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59" r:id="rId6"/>
    <p:sldId id="266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7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F3B67-9FB1-F247-8420-AA0888E815E9}" type="datetimeFigureOut">
              <a:rPr lang="en-US" smtClean="0"/>
              <a:t>1/4/14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91682-B939-2E46-94D4-264687EE6B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200" dirty="0" smtClean="0"/>
              <a:t>Resilience models are rule-of-thumb guides for understanding change processes</a:t>
            </a:r>
            <a:r>
              <a:rPr lang="en-US" sz="1200" baseline="0" dirty="0" smtClean="0"/>
              <a:t> in complex adaptive systems.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Adaptive Cycle. Resilience is a function of a system’s potential for change (social, ecological and financial capitals) and the internal connections that regulate the system in relation to environmental variability. Red dots represent system dysfunction: (a) a rigidity trap where a system of high potential is over-connected and unable to change when change is needed; and (</a:t>
            </a:r>
            <a:r>
              <a:rPr lang="en-US" sz="1200" baseline="0" dirty="0" err="1" smtClean="0"/>
              <a:t>b</a:t>
            </a:r>
            <a:r>
              <a:rPr lang="en-US" sz="1200" baseline="0" dirty="0" smtClean="0"/>
              <a:t>) a poverty trap where potential and connectedness are insufficient to support reorganization and growth.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Panarchy. The interactions between nested systems operating at different levels of scale (e.g., leaf, tree, forest; or farm, landscape, </a:t>
            </a:r>
            <a:r>
              <a:rPr lang="en-US" sz="1200" baseline="0" dirty="0" err="1" smtClean="0"/>
              <a:t>landregion</a:t>
            </a:r>
            <a:r>
              <a:rPr lang="en-US" sz="1200" baseline="0" dirty="0" smtClean="0"/>
              <a:t>). Small, fast changing sub-systems can create change by introducing innovation and novelty in large scale systems. Large, slow changing systems resist change from below and provide long term stability. This is a model of evolution that addresses the sustainability paradox of how things can change while remaining more or less the same.</a:t>
            </a:r>
          </a:p>
          <a:p>
            <a:endParaRPr lang="en-US" sz="1200" baseline="0" dirty="0" smtClean="0"/>
          </a:p>
          <a:p>
            <a:r>
              <a:rPr lang="en-US" sz="1200" dirty="0" smtClean="0"/>
              <a:t>Ball and Basin. A metaphor for the way in which a system (the ball) can move between two (or more) alternate stable states (the basins). The lip between adjacent basins</a:t>
            </a:r>
            <a:r>
              <a:rPr lang="en-US" sz="1200" baseline="0" dirty="0" smtClean="0"/>
              <a:t> represents the tipping point at which a system “flips” from one state to the other. Resilience is the ability of a system to remain within its basin in the face of disturbance.</a:t>
            </a:r>
          </a:p>
          <a:p>
            <a:endParaRPr lang="en-US" sz="1200" baseline="0" dirty="0" smtClean="0"/>
          </a:p>
          <a:p>
            <a:r>
              <a:rPr lang="en-US" sz="1200" baseline="0" dirty="0" smtClean="0"/>
              <a:t>The purpose of resilience assessment based on these models is to identify thresholds and determine a strategy for maintaining resilience, either by enhancing the adaptability of the existing system (potential and connectedness), or deliberately transforming a system so that it enters a different stable state. Transformational change requires small scale innovation, and windows of opportunity to draw on the potential of larger scale systems.</a:t>
            </a:r>
          </a:p>
          <a:p>
            <a:endParaRPr lang="en-US" sz="1200" baseline="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7AEBF-4694-494A-A19E-48CF8C641EA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953FF-A734-2E46-BB9B-40AED40A6DA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0FD69B-682B-0F4B-8E2C-4B3FEBD306F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5056D-5045-0946-99CB-05540A6F7FFD}" type="datetimeFigureOut">
              <a:rPr lang="en-US" smtClean="0"/>
              <a:pPr/>
              <a:t>1/4/14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A23E5-16D9-8B4B-88A2-73C21810E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Innovation and Transformation in Agricultural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Mike Jones</a:t>
            </a:r>
          </a:p>
          <a:p>
            <a:r>
              <a:rPr lang="en-US" sz="2162" dirty="0" smtClean="0">
                <a:solidFill>
                  <a:schemeClr val="tx1"/>
                </a:solidFill>
              </a:rPr>
              <a:t>Swedish Biodiversity Centre</a:t>
            </a:r>
          </a:p>
          <a:p>
            <a:r>
              <a:rPr lang="en-US" sz="2162" dirty="0" smtClean="0">
                <a:solidFill>
                  <a:schemeClr val="tx1"/>
                </a:solidFill>
              </a:rPr>
              <a:t>IUCN Resilience Task Force</a:t>
            </a:r>
          </a:p>
          <a:p>
            <a:r>
              <a:rPr lang="en-US" sz="2162" dirty="0" smtClean="0">
                <a:solidFill>
                  <a:schemeClr val="tx1"/>
                </a:solidFill>
              </a:rPr>
              <a:t>Resilience Alliance Connector</a:t>
            </a:r>
            <a:endParaRPr lang="en-US" sz="2162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Transformational Change </a:t>
            </a:r>
            <a:r>
              <a:rPr lang="en-US" sz="1556" dirty="0" smtClean="0"/>
              <a:t>(Meadows 1999)</a:t>
            </a:r>
            <a:endParaRPr lang="en-US" sz="1556" dirty="0"/>
          </a:p>
        </p:txBody>
      </p:sp>
      <p:sp>
        <p:nvSpPr>
          <p:cNvPr id="4" name="Rectangle 3"/>
          <p:cNvSpPr/>
          <p:nvPr/>
        </p:nvSpPr>
        <p:spPr>
          <a:xfrm>
            <a:off x="457200" y="1443841"/>
            <a:ext cx="8229600" cy="50937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Transcend </a:t>
            </a:r>
            <a:r>
              <a:rPr lang="en-US" dirty="0" smtClean="0"/>
              <a:t>paradigms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Paradigms</a:t>
            </a:r>
            <a:r>
              <a:rPr lang="en-US" dirty="0"/>
              <a:t>: the mind-set out of which the system - its goals, structure, </a:t>
            </a:r>
            <a:r>
              <a:rPr lang="en-US" dirty="0" smtClean="0"/>
              <a:t>rules, </a:t>
            </a:r>
            <a:r>
              <a:rPr lang="en-US" dirty="0"/>
              <a:t>delays, parameters</a:t>
            </a:r>
            <a:r>
              <a:rPr lang="en-US" dirty="0" smtClean="0"/>
              <a:t> – arises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Goals</a:t>
            </a:r>
            <a:r>
              <a:rPr lang="en-US" dirty="0"/>
              <a:t>: The purpose of the </a:t>
            </a:r>
            <a:r>
              <a:rPr lang="en-US" dirty="0" smtClean="0"/>
              <a:t>system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Self</a:t>
            </a:r>
            <a:r>
              <a:rPr lang="en-US" dirty="0"/>
              <a:t>-organization: The power to add, change, or evolve system </a:t>
            </a:r>
            <a:r>
              <a:rPr lang="en-US" dirty="0" smtClean="0"/>
              <a:t>structure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Rules</a:t>
            </a:r>
            <a:r>
              <a:rPr lang="en-US" dirty="0"/>
              <a:t>: incentives, punishments, </a:t>
            </a:r>
            <a:r>
              <a:rPr lang="en-US" dirty="0" smtClean="0"/>
              <a:t>constraints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Information </a:t>
            </a:r>
            <a:r>
              <a:rPr lang="en-US" dirty="0"/>
              <a:t>flows: the structure of who does and does not have access to </a:t>
            </a:r>
            <a:r>
              <a:rPr lang="en-US" dirty="0" smtClean="0"/>
              <a:t>information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Reinforcing </a:t>
            </a:r>
            <a:r>
              <a:rPr lang="en-US" dirty="0"/>
              <a:t>feedback loops: the strength of the gain of driving </a:t>
            </a:r>
            <a:r>
              <a:rPr lang="en-US" dirty="0" smtClean="0"/>
              <a:t>loops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Balancing </a:t>
            </a:r>
            <a:r>
              <a:rPr lang="en-US" dirty="0"/>
              <a:t>feedback loops: the strength of feedbacks relative to the impacts they are trying to </a:t>
            </a:r>
            <a:r>
              <a:rPr lang="en-US" dirty="0" smtClean="0"/>
              <a:t>correct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Delays</a:t>
            </a:r>
            <a:r>
              <a:rPr lang="en-US" dirty="0"/>
              <a:t>: The length of time relative to the rates of system </a:t>
            </a:r>
            <a:r>
              <a:rPr lang="en-US" dirty="0" smtClean="0"/>
              <a:t>changes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Stock </a:t>
            </a:r>
            <a:r>
              <a:rPr lang="en-US" dirty="0"/>
              <a:t>and flow structures: physical systems and their nodes of </a:t>
            </a:r>
            <a:r>
              <a:rPr lang="en-US" dirty="0" smtClean="0"/>
              <a:t>intersection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Buffers</a:t>
            </a:r>
            <a:r>
              <a:rPr lang="en-US" dirty="0"/>
              <a:t>: The sizes of stabilizing stocks relative to their </a:t>
            </a:r>
            <a:r>
              <a:rPr lang="en-US" dirty="0" smtClean="0"/>
              <a:t>flows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Numbers</a:t>
            </a:r>
            <a:r>
              <a:rPr lang="en-US" dirty="0"/>
              <a:t>: Constants and parameters such as subsidies, taxes and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bit of resilience </a:t>
            </a:r>
            <a:r>
              <a:rPr lang="en-US" dirty="0" smtClean="0"/>
              <a:t>theory</a:t>
            </a:r>
          </a:p>
          <a:p>
            <a:r>
              <a:rPr lang="en-US" dirty="0" smtClean="0"/>
              <a:t>Key attributes for resilient agricultural systems</a:t>
            </a:r>
          </a:p>
          <a:p>
            <a:r>
              <a:rPr lang="en-US" dirty="0" smtClean="0"/>
              <a:t>Innovation for adaptive capacity and transformational change</a:t>
            </a:r>
          </a:p>
          <a:p>
            <a:r>
              <a:rPr lang="en-US" dirty="0" smtClean="0"/>
              <a:t>Intervening in systems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5"/>
          <p:cNvGrpSpPr/>
          <p:nvPr/>
        </p:nvGrpSpPr>
        <p:grpSpPr>
          <a:xfrm>
            <a:off x="5622636" y="1117638"/>
            <a:ext cx="1952868" cy="2194560"/>
            <a:chOff x="5622636" y="1117638"/>
            <a:chExt cx="1952868" cy="2194560"/>
          </a:xfrm>
        </p:grpSpPr>
        <p:pic>
          <p:nvPicPr>
            <p:cNvPr id="10" name="Picture 9" descr="Adaptive Cycle 5.gi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22636" y="1117638"/>
              <a:ext cx="1952868" cy="2194560"/>
            </a:xfrm>
            <a:prstGeom prst="rect">
              <a:avLst/>
            </a:prstGeom>
          </p:spPr>
        </p:pic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6802602" y="1561146"/>
              <a:ext cx="109728" cy="10972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6531610" y="2546350"/>
              <a:ext cx="109728" cy="10972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Resilience Models: Tools For Understanding System Dynamics</a:t>
            </a:r>
            <a:endParaRPr lang="en-US" sz="4000" dirty="0"/>
          </a:p>
        </p:txBody>
      </p:sp>
      <p:pic>
        <p:nvPicPr>
          <p:cNvPr id="4" name="Picture 8" descr="Adaptive Cycle 4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9606" y="1483398"/>
            <a:ext cx="271628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473319" y="3267494"/>
            <a:ext cx="4204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1. Change within systems: Adaptive Cycle (</a:t>
            </a:r>
            <a:r>
              <a:rPr lang="en-US" sz="1400" dirty="0" err="1" smtClean="0"/>
              <a:t>Holling</a:t>
            </a:r>
            <a:r>
              <a:rPr lang="en-US" sz="1400" dirty="0" smtClean="0"/>
              <a:t> 2004)</a:t>
            </a:r>
            <a:endParaRPr lang="en-US" sz="1400" dirty="0"/>
          </a:p>
        </p:txBody>
      </p:sp>
      <p:grpSp>
        <p:nvGrpSpPr>
          <p:cNvPr id="11" name="Group 11"/>
          <p:cNvGrpSpPr/>
          <p:nvPr/>
        </p:nvGrpSpPr>
        <p:grpSpPr>
          <a:xfrm>
            <a:off x="224364" y="4072970"/>
            <a:ext cx="4347636" cy="2529525"/>
            <a:chOff x="224364" y="4072970"/>
            <a:chExt cx="4347636" cy="2529525"/>
          </a:xfrm>
        </p:grpSpPr>
        <p:pic>
          <p:nvPicPr>
            <p:cNvPr id="5" name="Picture 3" descr="revoltrem-color-lg.gi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17051" y="4072970"/>
              <a:ext cx="2346575" cy="2011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224364" y="6294718"/>
              <a:ext cx="43476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2. Interactions between systems: Panarchy (</a:t>
              </a:r>
              <a:r>
                <a:rPr lang="en-US" sz="1400" dirty="0" err="1" smtClean="0"/>
                <a:t>Holling</a:t>
              </a:r>
              <a:r>
                <a:rPr lang="en-US" sz="1400" dirty="0" smtClean="0"/>
                <a:t> 2004)</a:t>
              </a:r>
              <a:endParaRPr lang="en-US" sz="1400"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607557" y="3580984"/>
            <a:ext cx="4326207" cy="3233592"/>
            <a:chOff x="4607557" y="3580984"/>
            <a:chExt cx="4326207" cy="323359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22636" y="3580984"/>
              <a:ext cx="2296049" cy="27432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607557" y="6291356"/>
              <a:ext cx="43262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3. Transitions between</a:t>
              </a:r>
              <a:r>
                <a:rPr lang="en-US" sz="1400" dirty="0"/>
                <a:t> </a:t>
              </a:r>
              <a:r>
                <a:rPr lang="en-US" sz="1400" dirty="0" smtClean="0"/>
                <a:t>system states: Ball and Basin  (</a:t>
              </a:r>
              <a:r>
                <a:rPr lang="en-US" sz="1400" dirty="0" err="1" smtClean="0"/>
                <a:t>Scheffer</a:t>
              </a:r>
              <a:r>
                <a:rPr lang="en-US" sz="1400" dirty="0" smtClean="0"/>
                <a:t> et al., 2001)</a:t>
              </a:r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“Bounce Back” or “Bounce Forward”?</a:t>
            </a:r>
            <a:endParaRPr lang="en-US" dirty="0"/>
          </a:p>
        </p:txBody>
      </p:sp>
      <p:pic>
        <p:nvPicPr>
          <p:cNvPr id="4" name="Picture 3" descr="Human Evolution.jpg"/>
          <p:cNvPicPr>
            <a:picLocks noChangeAspect="1"/>
          </p:cNvPicPr>
          <p:nvPr/>
        </p:nvPicPr>
        <p:blipFill>
          <a:blip r:embed="rId2"/>
          <a:srcRect t="20721" b="16771"/>
          <a:stretch>
            <a:fillRect/>
          </a:stretch>
        </p:blipFill>
        <p:spPr>
          <a:xfrm>
            <a:off x="1994827" y="4552467"/>
            <a:ext cx="4882896" cy="2289166"/>
          </a:xfrm>
          <a:prstGeom prst="rect">
            <a:avLst/>
          </a:prstGeom>
        </p:spPr>
      </p:pic>
      <p:pic>
        <p:nvPicPr>
          <p:cNvPr id="9" name="Picture 8" descr="bounce2_ti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31293"/>
            <a:ext cx="2807208" cy="2743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134702" y="2378066"/>
            <a:ext cx="4552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Which way do we want to go?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721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System Resilience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2" name="Group 22"/>
          <p:cNvGrpSpPr>
            <a:grpSpLocks noChangeAspect="1"/>
          </p:cNvGrpSpPr>
          <p:nvPr/>
        </p:nvGrpSpPr>
        <p:grpSpPr>
          <a:xfrm>
            <a:off x="2931611" y="2014271"/>
            <a:ext cx="3200400" cy="3200400"/>
            <a:chOff x="6138624" y="3968900"/>
            <a:chExt cx="2286000" cy="2286000"/>
          </a:xfrm>
        </p:grpSpPr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6138624" y="3968900"/>
              <a:ext cx="2286000" cy="228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6595824" y="4414445"/>
              <a:ext cx="1371600" cy="13716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6879013" y="4719245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7153333" y="5046060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7270174" y="4546523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6879013" y="5313605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7320973" y="5416899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7503853" y="4856405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Line Callout 1 14"/>
          <p:cNvSpPr/>
          <p:nvPr/>
        </p:nvSpPr>
        <p:spPr>
          <a:xfrm>
            <a:off x="1094569" y="1823486"/>
            <a:ext cx="1219200" cy="548640"/>
          </a:xfrm>
          <a:prstGeom prst="borderCallout1">
            <a:avLst>
              <a:gd name="adj1" fmla="val 52191"/>
              <a:gd name="adj2" fmla="val 100000"/>
              <a:gd name="adj3" fmla="val 143643"/>
              <a:gd name="adj4" fmla="val 199468"/>
            </a:avLst>
          </a:prstGeom>
          <a:solidFill>
            <a:schemeClr val="bg1"/>
          </a:solidFill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System Environment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Line Callout 1 15"/>
          <p:cNvSpPr/>
          <p:nvPr/>
        </p:nvSpPr>
        <p:spPr>
          <a:xfrm>
            <a:off x="1094569" y="3351683"/>
            <a:ext cx="1219200" cy="548640"/>
          </a:xfrm>
          <a:prstGeom prst="borderCallout1">
            <a:avLst>
              <a:gd name="adj1" fmla="val 47267"/>
              <a:gd name="adj2" fmla="val 100347"/>
              <a:gd name="adj3" fmla="val 49458"/>
              <a:gd name="adj4" fmla="val 226850"/>
            </a:avLst>
          </a:prstGeom>
          <a:solidFill>
            <a:schemeClr val="bg1"/>
          </a:solidFill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Focal System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Line Callout 1 16"/>
          <p:cNvSpPr/>
          <p:nvPr/>
        </p:nvSpPr>
        <p:spPr>
          <a:xfrm>
            <a:off x="1094569" y="4879879"/>
            <a:ext cx="1219200" cy="548640"/>
          </a:xfrm>
          <a:prstGeom prst="borderCallout1">
            <a:avLst>
              <a:gd name="adj1" fmla="val 45936"/>
              <a:gd name="adj2" fmla="val 100000"/>
              <a:gd name="adj3" fmla="val -125046"/>
              <a:gd name="adj4" fmla="val 243167"/>
            </a:avLst>
          </a:prstGeom>
          <a:solidFill>
            <a:schemeClr val="bg1"/>
          </a:solidFill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Sub-systems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8260" y="5802774"/>
            <a:ext cx="8065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outcome of a disturbance event is determined by the resilience of the focal system</a:t>
            </a:r>
            <a:r>
              <a:rPr lang="en-US" dirty="0" smtClean="0"/>
              <a:t> (a farm or a farming landscape)</a:t>
            </a:r>
            <a:r>
              <a:rPr lang="en-US" dirty="0" smtClean="0"/>
              <a:t>, and the interactions with its </a:t>
            </a:r>
            <a:r>
              <a:rPr lang="en-US" dirty="0" smtClean="0"/>
              <a:t>subsystems</a:t>
            </a:r>
            <a:r>
              <a:rPr lang="en-US" dirty="0" smtClean="0"/>
              <a:t>, and </a:t>
            </a:r>
            <a:r>
              <a:rPr lang="en-US" dirty="0" smtClean="0"/>
              <a:t>the larger environment within which it</a:t>
            </a:r>
            <a:r>
              <a:rPr lang="en-US" dirty="0" smtClean="0"/>
              <a:t> </a:t>
            </a:r>
            <a:r>
              <a:rPr lang="en-US" dirty="0" smtClean="0"/>
              <a:t>occurs.</a:t>
            </a:r>
            <a:endParaRPr lang="en-US" dirty="0"/>
          </a:p>
        </p:txBody>
      </p:sp>
      <p:sp>
        <p:nvSpPr>
          <p:cNvPr id="39" name="Down Arrow 38"/>
          <p:cNvSpPr/>
          <p:nvPr/>
        </p:nvSpPr>
        <p:spPr>
          <a:xfrm>
            <a:off x="1193800" y="2445298"/>
            <a:ext cx="184150" cy="824180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702533" y="2732680"/>
            <a:ext cx="6994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Stabilize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 rot="16200000">
            <a:off x="1988840" y="2722543"/>
            <a:ext cx="649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Change</a:t>
            </a:r>
            <a:endParaRPr lang="en-US" sz="1200" dirty="0"/>
          </a:p>
        </p:txBody>
      </p:sp>
      <p:sp>
        <p:nvSpPr>
          <p:cNvPr id="42" name="Down Arrow 41"/>
          <p:cNvSpPr/>
          <p:nvPr/>
        </p:nvSpPr>
        <p:spPr>
          <a:xfrm rot="10800000">
            <a:off x="2083194" y="2445298"/>
            <a:ext cx="184150" cy="824180"/>
          </a:xfrm>
          <a:prstGeom prst="downArrow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wn Arrow 42"/>
          <p:cNvSpPr/>
          <p:nvPr/>
        </p:nvSpPr>
        <p:spPr>
          <a:xfrm>
            <a:off x="1159006" y="4013428"/>
            <a:ext cx="184150" cy="824180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16200000">
            <a:off x="667739" y="4300810"/>
            <a:ext cx="6994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Stabilize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 rot="16200000">
            <a:off x="1954045" y="4290673"/>
            <a:ext cx="649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Change</a:t>
            </a:r>
            <a:endParaRPr lang="en-US" sz="1200" dirty="0"/>
          </a:p>
        </p:txBody>
      </p:sp>
      <p:sp>
        <p:nvSpPr>
          <p:cNvPr id="46" name="Down Arrow 45"/>
          <p:cNvSpPr/>
          <p:nvPr/>
        </p:nvSpPr>
        <p:spPr>
          <a:xfrm rot="10800000">
            <a:off x="2048400" y="4013428"/>
            <a:ext cx="184150" cy="824180"/>
          </a:xfrm>
          <a:prstGeom prst="downArrow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6"/>
          <p:cNvGrpSpPr/>
          <p:nvPr/>
        </p:nvGrpSpPr>
        <p:grpSpPr>
          <a:xfrm>
            <a:off x="6613249" y="2196719"/>
            <a:ext cx="1980773" cy="2888214"/>
            <a:chOff x="6667614" y="2510048"/>
            <a:chExt cx="1980773" cy="2888214"/>
          </a:xfrm>
        </p:grpSpPr>
        <p:sp>
          <p:nvSpPr>
            <p:cNvPr id="30" name="TextBox 29"/>
            <p:cNvSpPr txBox="1"/>
            <p:nvPr/>
          </p:nvSpPr>
          <p:spPr>
            <a:xfrm>
              <a:off x="6667614" y="2510048"/>
              <a:ext cx="15772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Disturbance Events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8495" y="2874494"/>
              <a:ext cx="1479892" cy="25237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1400" dirty="0" smtClean="0"/>
                <a:t>Famine</a:t>
              </a:r>
            </a:p>
            <a:p>
              <a:pPr>
                <a:spcAft>
                  <a:spcPts val="1200"/>
                </a:spcAft>
              </a:pPr>
              <a:r>
                <a:rPr lang="en-US" sz="1400" dirty="0" smtClean="0"/>
                <a:t>Fire</a:t>
              </a:r>
            </a:p>
            <a:p>
              <a:pPr>
                <a:spcAft>
                  <a:spcPts val="1200"/>
                </a:spcAft>
              </a:pPr>
              <a:r>
                <a:rPr lang="en-US" sz="1400" dirty="0" smtClean="0"/>
                <a:t>Earthquake</a:t>
              </a:r>
            </a:p>
            <a:p>
              <a:pPr>
                <a:spcAft>
                  <a:spcPts val="1200"/>
                </a:spcAft>
              </a:pPr>
              <a:r>
                <a:rPr lang="en-US" sz="1400" dirty="0" smtClean="0"/>
                <a:t>Flood</a:t>
              </a:r>
            </a:p>
            <a:p>
              <a:pPr>
                <a:spcAft>
                  <a:spcPts val="1200"/>
                </a:spcAft>
              </a:pPr>
              <a:r>
                <a:rPr lang="en-US" sz="1400" dirty="0" smtClean="0"/>
                <a:t>Peak Oil</a:t>
              </a:r>
            </a:p>
            <a:p>
              <a:pPr>
                <a:spcAft>
                  <a:spcPts val="1200"/>
                </a:spcAft>
              </a:pPr>
              <a:r>
                <a:rPr lang="en-US" sz="1400" dirty="0" smtClean="0"/>
                <a:t>Peak P</a:t>
              </a:r>
            </a:p>
            <a:p>
              <a:pPr>
                <a:spcAft>
                  <a:spcPts val="1200"/>
                </a:spcAft>
              </a:pPr>
              <a:r>
                <a:rPr lang="en-US" sz="1400" dirty="0" smtClean="0"/>
                <a:t>Financial Collapse</a:t>
              </a:r>
              <a:endParaRPr lang="en-US" sz="1400" dirty="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H="1">
              <a:off x="6733220" y="3060245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6733220" y="3426565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6733220" y="3792885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>
              <a:off x="6733220" y="4159205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>
              <a:off x="6733220" y="4525525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6733220" y="4891845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H="1">
              <a:off x="6733220" y="5258162"/>
              <a:ext cx="43096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Attributes of Resilient</a:t>
            </a:r>
            <a:r>
              <a:rPr lang="en-US" dirty="0" smtClean="0"/>
              <a:t>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7227" y="1576499"/>
            <a:ext cx="5601651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Attributes Related to Potential for Change</a:t>
            </a:r>
          </a:p>
          <a:p>
            <a:r>
              <a:rPr lang="en-US" sz="1600" dirty="0" smtClean="0"/>
              <a:t>Diversity</a:t>
            </a:r>
          </a:p>
          <a:p>
            <a:r>
              <a:rPr lang="en-US" sz="1600" dirty="0" smtClean="0"/>
              <a:t>Ecological variability</a:t>
            </a:r>
          </a:p>
          <a:p>
            <a:r>
              <a:rPr lang="en-US" sz="1600" dirty="0" smtClean="0"/>
              <a:t>Social capital (trust, leadership, networks)</a:t>
            </a:r>
          </a:p>
          <a:p>
            <a:r>
              <a:rPr lang="en-US" sz="1600" dirty="0" smtClean="0"/>
              <a:t>Innovation</a:t>
            </a:r>
          </a:p>
          <a:p>
            <a:r>
              <a:rPr lang="en-US" sz="1600" dirty="0" smtClean="0"/>
              <a:t>Openness</a:t>
            </a:r>
          </a:p>
          <a:p>
            <a:r>
              <a:rPr lang="en-US" sz="1600" dirty="0" smtClean="0"/>
              <a:t>System reserves</a:t>
            </a:r>
          </a:p>
          <a:p>
            <a:r>
              <a:rPr lang="en-US" sz="1600" dirty="0" smtClean="0"/>
              <a:t>Equity</a:t>
            </a:r>
          </a:p>
          <a:p>
            <a:r>
              <a:rPr lang="en-US" sz="1600" dirty="0" smtClean="0"/>
              <a:t>Humility</a:t>
            </a:r>
          </a:p>
          <a:p>
            <a:r>
              <a:rPr lang="en-US" sz="1600" dirty="0" smtClean="0"/>
              <a:t>Slow variables</a:t>
            </a:r>
          </a:p>
          <a:p>
            <a:endParaRPr lang="en-US" sz="1600" dirty="0" smtClean="0"/>
          </a:p>
          <a:p>
            <a:r>
              <a:rPr lang="en-US" sz="1600" b="1" dirty="0" smtClean="0"/>
              <a:t>Attributes Related to Connectedness (Internal Regulation)</a:t>
            </a:r>
          </a:p>
          <a:p>
            <a:r>
              <a:rPr lang="en-US" sz="1600" dirty="0" smtClean="0"/>
              <a:t>Modularity (disconnectedness)</a:t>
            </a:r>
          </a:p>
          <a:p>
            <a:r>
              <a:rPr lang="en-US" sz="1600" dirty="0" smtClean="0"/>
              <a:t>Tight feedbacks</a:t>
            </a:r>
          </a:p>
          <a:p>
            <a:r>
              <a:rPr lang="en-US" sz="1600" dirty="0" smtClean="0"/>
              <a:t>Overlap in governance</a:t>
            </a:r>
          </a:p>
          <a:p>
            <a:r>
              <a:rPr lang="en-US" sz="1600" dirty="0" smtClean="0"/>
              <a:t>Ecosystem services are valued</a:t>
            </a:r>
          </a:p>
          <a:p>
            <a:r>
              <a:rPr lang="en-US" sz="1600" dirty="0" smtClean="0"/>
              <a:t>Equity</a:t>
            </a:r>
          </a:p>
          <a:p>
            <a:r>
              <a:rPr lang="en-US" sz="1600" dirty="0" smtClean="0"/>
              <a:t>Opennes</a:t>
            </a:r>
            <a:r>
              <a:rPr lang="en-US" sz="1600" dirty="0"/>
              <a:t>s</a:t>
            </a:r>
            <a:endParaRPr lang="en-US" sz="1600" dirty="0" smtClean="0"/>
          </a:p>
        </p:txBody>
      </p:sp>
      <p:pic>
        <p:nvPicPr>
          <p:cNvPr id="5" name="Picture 3" descr="revoltrem-color-lg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70519" y="4217302"/>
            <a:ext cx="2139696" cy="18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5"/>
          <p:cNvGrpSpPr/>
          <p:nvPr/>
        </p:nvGrpSpPr>
        <p:grpSpPr>
          <a:xfrm>
            <a:off x="5843516" y="1338534"/>
            <a:ext cx="1952868" cy="2194560"/>
            <a:chOff x="5622636" y="1117638"/>
            <a:chExt cx="1952868" cy="2194560"/>
          </a:xfrm>
        </p:grpSpPr>
        <p:pic>
          <p:nvPicPr>
            <p:cNvPr id="7" name="Picture 6" descr="Adaptive Cycle 5.gi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22636" y="1117638"/>
              <a:ext cx="1952868" cy="2194560"/>
            </a:xfrm>
            <a:prstGeom prst="rect">
              <a:avLst/>
            </a:prstGeom>
          </p:spPr>
        </p:pic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6802602" y="1561146"/>
              <a:ext cx="109728" cy="10972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6531610" y="2546350"/>
              <a:ext cx="109728" cy="10972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For Adaptability</a:t>
            </a:r>
            <a:endParaRPr lang="en-US" dirty="0"/>
          </a:p>
        </p:txBody>
      </p:sp>
      <p:pic>
        <p:nvPicPr>
          <p:cNvPr id="3" name="Picture 3" descr="Adaptive Cycle 4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8546" y="2737744"/>
            <a:ext cx="271623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ular Callout 3"/>
          <p:cNvSpPr/>
          <p:nvPr/>
        </p:nvSpPr>
        <p:spPr>
          <a:xfrm>
            <a:off x="3335130" y="2721495"/>
            <a:ext cx="1654214" cy="844660"/>
          </a:xfrm>
          <a:prstGeom prst="wedgeRoundRectCallout">
            <a:avLst>
              <a:gd name="adj1" fmla="val 99201"/>
              <a:gd name="adj2" fmla="val 26131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Selection for generalization (adaptability)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0910" y="1722177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Trade Off</a:t>
            </a:r>
            <a:endParaRPr lang="en-US" b="1" dirty="0"/>
          </a:p>
        </p:txBody>
      </p:sp>
      <p:cxnSp>
        <p:nvCxnSpPr>
          <p:cNvPr id="12" name="Curved Connector 11"/>
          <p:cNvCxnSpPr>
            <a:stCxn id="6" idx="1"/>
            <a:endCxn id="4" idx="0"/>
          </p:cNvCxnSpPr>
          <p:nvPr/>
        </p:nvCxnSpPr>
        <p:spPr>
          <a:xfrm rot="10800000" flipV="1">
            <a:off x="4162238" y="1906843"/>
            <a:ext cx="768673" cy="814652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5" idx="1"/>
          </p:cNvCxnSpPr>
          <p:nvPr/>
        </p:nvCxnSpPr>
        <p:spPr>
          <a:xfrm flipV="1">
            <a:off x="5994400" y="1915440"/>
            <a:ext cx="553564" cy="2260"/>
          </a:xfrm>
          <a:prstGeom prst="line">
            <a:avLst/>
          </a:prstGeom>
          <a:ln>
            <a:solidFill>
              <a:schemeClr val="tx1"/>
            </a:solidFill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>
            <a:spLocks noChangeAspect="1"/>
          </p:cNvSpPr>
          <p:nvPr/>
        </p:nvSpPr>
        <p:spPr>
          <a:xfrm>
            <a:off x="6832129" y="2819538"/>
            <a:ext cx="182880" cy="18288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5080164" y="3844954"/>
            <a:ext cx="182880" cy="18288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6547964" y="1506970"/>
            <a:ext cx="1712558" cy="816939"/>
          </a:xfrm>
          <a:prstGeom prst="wedgeRoundRectCallout">
            <a:avLst>
              <a:gd name="adj1" fmla="val -44924"/>
              <a:gd name="adj2" fmla="val 15669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Selection for specialization (efficiency)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1" y="1811342"/>
            <a:ext cx="25527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000" dirty="0" smtClean="0"/>
              <a:t>Systems become more rigid under relatively stable environmental conditions but collapse when conditions change.</a:t>
            </a:r>
          </a:p>
          <a:p>
            <a:pPr>
              <a:buFont typeface="Arial"/>
              <a:buChar char="•"/>
            </a:pPr>
            <a:r>
              <a:rPr lang="en-US" sz="2000" dirty="0" smtClean="0"/>
              <a:t>Investment in innovation and periodic “creative destruction” maintains adaptive capacity.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1" y="5892982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Implication for</a:t>
            </a:r>
            <a:r>
              <a:rPr lang="en-US" sz="2000" dirty="0" smtClean="0">
                <a:solidFill>
                  <a:srgbClr val="FF0000"/>
                </a:solidFill>
              </a:rPr>
              <a:t> management </a:t>
            </a:r>
            <a:r>
              <a:rPr lang="en-US" sz="2000" dirty="0" smtClean="0">
                <a:solidFill>
                  <a:srgbClr val="FF0000"/>
                </a:solidFill>
              </a:rPr>
              <a:t>in a climate change world: investment in innovation and creative destruction should be a </a:t>
            </a:r>
            <a:r>
              <a:rPr lang="en-US" sz="2000" dirty="0" smtClean="0">
                <a:solidFill>
                  <a:srgbClr val="FF0000"/>
                </a:solidFill>
              </a:rPr>
              <a:t>priority.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 to Respond to </a:t>
            </a:r>
            <a:r>
              <a:rPr lang="en-US" dirty="0" smtClean="0"/>
              <a:t>Collapse</a:t>
            </a:r>
            <a:endParaRPr lang="en-US" dirty="0"/>
          </a:p>
        </p:txBody>
      </p:sp>
      <p:pic>
        <p:nvPicPr>
          <p:cNvPr id="13" name="Picture 3" descr="revoltrem-color-lg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1968" y="1616970"/>
            <a:ext cx="3200400" cy="27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6020377" y="4083621"/>
            <a:ext cx="14217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From (</a:t>
            </a:r>
            <a:r>
              <a:rPr lang="en-US" sz="1200" dirty="0" err="1" smtClean="0"/>
              <a:t>Holling</a:t>
            </a:r>
            <a:r>
              <a:rPr lang="en-US" sz="1200" dirty="0" smtClean="0"/>
              <a:t> 2004)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01048" y="5093368"/>
            <a:ext cx="84033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Implications for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agricultural </a:t>
            </a:r>
            <a:r>
              <a:rPr lang="en-US" sz="2000" dirty="0" smtClean="0">
                <a:solidFill>
                  <a:srgbClr val="FF0000"/>
                </a:solidFill>
              </a:rPr>
              <a:t>policy</a:t>
            </a:r>
            <a:r>
              <a:rPr lang="en-US" sz="2000" dirty="0" smtClean="0">
                <a:solidFill>
                  <a:srgbClr val="FF0000"/>
                </a:solidFill>
              </a:rPr>
              <a:t>: avoid chaos or terminal decline by supporting local innovation, adaptive management and social learning in “sequenced devolution”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1048" y="1830858"/>
            <a:ext cx="291431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If large scale systems collapse they are unable to perform the “remember” function:</a:t>
            </a:r>
          </a:p>
          <a:p>
            <a:pPr marL="91440" indent="-91440">
              <a:spcAft>
                <a:spcPts val="600"/>
              </a:spcAft>
              <a:buFont typeface="Arial"/>
              <a:buChar char="•"/>
            </a:pPr>
            <a:r>
              <a:rPr lang="en-US" sz="2000" dirty="0"/>
              <a:t>t</a:t>
            </a:r>
            <a:r>
              <a:rPr lang="en-US" sz="2000" dirty="0" smtClean="0"/>
              <a:t>he “revolt” function prevails by default;</a:t>
            </a:r>
            <a:r>
              <a:rPr lang="en-US" sz="2000" dirty="0" smtClean="0"/>
              <a:t> OR</a:t>
            </a:r>
          </a:p>
          <a:p>
            <a:pPr marL="91440" indent="-91440">
              <a:spcAft>
                <a:spcPts val="600"/>
              </a:spcAft>
              <a:buFont typeface="Arial"/>
              <a:buChar char="•"/>
            </a:pPr>
            <a:r>
              <a:rPr lang="en-US" sz="2000" dirty="0"/>
              <a:t>s</a:t>
            </a:r>
            <a:r>
              <a:rPr lang="en-US" sz="2000" dirty="0" smtClean="0"/>
              <a:t>ystems go into terminal decline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Opportunities </a:t>
            </a:r>
            <a:r>
              <a:rPr lang="en-US" dirty="0" smtClean="0"/>
              <a:t>For </a:t>
            </a:r>
            <a:r>
              <a:rPr lang="en-US" dirty="0" smtClean="0"/>
              <a:t>Transformation</a:t>
            </a:r>
            <a:endParaRPr lang="en-US" dirty="0"/>
          </a:p>
        </p:txBody>
      </p:sp>
      <p:pic>
        <p:nvPicPr>
          <p:cNvPr id="4" name="Picture 3" descr="market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1546918"/>
            <a:ext cx="7239000" cy="4914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853</Words>
  <Application>Microsoft Macintosh PowerPoint</Application>
  <PresentationFormat>On-screen Show (4:3)</PresentationFormat>
  <Paragraphs>91</Paragraphs>
  <Slides>10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Innovation and Transformation in Agricultural Systems</vt:lpstr>
      <vt:lpstr>Introduction</vt:lpstr>
      <vt:lpstr>Resilience Models: Tools For Understanding System Dynamics</vt:lpstr>
      <vt:lpstr>“Bounce Back” or “Bounce Forward”?</vt:lpstr>
      <vt:lpstr>System Resilience</vt:lpstr>
      <vt:lpstr>Attributes of Resilient Systems</vt:lpstr>
      <vt:lpstr>Innovation For Adaptability</vt:lpstr>
      <vt:lpstr>Innovation to Respond to Collapse</vt:lpstr>
      <vt:lpstr>Opportunities For Transformation</vt:lpstr>
      <vt:lpstr>Transformational Change (Meadows 1999)</vt:lpstr>
    </vt:vector>
  </TitlesOfParts>
  <Company>Sand County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and Transformation in Agricultural Systems</dc:title>
  <dc:creator>Mike Jones</dc:creator>
  <cp:lastModifiedBy>Mike Jones</cp:lastModifiedBy>
  <cp:revision>7</cp:revision>
  <dcterms:created xsi:type="dcterms:W3CDTF">2014-01-04T11:04:23Z</dcterms:created>
  <dcterms:modified xsi:type="dcterms:W3CDTF">2014-01-04T12:43:50Z</dcterms:modified>
</cp:coreProperties>
</file>