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6" r:id="rId21"/>
    <p:sldId id="281" r:id="rId22"/>
    <p:sldId id="278" r:id="rId23"/>
    <p:sldId id="279" r:id="rId24"/>
  </p:sldIdLst>
  <p:sldSz cx="9144000" cy="5143500" type="screen16x9"/>
  <p:notesSz cx="10021888" cy="6889750"/>
  <p:embeddedFontLst>
    <p:embeddedFont>
      <p:font typeface="Calibri" panose="020F0502020204030204" pitchFamily="34" charset="0"/>
      <p:regular r:id="rId26"/>
      <p:bold r:id="rId27"/>
      <p:italic r:id="rId28"/>
      <p:boldItalic r:id="rId29"/>
    </p:embeddedFont>
    <p:embeddedFont>
      <p:font typeface="Candara" panose="020E0502030303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zXEwAwpFSp8GLKqK8GcXAzUbF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10"/>
  </p:normalViewPr>
  <p:slideViewPr>
    <p:cSldViewPr snapToGrid="0">
      <p:cViewPr varScale="1">
        <p:scale>
          <a:sx n="178" d="100"/>
          <a:sy n="178" d="100"/>
        </p:scale>
        <p:origin x="2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342818" cy="345684"/>
          </a:xfrm>
          <a:prstGeom prst="rect">
            <a:avLst/>
          </a:prstGeom>
          <a:noFill/>
          <a:ln>
            <a:noFill/>
          </a:ln>
        </p:spPr>
        <p:txBody>
          <a:bodyPr spcFirstLastPara="1" wrap="square" lIns="96625" tIns="48300" rIns="96625"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676750" y="0"/>
            <a:ext cx="4342818" cy="345684"/>
          </a:xfrm>
          <a:prstGeom prst="rect">
            <a:avLst/>
          </a:prstGeom>
          <a:noFill/>
          <a:ln>
            <a:noFill/>
          </a:ln>
        </p:spPr>
        <p:txBody>
          <a:bodyPr spcFirstLastPara="1" wrap="square" lIns="96625" tIns="48300" rIns="96625"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44067"/>
            <a:ext cx="4342818" cy="345683"/>
          </a:xfrm>
          <a:prstGeom prst="rect">
            <a:avLst/>
          </a:prstGeom>
          <a:noFill/>
          <a:ln>
            <a:noFill/>
          </a:ln>
        </p:spPr>
        <p:txBody>
          <a:bodyPr spcFirstLastPara="1" wrap="square" lIns="96625" tIns="48300" rIns="96625"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676750" y="6544067"/>
            <a:ext cx="4342818" cy="345683"/>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GB"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171450" lvl="0" indent="-171450" algn="l" rtl="0">
              <a:lnSpc>
                <a:spcPct val="90000"/>
              </a:lnSpc>
              <a:spcBef>
                <a:spcPts val="0"/>
              </a:spcBef>
              <a:spcAft>
                <a:spcPts val="0"/>
              </a:spcAft>
              <a:buClr>
                <a:srgbClr val="385623"/>
              </a:buClr>
              <a:buSzPts val="2000"/>
              <a:buChar char="•"/>
            </a:pPr>
            <a:r>
              <a:rPr lang="en-GB" sz="2000" b="1" i="1" dirty="0">
                <a:solidFill>
                  <a:srgbClr val="385623"/>
                </a:solidFill>
                <a:latin typeface="Candara"/>
                <a:ea typeface="Candara"/>
                <a:cs typeface="Candara"/>
                <a:sym typeface="Candara"/>
              </a:rPr>
              <a:t>FORMAT and Structure:</a:t>
            </a:r>
            <a:endParaRPr lang="en-GB" sz="2000" dirty="0">
              <a:solidFill>
                <a:srgbClr val="385623"/>
              </a:solidFill>
              <a:latin typeface="Candara"/>
              <a:ea typeface="Candara"/>
              <a:cs typeface="Candara"/>
              <a:sym typeface="Candara"/>
            </a:endParaRPr>
          </a:p>
          <a:p>
            <a:pPr marL="453390" lvl="0" indent="-171450" algn="l" rtl="0">
              <a:lnSpc>
                <a:spcPct val="90000"/>
              </a:lnSpc>
              <a:spcBef>
                <a:spcPts val="750"/>
              </a:spcBef>
              <a:spcAft>
                <a:spcPts val="0"/>
              </a:spcAft>
              <a:buClr>
                <a:srgbClr val="385623"/>
              </a:buClr>
              <a:buSzPts val="2000"/>
              <a:buChar char="•"/>
            </a:pPr>
            <a:r>
              <a:rPr lang="en-GB" sz="2000" dirty="0">
                <a:solidFill>
                  <a:srgbClr val="385623"/>
                </a:solidFill>
                <a:latin typeface="Candara"/>
                <a:ea typeface="Candara"/>
                <a:cs typeface="Candara"/>
                <a:sym typeface="Candara"/>
              </a:rPr>
              <a:t>Intro: by Chair/Moderator and then 10mins per speaker </a:t>
            </a:r>
            <a:r>
              <a:rPr lang="en-GB" sz="2000" dirty="0">
                <a:solidFill>
                  <a:srgbClr val="FF0000"/>
                </a:solidFill>
                <a:latin typeface="Candara"/>
                <a:ea typeface="Candara"/>
                <a:cs typeface="Candara"/>
                <a:sym typeface="Candara"/>
              </a:rPr>
              <a:t>(45 mins),</a:t>
            </a:r>
          </a:p>
          <a:p>
            <a:pPr marL="453390" lvl="0" indent="-171450" algn="l" rtl="0">
              <a:lnSpc>
                <a:spcPct val="90000"/>
              </a:lnSpc>
              <a:spcBef>
                <a:spcPts val="750"/>
              </a:spcBef>
              <a:spcAft>
                <a:spcPts val="0"/>
              </a:spcAft>
              <a:buClr>
                <a:srgbClr val="385623"/>
              </a:buClr>
              <a:buSzPts val="2000"/>
              <a:buChar char="•"/>
            </a:pPr>
            <a:r>
              <a:rPr lang="en-GB" sz="2000" dirty="0">
                <a:solidFill>
                  <a:srgbClr val="385623"/>
                </a:solidFill>
                <a:latin typeface="Candara"/>
                <a:ea typeface="Candara"/>
                <a:cs typeface="Candara"/>
                <a:sym typeface="Candara"/>
              </a:rPr>
              <a:t>Discussion with all with Q&amp;A </a:t>
            </a:r>
            <a:r>
              <a:rPr lang="en-GB" sz="2000" dirty="0">
                <a:solidFill>
                  <a:srgbClr val="FF0000"/>
                </a:solidFill>
                <a:latin typeface="Candara"/>
                <a:ea typeface="Candara"/>
                <a:cs typeface="Candara"/>
                <a:sym typeface="Candara"/>
              </a:rPr>
              <a:t>(20 mins) </a:t>
            </a:r>
          </a:p>
          <a:p>
            <a:pPr marL="453390" lvl="0" indent="-171450" algn="l" rtl="0">
              <a:lnSpc>
                <a:spcPct val="90000"/>
              </a:lnSpc>
              <a:spcBef>
                <a:spcPts val="750"/>
              </a:spcBef>
              <a:spcAft>
                <a:spcPts val="0"/>
              </a:spcAft>
              <a:buClr>
                <a:srgbClr val="385623"/>
              </a:buClr>
              <a:buSzPts val="2000"/>
              <a:buChar char="•"/>
            </a:pPr>
            <a:r>
              <a:rPr lang="en-GB" sz="2000" dirty="0">
                <a:solidFill>
                  <a:srgbClr val="385623"/>
                </a:solidFill>
                <a:latin typeface="Candara"/>
                <a:ea typeface="Candara"/>
                <a:cs typeface="Candara"/>
                <a:sym typeface="Candara"/>
              </a:rPr>
              <a:t>Collation of key points &amp; Consensus Poll (show of hands) and 5-10 key conditions at the end after the discussion summarised by the chair/ moderator </a:t>
            </a:r>
            <a:r>
              <a:rPr lang="en-GB" sz="2000" dirty="0">
                <a:solidFill>
                  <a:srgbClr val="FF0000"/>
                </a:solidFill>
                <a:latin typeface="Candara"/>
                <a:ea typeface="Candara"/>
                <a:cs typeface="Candara"/>
                <a:sym typeface="Candara"/>
              </a:rPr>
              <a:t>(20 mins)</a:t>
            </a:r>
          </a:p>
          <a:p>
            <a:pPr marL="285750" lvl="0" indent="0" algn="l" rtl="0">
              <a:lnSpc>
                <a:spcPct val="90000"/>
              </a:lnSpc>
              <a:spcBef>
                <a:spcPts val="750"/>
              </a:spcBef>
              <a:spcAft>
                <a:spcPts val="0"/>
              </a:spcAft>
              <a:buClr>
                <a:srgbClr val="385623"/>
              </a:buClr>
              <a:buSzPts val="2000"/>
              <a:buNone/>
            </a:pPr>
            <a:r>
              <a:rPr lang="en-GB" sz="2000" dirty="0">
                <a:solidFill>
                  <a:srgbClr val="385623"/>
                </a:solidFill>
                <a:latin typeface="Candara"/>
                <a:ea typeface="Candara"/>
                <a:cs typeface="Candara"/>
                <a:sym typeface="Candara"/>
              </a:rPr>
              <a:t>By bringing different interests, different parties together to discuss what action can be taken we hope to increase these possibilities. </a:t>
            </a:r>
            <a:endParaRPr lang="en-GB" dirty="0"/>
          </a:p>
          <a:p>
            <a:pPr marL="742950" lvl="1" indent="0" algn="l" rtl="0">
              <a:lnSpc>
                <a:spcPct val="90000"/>
              </a:lnSpc>
              <a:spcBef>
                <a:spcPts val="750"/>
              </a:spcBef>
              <a:spcAft>
                <a:spcPts val="0"/>
              </a:spcAft>
              <a:buSzPts val="2000"/>
              <a:buNone/>
            </a:pPr>
            <a:r>
              <a:rPr lang="en-GB" sz="1700" i="1" dirty="0">
                <a:solidFill>
                  <a:srgbClr val="385623"/>
                </a:solidFill>
                <a:latin typeface="Candara"/>
                <a:ea typeface="Candara"/>
                <a:cs typeface="Candara"/>
                <a:sym typeface="Candara"/>
              </a:rPr>
              <a:t>Do we need research or a feasibility study, or a pilot scheme? Or is this the one?</a:t>
            </a:r>
            <a:endParaRPr lang="en-GB" dirty="0"/>
          </a:p>
          <a:p>
            <a:pPr marL="742950" lvl="1" indent="0" algn="l" rtl="0">
              <a:lnSpc>
                <a:spcPct val="90000"/>
              </a:lnSpc>
              <a:spcBef>
                <a:spcPts val="750"/>
              </a:spcBef>
              <a:spcAft>
                <a:spcPts val="0"/>
              </a:spcAft>
              <a:buSzPts val="2000"/>
              <a:buNone/>
            </a:pPr>
            <a:r>
              <a:rPr lang="en-GB" sz="1700" i="1" dirty="0">
                <a:solidFill>
                  <a:srgbClr val="385623"/>
                </a:solidFill>
                <a:latin typeface="Candara"/>
                <a:ea typeface="Candara"/>
                <a:cs typeface="Candara"/>
                <a:sym typeface="Candara"/>
              </a:rPr>
              <a:t>How can we make this work for as many as land owners and entrant farmers as possible.</a:t>
            </a:r>
          </a:p>
          <a:p>
            <a:pPr marL="0" lvl="0" indent="0" algn="l" rtl="0">
              <a:lnSpc>
                <a:spcPct val="100000"/>
              </a:lnSpc>
              <a:spcBef>
                <a:spcPts val="0"/>
              </a:spcBef>
              <a:spcAft>
                <a:spcPts val="0"/>
              </a:spcAft>
              <a:buSzPts val="1400"/>
              <a:buNone/>
            </a:pPr>
            <a:endParaRPr dirty="0"/>
          </a:p>
        </p:txBody>
      </p:sp>
      <p:sp>
        <p:nvSpPr>
          <p:cNvPr id="87" name="Google Shape;87;p1: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GB" dirty="0"/>
              <a:t>JEREMY</a:t>
            </a:r>
            <a:endParaRPr dirty="0"/>
          </a:p>
        </p:txBody>
      </p:sp>
      <p:sp>
        <p:nvSpPr>
          <p:cNvPr id="190" name="Google Shape;190;p8: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3:notes"/>
          <p:cNvSpPr txBox="1">
            <a:spLocks noGrp="1"/>
          </p:cNvSpPr>
          <p:nvPr>
            <p:ph type="body" idx="1"/>
          </p:nvPr>
        </p:nvSpPr>
        <p:spPr>
          <a:xfrm>
            <a:off x="1002189" y="3315692"/>
            <a:ext cx="8017510" cy="2712839"/>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99" name="Google Shape;199;p33: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4:notes"/>
          <p:cNvSpPr txBox="1">
            <a:spLocks noGrp="1"/>
          </p:cNvSpPr>
          <p:nvPr>
            <p:ph type="body" idx="1"/>
          </p:nvPr>
        </p:nvSpPr>
        <p:spPr>
          <a:xfrm>
            <a:off x="1002189" y="3315692"/>
            <a:ext cx="8017510" cy="2712839"/>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06" name="Google Shape;206;p34: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GB" dirty="0"/>
              <a:t>Jeremy’s last</a:t>
            </a:r>
            <a:endParaRPr dirty="0"/>
          </a:p>
        </p:txBody>
      </p:sp>
      <p:sp>
        <p:nvSpPr>
          <p:cNvPr id="213" name="Google Shape;213;p16: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GB" dirty="0"/>
              <a:t>MARINA</a:t>
            </a:r>
            <a:endParaRPr dirty="0"/>
          </a:p>
        </p:txBody>
      </p:sp>
      <p:sp>
        <p:nvSpPr>
          <p:cNvPr id="222" name="Google Shape;222;p14: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ba164363f4_0_12:notes"/>
          <p:cNvSpPr txBox="1">
            <a:spLocks noGrp="1"/>
          </p:cNvSpPr>
          <p:nvPr>
            <p:ph type="body" idx="1"/>
          </p:nvPr>
        </p:nvSpPr>
        <p:spPr>
          <a:xfrm>
            <a:off x="1002189" y="3315693"/>
            <a:ext cx="8017656" cy="2712895"/>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1ba164363f4_0_12: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ba164363f4_0_0: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1ba164363f4_0_0:notes"/>
          <p:cNvSpPr txBox="1">
            <a:spLocks noGrp="1"/>
          </p:cNvSpPr>
          <p:nvPr>
            <p:ph type="body" idx="1"/>
          </p:nvPr>
        </p:nvSpPr>
        <p:spPr>
          <a:xfrm>
            <a:off x="1002189" y="3315693"/>
            <a:ext cx="8017656" cy="2712895"/>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ba164363f4_0_0:notes"/>
          <p:cNvSpPr txBox="1">
            <a:spLocks noGrp="1"/>
          </p:cNvSpPr>
          <p:nvPr>
            <p:ph type="sldNum" idx="12"/>
          </p:nvPr>
        </p:nvSpPr>
        <p:spPr>
          <a:xfrm>
            <a:off x="5676750" y="6544067"/>
            <a:ext cx="4342879" cy="34566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GB" dirty="0"/>
              <a:t>Marina</a:t>
            </a:r>
            <a:endParaRPr dirty="0"/>
          </a:p>
        </p:txBody>
      </p:sp>
      <p:sp>
        <p:nvSpPr>
          <p:cNvPr id="252" name="Google Shape;252;p15: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GB" dirty="0"/>
              <a:t>MARK</a:t>
            </a:r>
            <a:endParaRPr dirty="0"/>
          </a:p>
        </p:txBody>
      </p:sp>
      <p:sp>
        <p:nvSpPr>
          <p:cNvPr id="261" name="Google Shape;261;p17: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GB" dirty="0"/>
              <a:t>Gabriel</a:t>
            </a:r>
          </a:p>
          <a:p>
            <a:pPr marL="171450" lvl="0" indent="-38100" algn="l" rtl="0">
              <a:lnSpc>
                <a:spcPct val="90000"/>
              </a:lnSpc>
              <a:spcBef>
                <a:spcPts val="0"/>
              </a:spcBef>
              <a:spcAft>
                <a:spcPts val="0"/>
              </a:spcAft>
              <a:buClr>
                <a:srgbClr val="385623"/>
              </a:buClr>
              <a:buSzPts val="2100"/>
              <a:buNone/>
            </a:pPr>
            <a:r>
              <a:rPr lang="en-GB" dirty="0"/>
              <a:t>Access to land for food and farming – There is land and there are possibilities – but they do not always come together – sometimes the conditions seem impossible to meet as an entrant … talk to us</a:t>
            </a:r>
          </a:p>
          <a:p>
            <a:pPr marL="171450" lvl="0" indent="-38100" algn="l" rtl="0">
              <a:lnSpc>
                <a:spcPct val="90000"/>
              </a:lnSpc>
              <a:spcBef>
                <a:spcPts val="0"/>
              </a:spcBef>
              <a:spcAft>
                <a:spcPts val="0"/>
              </a:spcAft>
              <a:buClr>
                <a:srgbClr val="385623"/>
              </a:buClr>
              <a:buSzPts val="2100"/>
              <a:buNone/>
            </a:pPr>
            <a:endParaRPr lang="en-GB" dirty="0"/>
          </a:p>
          <a:p>
            <a:pPr marL="171450" lvl="0" indent="-38100" algn="l" rtl="0">
              <a:lnSpc>
                <a:spcPct val="90000"/>
              </a:lnSpc>
              <a:spcBef>
                <a:spcPts val="0"/>
              </a:spcBef>
              <a:spcAft>
                <a:spcPts val="0"/>
              </a:spcAft>
              <a:buClr>
                <a:srgbClr val="385623"/>
              </a:buClr>
              <a:buSzPts val="2100"/>
              <a:buNone/>
            </a:pPr>
            <a:r>
              <a:rPr lang="en-GB" dirty="0"/>
              <a:t>Agri villages: local food for local people, work spaces and sustainable housing – these are planned developments which include </a:t>
            </a:r>
            <a:r>
              <a:rPr lang="en-GB" b="1" dirty="0"/>
              <a:t>housing,</a:t>
            </a:r>
            <a:r>
              <a:rPr lang="en-GB" dirty="0"/>
              <a:t> land to </a:t>
            </a:r>
            <a:r>
              <a:rPr lang="en-GB" b="1" dirty="0"/>
              <a:t>grow the food </a:t>
            </a:r>
            <a:r>
              <a:rPr lang="en-GB" dirty="0"/>
              <a:t>for that settlement, </a:t>
            </a:r>
            <a:r>
              <a:rPr lang="en-GB" b="1" dirty="0"/>
              <a:t>work units </a:t>
            </a:r>
            <a:r>
              <a:rPr lang="en-GB" dirty="0"/>
              <a:t>and </a:t>
            </a:r>
            <a:r>
              <a:rPr lang="en-GB" b="1" dirty="0"/>
              <a:t>social spaces, </a:t>
            </a:r>
            <a:r>
              <a:rPr lang="en-GB" dirty="0"/>
              <a:t>as a sustainable living space for people.</a:t>
            </a:r>
            <a:endParaRPr lang="en-GB" b="1" dirty="0"/>
          </a:p>
          <a:p>
            <a:pPr marL="171450" lvl="0" indent="-38100" algn="l" rtl="0">
              <a:lnSpc>
                <a:spcPct val="90000"/>
              </a:lnSpc>
              <a:spcBef>
                <a:spcPts val="0"/>
              </a:spcBef>
              <a:spcAft>
                <a:spcPts val="0"/>
              </a:spcAft>
              <a:buClr>
                <a:srgbClr val="385623"/>
              </a:buClr>
              <a:buSzPts val="2100"/>
              <a:buNone/>
            </a:pPr>
            <a:endParaRPr lang="en-GB" dirty="0"/>
          </a:p>
          <a:p>
            <a:pPr marL="171450" lvl="0" indent="-38100" algn="l" rtl="0">
              <a:lnSpc>
                <a:spcPct val="90000"/>
              </a:lnSpc>
              <a:spcBef>
                <a:spcPts val="0"/>
              </a:spcBef>
              <a:spcAft>
                <a:spcPts val="0"/>
              </a:spcAft>
              <a:buClr>
                <a:srgbClr val="385623"/>
              </a:buClr>
              <a:buSzPts val="2100"/>
              <a:buNone/>
            </a:pPr>
            <a:r>
              <a:rPr lang="en-GB" dirty="0"/>
              <a:t>Horticultural belts: are designated areas around a village, town or city which the planners reserve for vegetable and fruit growing. You can work with local planners and Council to re-instate such areas. They then have protected status and agricultural ties. Which makes it easier to buy or rent for vegetable and fruit production</a:t>
            </a:r>
          </a:p>
          <a:p>
            <a:pPr marL="0" lvl="0" indent="0" algn="l" rtl="0">
              <a:lnSpc>
                <a:spcPct val="100000"/>
              </a:lnSpc>
              <a:spcBef>
                <a:spcPts val="0"/>
              </a:spcBef>
              <a:spcAft>
                <a:spcPts val="0"/>
              </a:spcAft>
              <a:buSzPts val="1400"/>
              <a:buNone/>
            </a:pPr>
            <a:endParaRPr dirty="0"/>
          </a:p>
        </p:txBody>
      </p:sp>
      <p:sp>
        <p:nvSpPr>
          <p:cNvPr id="280" name="Google Shape;280;p18: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GB" dirty="0"/>
              <a:t>Gabriel</a:t>
            </a:r>
            <a:endParaRPr dirty="0"/>
          </a:p>
        </p:txBody>
      </p:sp>
      <p:sp>
        <p:nvSpPr>
          <p:cNvPr id="102" name="Google Shape;102;p2: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5:notes"/>
          <p:cNvSpPr txBox="1">
            <a:spLocks noGrp="1"/>
          </p:cNvSpPr>
          <p:nvPr>
            <p:ph type="body" idx="1"/>
          </p:nvPr>
        </p:nvSpPr>
        <p:spPr>
          <a:xfrm>
            <a:off x="1002189" y="3315692"/>
            <a:ext cx="8017510" cy="2712839"/>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r>
              <a:rPr lang="en-GB" dirty="0"/>
              <a:t>GABRIEL</a:t>
            </a:r>
            <a:endParaRPr dirty="0"/>
          </a:p>
        </p:txBody>
      </p:sp>
      <p:sp>
        <p:nvSpPr>
          <p:cNvPr id="271" name="Google Shape;271;p35: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Gabriel</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GB" sz="1300" b="0" i="0" u="none" strike="noStrike" cap="none" smtClean="0">
                <a:solidFill>
                  <a:schemeClr val="dk1"/>
                </a:solidFill>
                <a:latin typeface="Calibri"/>
                <a:ea typeface="Calibri"/>
                <a:cs typeface="Calibri"/>
                <a:sym typeface="Calibri"/>
              </a:rPr>
              <a:t>21</a:t>
            </a:fld>
            <a:endParaRPr lang="en-GB"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5878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9: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GB" dirty="0"/>
              <a:t>Gabriel</a:t>
            </a:r>
            <a:endParaRPr dirty="0"/>
          </a:p>
        </p:txBody>
      </p:sp>
      <p:sp>
        <p:nvSpPr>
          <p:cNvPr id="289" name="Google Shape;289;p19: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20: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5: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GB" dirty="0"/>
              <a:t>Gabriel</a:t>
            </a:r>
            <a:endParaRPr dirty="0"/>
          </a:p>
        </p:txBody>
      </p:sp>
      <p:sp>
        <p:nvSpPr>
          <p:cNvPr id="129" name="Google Shape;129;p6: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GB" dirty="0"/>
              <a:t>Mark B</a:t>
            </a:r>
            <a:endParaRPr dirty="0"/>
          </a:p>
        </p:txBody>
      </p:sp>
      <p:sp>
        <p:nvSpPr>
          <p:cNvPr id="148" name="Google Shape;148;p10: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1: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12: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body" idx="1"/>
          </p:nvPr>
        </p:nvSpPr>
        <p:spPr>
          <a:xfrm>
            <a:off x="1002189" y="3315692"/>
            <a:ext cx="8017510" cy="2712839"/>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3:notes"/>
          <p:cNvSpPr>
            <a:spLocks noGrp="1" noRot="1" noChangeAspect="1"/>
          </p:cNvSpPr>
          <p:nvPr>
            <p:ph type="sldImg" idx="2"/>
          </p:nvPr>
        </p:nvSpPr>
        <p:spPr>
          <a:xfrm>
            <a:off x="2943225" y="860425"/>
            <a:ext cx="4135438" cy="2325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5/1/23</a:t>
            </a:r>
            <a:endParaRPr/>
          </a:p>
        </p:txBody>
      </p:sp>
      <p:sp>
        <p:nvSpPr>
          <p:cNvPr id="19" name="Google Shape;19;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BD Land Trust ORFC 2023</a:t>
            </a:r>
            <a:endParaRPr/>
          </a:p>
        </p:txBody>
      </p:sp>
      <p:sp>
        <p:nvSpPr>
          <p:cNvPr id="20" name="Google Shape;20;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5/1/23</a:t>
            </a:r>
            <a:endParaRPr/>
          </a:p>
        </p:txBody>
      </p:sp>
      <p:sp>
        <p:nvSpPr>
          <p:cNvPr id="77" name="Google Shape;77;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BD Land Trust ORFC 2023</a:t>
            </a:r>
            <a:endParaRPr/>
          </a:p>
        </p:txBody>
      </p:sp>
      <p:sp>
        <p:nvSpPr>
          <p:cNvPr id="78" name="Google Shape;78;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2"/>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 name="Google Shape;82;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5/1/23</a:t>
            </a:r>
            <a:endParaRPr/>
          </a:p>
        </p:txBody>
      </p:sp>
      <p:sp>
        <p:nvSpPr>
          <p:cNvPr id="83" name="Google Shape;83;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BD Land Trust ORFC 2023</a:t>
            </a:r>
            <a:endParaRPr/>
          </a:p>
        </p:txBody>
      </p:sp>
      <p:sp>
        <p:nvSpPr>
          <p:cNvPr id="84" name="Google Shape;84;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85623"/>
              </a:buClr>
              <a:buSzPts val="3300"/>
              <a:buFont typeface="Candara"/>
              <a:buNone/>
              <a:defRPr>
                <a:solidFill>
                  <a:srgbClr val="385623"/>
                </a:solidFill>
                <a:latin typeface="Candara"/>
                <a:ea typeface="Candara"/>
                <a:cs typeface="Candara"/>
                <a:sym typeface="Canda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385623"/>
              </a:buClr>
              <a:buSzPts val="2100"/>
              <a:buChar char="•"/>
              <a:defRPr>
                <a:solidFill>
                  <a:srgbClr val="385623"/>
                </a:solidFill>
                <a:latin typeface="Candara"/>
                <a:ea typeface="Candara"/>
                <a:cs typeface="Candara"/>
                <a:sym typeface="Candara"/>
              </a:defRPr>
            </a:lvl1pPr>
            <a:lvl2pPr marL="914400" lvl="1" indent="-342900" algn="l">
              <a:lnSpc>
                <a:spcPct val="90000"/>
              </a:lnSpc>
              <a:spcBef>
                <a:spcPts val="375"/>
              </a:spcBef>
              <a:spcAft>
                <a:spcPts val="0"/>
              </a:spcAft>
              <a:buClr>
                <a:srgbClr val="385623"/>
              </a:buClr>
              <a:buSzPts val="1800"/>
              <a:buChar char="•"/>
              <a:defRPr>
                <a:solidFill>
                  <a:srgbClr val="385623"/>
                </a:solidFill>
                <a:latin typeface="Candara"/>
                <a:ea typeface="Candara"/>
                <a:cs typeface="Candara"/>
                <a:sym typeface="Candara"/>
              </a:defRPr>
            </a:lvl2pPr>
            <a:lvl3pPr marL="1371600" lvl="2" indent="-323850" algn="l">
              <a:lnSpc>
                <a:spcPct val="90000"/>
              </a:lnSpc>
              <a:spcBef>
                <a:spcPts val="375"/>
              </a:spcBef>
              <a:spcAft>
                <a:spcPts val="0"/>
              </a:spcAft>
              <a:buClr>
                <a:srgbClr val="385623"/>
              </a:buClr>
              <a:buSzPts val="1500"/>
              <a:buChar char="•"/>
              <a:defRPr>
                <a:solidFill>
                  <a:srgbClr val="385623"/>
                </a:solidFill>
                <a:latin typeface="Candara"/>
                <a:ea typeface="Candara"/>
                <a:cs typeface="Candara"/>
                <a:sym typeface="Candara"/>
              </a:defRPr>
            </a:lvl3pPr>
            <a:lvl4pPr marL="1828800" lvl="3" indent="-314325" algn="l">
              <a:lnSpc>
                <a:spcPct val="90000"/>
              </a:lnSpc>
              <a:spcBef>
                <a:spcPts val="375"/>
              </a:spcBef>
              <a:spcAft>
                <a:spcPts val="0"/>
              </a:spcAft>
              <a:buClr>
                <a:srgbClr val="385623"/>
              </a:buClr>
              <a:buSzPts val="1350"/>
              <a:buChar char="•"/>
              <a:defRPr>
                <a:solidFill>
                  <a:srgbClr val="385623"/>
                </a:solidFill>
                <a:latin typeface="Candara"/>
                <a:ea typeface="Candara"/>
                <a:cs typeface="Candara"/>
                <a:sym typeface="Candara"/>
              </a:defRPr>
            </a:lvl4pPr>
            <a:lvl5pPr marL="2286000" lvl="4" indent="-314325" algn="l">
              <a:lnSpc>
                <a:spcPct val="90000"/>
              </a:lnSpc>
              <a:spcBef>
                <a:spcPts val="375"/>
              </a:spcBef>
              <a:spcAft>
                <a:spcPts val="0"/>
              </a:spcAft>
              <a:buClr>
                <a:srgbClr val="385623"/>
              </a:buClr>
              <a:buSzPts val="1350"/>
              <a:buChar char="•"/>
              <a:defRPr>
                <a:solidFill>
                  <a:srgbClr val="385623"/>
                </a:solidFill>
                <a:latin typeface="Candara"/>
                <a:ea typeface="Candara"/>
                <a:cs typeface="Candara"/>
                <a:sym typeface="Candara"/>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6531429" y="4732734"/>
            <a:ext cx="927802"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38562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5/1/23</a:t>
            </a:r>
            <a:endParaRPr/>
          </a:p>
        </p:txBody>
      </p:sp>
      <p:sp>
        <p:nvSpPr>
          <p:cNvPr id="25" name="Google Shape;25;p23"/>
          <p:cNvSpPr txBox="1">
            <a:spLocks noGrp="1"/>
          </p:cNvSpPr>
          <p:nvPr>
            <p:ph type="ftr" idx="11"/>
          </p:nvPr>
        </p:nvSpPr>
        <p:spPr>
          <a:xfrm>
            <a:off x="2952750" y="472352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BD Land Trust ORFC 2023</a:t>
            </a:r>
            <a:endParaRPr/>
          </a:p>
        </p:txBody>
      </p:sp>
      <p:sp>
        <p:nvSpPr>
          <p:cNvPr id="26" name="Google Shape;26;p23"/>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38562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38562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38562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38562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38562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38562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38562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38562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385623"/>
                </a:solidFill>
                <a:latin typeface="Calibri"/>
                <a:ea typeface="Calibri"/>
                <a:cs typeface="Calibri"/>
                <a:sym typeface="Calibri"/>
              </a:defRPr>
            </a:lvl9pPr>
          </a:lstStyle>
          <a:p>
            <a:pPr marL="0" lvl="0" indent="0" algn="r" rtl="0">
              <a:spcBef>
                <a:spcPts val="0"/>
              </a:spcBef>
              <a:spcAft>
                <a:spcPts val="0"/>
              </a:spcAft>
              <a:buNone/>
            </a:pPr>
            <a:r>
              <a:rPr lang="en-GB"/>
              <a:t>Page </a:t>
            </a:r>
            <a:fld id="{00000000-1234-1234-1234-123412341234}" type="slidenum">
              <a:rPr lang="en-GB"/>
              <a:t>‹#›</a:t>
            </a:fld>
            <a:endParaRPr/>
          </a:p>
        </p:txBody>
      </p:sp>
      <p:pic>
        <p:nvPicPr>
          <p:cNvPr id="27" name="Google Shape;27;p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8562" y="4439632"/>
            <a:ext cx="1981609" cy="55773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1" name="Google Shape;31;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5/1/23</a:t>
            </a:r>
            <a:endParaRPr/>
          </a:p>
        </p:txBody>
      </p:sp>
      <p:sp>
        <p:nvSpPr>
          <p:cNvPr id="32" name="Google Shape;32;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BD Land Trust ORFC 2023</a:t>
            </a:r>
            <a:endParaRPr/>
          </a:p>
        </p:txBody>
      </p:sp>
      <p:sp>
        <p:nvSpPr>
          <p:cNvPr id="33" name="Google Shape;33;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25"/>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5/1/23</a:t>
            </a:r>
            <a:endParaRPr/>
          </a:p>
        </p:txBody>
      </p:sp>
      <p:sp>
        <p:nvSpPr>
          <p:cNvPr id="39" name="Google Shape;39;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BD Land Trust ORFC 2023</a:t>
            </a:r>
            <a:endParaRPr/>
          </a:p>
        </p:txBody>
      </p:sp>
      <p:sp>
        <p:nvSpPr>
          <p:cNvPr id="40" name="Google Shape;40;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4" name="Google Shape;44;p2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26"/>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6" name="Google Shape;46;p2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5/1/23</a:t>
            </a:r>
            <a:endParaRPr/>
          </a:p>
        </p:txBody>
      </p:sp>
      <p:sp>
        <p:nvSpPr>
          <p:cNvPr id="48" name="Google Shape;48;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BD Land Trust ORFC 2023</a:t>
            </a:r>
            <a:endParaRPr/>
          </a:p>
        </p:txBody>
      </p:sp>
      <p:sp>
        <p:nvSpPr>
          <p:cNvPr id="49" name="Google Shape;49;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5/1/23</a:t>
            </a:r>
            <a:endParaRPr/>
          </a:p>
        </p:txBody>
      </p:sp>
      <p:sp>
        <p:nvSpPr>
          <p:cNvPr id="53" name="Google Shape;53;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BD Land Trust ORFC 2023</a:t>
            </a:r>
            <a:endParaRPr/>
          </a:p>
        </p:txBody>
      </p:sp>
      <p:sp>
        <p:nvSpPr>
          <p:cNvPr id="54" name="Google Shape;54;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5/1/23</a:t>
            </a:r>
            <a:endParaRPr/>
          </a:p>
        </p:txBody>
      </p:sp>
      <p:sp>
        <p:nvSpPr>
          <p:cNvPr id="57" name="Google Shape;57;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BD Land Trust ORFC 2023</a:t>
            </a:r>
            <a:endParaRPr/>
          </a:p>
        </p:txBody>
      </p:sp>
      <p:sp>
        <p:nvSpPr>
          <p:cNvPr id="58" name="Google Shape;58;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2" name="Google Shape;62;p2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3" name="Google Shape;63;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5/1/23</a:t>
            </a:r>
            <a:endParaRPr/>
          </a:p>
        </p:txBody>
      </p:sp>
      <p:sp>
        <p:nvSpPr>
          <p:cNvPr id="64" name="Google Shape;64;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BD Land Trust ORFC 2023</a:t>
            </a:r>
            <a:endParaRPr/>
          </a:p>
        </p:txBody>
      </p:sp>
      <p:sp>
        <p:nvSpPr>
          <p:cNvPr id="65" name="Google Shape;65;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0"/>
          <p:cNvSpPr>
            <a:spLocks noGrp="1"/>
          </p:cNvSpPr>
          <p:nvPr>
            <p:ph type="pic" idx="2"/>
          </p:nvPr>
        </p:nvSpPr>
        <p:spPr>
          <a:xfrm>
            <a:off x="3887391" y="740569"/>
            <a:ext cx="4629150" cy="3655219"/>
          </a:xfrm>
          <a:prstGeom prst="rect">
            <a:avLst/>
          </a:prstGeom>
          <a:noFill/>
          <a:ln>
            <a:noFill/>
          </a:ln>
        </p:spPr>
      </p:sp>
      <p:sp>
        <p:nvSpPr>
          <p:cNvPr id="69" name="Google Shape;69;p3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5/1/23</a:t>
            </a:r>
            <a:endParaRPr/>
          </a:p>
        </p:txBody>
      </p:sp>
      <p:sp>
        <p:nvSpPr>
          <p:cNvPr id="71" name="Google Shape;71;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BD Land Trust ORFC 2023</a:t>
            </a:r>
            <a:endParaRPr/>
          </a:p>
        </p:txBody>
      </p:sp>
      <p:sp>
        <p:nvSpPr>
          <p:cNvPr id="72" name="Google Shape;72;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r>
              <a:rPr lang="en-GB"/>
              <a:t>5/1/23</a:t>
            </a:r>
            <a:endParaRPr/>
          </a:p>
        </p:txBody>
      </p:sp>
      <p:sp>
        <p:nvSpPr>
          <p:cNvPr id="13" name="Google Shape;13;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r>
              <a:rPr lang="en-GB"/>
              <a:t>BD Land Trust ORFC 2023</a:t>
            </a:r>
            <a:endParaRPr/>
          </a:p>
        </p:txBody>
      </p:sp>
      <p:sp>
        <p:nvSpPr>
          <p:cNvPr id="14" name="Google Shape;14;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rive.google.com/file/d/1YA8-rhJYh-TF0vRcuN0_1KsZPhFp9WVo/vie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mark.betson@churchofengland.org" TargetMode="External"/><Relationship Id="rId7" Type="http://schemas.openxmlformats.org/officeDocument/2006/relationships/hyperlink" Target="mailto:philip@theflowpartnership.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info@apricotcentre.co.uk" TargetMode="External"/><Relationship Id="rId5" Type="http://schemas.openxmlformats.org/officeDocument/2006/relationships/hyperlink" Target="mailto:gabriel@biodynamiclandtrust.org.uk" TargetMode="External"/><Relationship Id="rId4" Type="http://schemas.openxmlformats.org/officeDocument/2006/relationships/hyperlink" Target="mailto:jeremy@dixonsmith.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478465" y="479609"/>
            <a:ext cx="8176437" cy="303415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385623"/>
              </a:buClr>
              <a:buSzPct val="100000"/>
              <a:buFont typeface="Candara"/>
              <a:buNone/>
            </a:pPr>
            <a:br>
              <a:rPr lang="en-GB" sz="4000" dirty="0">
                <a:solidFill>
                  <a:srgbClr val="385623"/>
                </a:solidFill>
                <a:latin typeface="Candara"/>
                <a:ea typeface="Candara"/>
                <a:cs typeface="Candara"/>
                <a:sym typeface="Candara"/>
              </a:rPr>
            </a:br>
            <a:br>
              <a:rPr lang="en-GB" sz="4000" dirty="0">
                <a:solidFill>
                  <a:srgbClr val="385623"/>
                </a:solidFill>
                <a:latin typeface="Candara"/>
                <a:ea typeface="Candara"/>
                <a:cs typeface="Candara"/>
                <a:sym typeface="Candara"/>
              </a:rPr>
            </a:br>
            <a:r>
              <a:rPr lang="en-GB" sz="4000" dirty="0">
                <a:solidFill>
                  <a:srgbClr val="385623"/>
                </a:solidFill>
                <a:latin typeface="Candara"/>
                <a:ea typeface="Candara"/>
                <a:cs typeface="Candara"/>
                <a:sym typeface="Candara"/>
              </a:rPr>
              <a:t>Access to Land - Biodynamics for Local Food and Nature Restoration:</a:t>
            </a:r>
            <a:br>
              <a:rPr lang="en-GB" sz="4000" dirty="0">
                <a:solidFill>
                  <a:srgbClr val="385623"/>
                </a:solidFill>
                <a:latin typeface="Candara"/>
                <a:ea typeface="Candara"/>
                <a:cs typeface="Candara"/>
                <a:sym typeface="Candara"/>
              </a:rPr>
            </a:br>
            <a:br>
              <a:rPr lang="en-GB" sz="4000" dirty="0">
                <a:solidFill>
                  <a:srgbClr val="385623"/>
                </a:solidFill>
                <a:latin typeface="Candara"/>
                <a:ea typeface="Candara"/>
                <a:cs typeface="Candara"/>
                <a:sym typeface="Candara"/>
              </a:rPr>
            </a:br>
            <a:r>
              <a:rPr lang="en-GB" sz="4400" dirty="0">
                <a:solidFill>
                  <a:srgbClr val="385623"/>
                </a:solidFill>
                <a:latin typeface="Candara"/>
                <a:ea typeface="Candara"/>
                <a:cs typeface="Candara"/>
                <a:sym typeface="Candara"/>
              </a:rPr>
              <a:t>Trialling a model with Diocesan Land</a:t>
            </a:r>
            <a:br>
              <a:rPr lang="en-GB" sz="3600" dirty="0">
                <a:solidFill>
                  <a:srgbClr val="385623"/>
                </a:solidFill>
                <a:latin typeface="Candara"/>
                <a:ea typeface="Candara"/>
                <a:cs typeface="Candara"/>
                <a:sym typeface="Candara"/>
              </a:rPr>
            </a:br>
            <a:br>
              <a:rPr lang="en-GB" sz="3600" dirty="0">
                <a:solidFill>
                  <a:srgbClr val="385623"/>
                </a:solidFill>
                <a:latin typeface="Candara"/>
                <a:ea typeface="Candara"/>
                <a:cs typeface="Candara"/>
                <a:sym typeface="Candara"/>
              </a:rPr>
            </a:br>
            <a:r>
              <a:rPr lang="en-GB" sz="2400" dirty="0">
                <a:solidFill>
                  <a:srgbClr val="385623"/>
                </a:solidFill>
                <a:latin typeface="Candara"/>
                <a:ea typeface="Candara"/>
                <a:cs typeface="Candara"/>
                <a:sym typeface="Candara"/>
              </a:rPr>
              <a:t>coordinated by </a:t>
            </a:r>
            <a:endParaRPr sz="3600" dirty="0">
              <a:solidFill>
                <a:srgbClr val="385623"/>
              </a:solidFill>
              <a:latin typeface="Candara"/>
              <a:ea typeface="Candara"/>
              <a:cs typeface="Candara"/>
              <a:sym typeface="Candara"/>
            </a:endParaRPr>
          </a:p>
        </p:txBody>
      </p:sp>
      <p:pic>
        <p:nvPicPr>
          <p:cNvPr id="90" name="Google Shape;90;p1" descr="Text, logo, company nam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55835" y="3630631"/>
            <a:ext cx="3832330" cy="11366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85623"/>
              </a:buClr>
              <a:buSzPts val="3300"/>
              <a:buFont typeface="Candara"/>
              <a:buNone/>
            </a:pPr>
            <a:r>
              <a:rPr lang="en-GB" dirty="0"/>
              <a:t>The Story – the land agent’s role to facilitate</a:t>
            </a:r>
            <a:endParaRPr dirty="0"/>
          </a:p>
        </p:txBody>
      </p:sp>
      <p:sp>
        <p:nvSpPr>
          <p:cNvPr id="193" name="Google Shape;193;p8"/>
          <p:cNvSpPr txBox="1">
            <a:spLocks noGrp="1"/>
          </p:cNvSpPr>
          <p:nvPr>
            <p:ph type="body" idx="1"/>
          </p:nvPr>
        </p:nvSpPr>
        <p:spPr>
          <a:xfrm>
            <a:off x="628650" y="1132454"/>
            <a:ext cx="7886700" cy="3263504"/>
          </a:xfrm>
          <a:prstGeom prst="rect">
            <a:avLst/>
          </a:prstGeom>
          <a:noFill/>
          <a:ln>
            <a:noFill/>
          </a:ln>
        </p:spPr>
        <p:txBody>
          <a:bodyPr spcFirstLastPara="1" wrap="square" lIns="91425" tIns="45700" rIns="91425" bIns="45700" anchor="t" anchorCtr="0">
            <a:normAutofit/>
          </a:bodyPr>
          <a:lstStyle/>
          <a:p>
            <a:pPr marL="171450" lvl="0" indent="-38100" algn="l" rtl="0">
              <a:lnSpc>
                <a:spcPct val="90000"/>
              </a:lnSpc>
              <a:spcBef>
                <a:spcPts val="0"/>
              </a:spcBef>
              <a:spcAft>
                <a:spcPts val="0"/>
              </a:spcAft>
              <a:buClr>
                <a:srgbClr val="385623"/>
              </a:buClr>
              <a:buSzPts val="2100"/>
              <a:buNone/>
            </a:pPr>
            <a:r>
              <a:rPr lang="en-GB" sz="2000" dirty="0"/>
              <a:t>Willing and open land owner with a broadly messaged objective – creating the conditions and desire to engage, specific site is in very poor condition. Agents and clients keen to make something happen</a:t>
            </a:r>
            <a:endParaRPr dirty="0"/>
          </a:p>
          <a:p>
            <a:pPr marL="171450" lvl="0" indent="-38100" algn="l" rtl="0">
              <a:lnSpc>
                <a:spcPct val="90000"/>
              </a:lnSpc>
              <a:spcBef>
                <a:spcPts val="0"/>
              </a:spcBef>
              <a:spcAft>
                <a:spcPts val="0"/>
              </a:spcAft>
              <a:buClr>
                <a:srgbClr val="385623"/>
              </a:buClr>
              <a:buSzPts val="2100"/>
              <a:buNone/>
            </a:pPr>
            <a:endParaRPr sz="2000" dirty="0"/>
          </a:p>
          <a:p>
            <a:pPr marL="171450" lvl="0" indent="-38100" algn="l" rtl="0">
              <a:lnSpc>
                <a:spcPct val="90000"/>
              </a:lnSpc>
              <a:spcBef>
                <a:spcPts val="0"/>
              </a:spcBef>
              <a:spcAft>
                <a:spcPts val="0"/>
              </a:spcAft>
              <a:buSzPts val="2100"/>
              <a:buNone/>
            </a:pPr>
            <a:r>
              <a:rPr lang="en-GB" sz="2000" dirty="0"/>
              <a:t>Expression of interest and proposal received from viable entity – this is vital</a:t>
            </a:r>
            <a:endParaRPr sz="2000" dirty="0"/>
          </a:p>
          <a:p>
            <a:pPr marL="171450" lvl="0" indent="-38100" algn="l" rtl="0">
              <a:lnSpc>
                <a:spcPct val="90000"/>
              </a:lnSpc>
              <a:spcBef>
                <a:spcPts val="0"/>
              </a:spcBef>
              <a:spcAft>
                <a:spcPts val="0"/>
              </a:spcAft>
              <a:buSzPts val="2100"/>
              <a:buNone/>
            </a:pPr>
            <a:endParaRPr sz="2000" dirty="0"/>
          </a:p>
          <a:p>
            <a:pPr marL="171450" lvl="0" indent="-38100" algn="l" rtl="0">
              <a:lnSpc>
                <a:spcPct val="90000"/>
              </a:lnSpc>
              <a:spcBef>
                <a:spcPts val="0"/>
              </a:spcBef>
              <a:spcAft>
                <a:spcPts val="0"/>
              </a:spcAft>
              <a:buSzPts val="2100"/>
              <a:buNone/>
            </a:pPr>
            <a:r>
              <a:rPr lang="en-GB" sz="2000" dirty="0"/>
              <a:t>Develop concept proposal with landowner to fit objective, review and engage with proposer, push and pull – hard to start from neutral</a:t>
            </a:r>
            <a:endParaRPr dirty="0"/>
          </a:p>
          <a:p>
            <a:pPr marL="171450" lvl="0" indent="-38100" algn="l" rtl="0">
              <a:lnSpc>
                <a:spcPct val="90000"/>
              </a:lnSpc>
              <a:spcBef>
                <a:spcPts val="0"/>
              </a:spcBef>
              <a:spcAft>
                <a:spcPts val="0"/>
              </a:spcAft>
              <a:buSzPts val="2100"/>
              <a:buNone/>
            </a:pPr>
            <a:endParaRPr sz="2000" dirty="0"/>
          </a:p>
          <a:p>
            <a:pPr marL="171450" lvl="0" indent="-38100" algn="l" rtl="0">
              <a:lnSpc>
                <a:spcPct val="90000"/>
              </a:lnSpc>
              <a:spcBef>
                <a:spcPts val="0"/>
              </a:spcBef>
              <a:spcAft>
                <a:spcPts val="0"/>
              </a:spcAft>
              <a:buSzPts val="2100"/>
              <a:buNone/>
            </a:pPr>
            <a:r>
              <a:rPr lang="en-GB" sz="2000" dirty="0"/>
              <a:t>Develop ‘heads of terms’ (HOTs), series of in-person engagements</a:t>
            </a:r>
            <a:endParaRPr dirty="0"/>
          </a:p>
          <a:p>
            <a:pPr marL="171450" lvl="0" indent="-38100" algn="l" rtl="0">
              <a:lnSpc>
                <a:spcPct val="90000"/>
              </a:lnSpc>
              <a:spcBef>
                <a:spcPts val="0"/>
              </a:spcBef>
              <a:spcAft>
                <a:spcPts val="0"/>
              </a:spcAft>
              <a:buSzPts val="2100"/>
              <a:buNone/>
            </a:pPr>
            <a:endParaRPr sz="2000" dirty="0"/>
          </a:p>
          <a:p>
            <a:pPr marL="171450" lvl="0" indent="-38100" algn="l" rtl="0">
              <a:lnSpc>
                <a:spcPct val="90000"/>
              </a:lnSpc>
              <a:spcBef>
                <a:spcPts val="0"/>
              </a:spcBef>
              <a:spcAft>
                <a:spcPts val="0"/>
              </a:spcAft>
              <a:buSzPts val="2100"/>
              <a:buNone/>
            </a:pPr>
            <a:endParaRPr sz="2000" dirty="0"/>
          </a:p>
          <a:p>
            <a:pPr marL="171450" lvl="0" indent="-38100" algn="l" rtl="0">
              <a:lnSpc>
                <a:spcPct val="90000"/>
              </a:lnSpc>
              <a:spcBef>
                <a:spcPts val="0"/>
              </a:spcBef>
              <a:spcAft>
                <a:spcPts val="0"/>
              </a:spcAft>
              <a:buSzPts val="2100"/>
              <a:buNone/>
            </a:pPr>
            <a:endParaRPr sz="2000" dirty="0"/>
          </a:p>
          <a:p>
            <a:pPr marL="171450" lvl="0" indent="-38100" algn="l" rtl="0">
              <a:lnSpc>
                <a:spcPct val="90000"/>
              </a:lnSpc>
              <a:spcBef>
                <a:spcPts val="0"/>
              </a:spcBef>
              <a:spcAft>
                <a:spcPts val="0"/>
              </a:spcAft>
              <a:buClr>
                <a:srgbClr val="385623"/>
              </a:buClr>
              <a:buSzPts val="2100"/>
              <a:buNone/>
            </a:pPr>
            <a:endParaRPr sz="2000" dirty="0"/>
          </a:p>
          <a:p>
            <a:pPr marL="171450" lvl="0" indent="-38100" algn="l" rtl="0">
              <a:lnSpc>
                <a:spcPct val="90000"/>
              </a:lnSpc>
              <a:spcBef>
                <a:spcPts val="0"/>
              </a:spcBef>
              <a:spcAft>
                <a:spcPts val="0"/>
              </a:spcAft>
              <a:buClr>
                <a:srgbClr val="385623"/>
              </a:buClr>
              <a:buSzPts val="2100"/>
              <a:buNone/>
            </a:pPr>
            <a:endParaRPr sz="2000" dirty="0"/>
          </a:p>
          <a:p>
            <a:pPr marL="171450" lvl="0" indent="-38100" algn="l" rtl="0">
              <a:lnSpc>
                <a:spcPct val="90000"/>
              </a:lnSpc>
              <a:spcBef>
                <a:spcPts val="0"/>
              </a:spcBef>
              <a:spcAft>
                <a:spcPts val="0"/>
              </a:spcAft>
              <a:buClr>
                <a:srgbClr val="385623"/>
              </a:buClr>
              <a:buSzPts val="2100"/>
              <a:buNone/>
            </a:pPr>
            <a:endParaRPr dirty="0"/>
          </a:p>
          <a:p>
            <a:pPr marL="171450" lvl="0" indent="-38100" algn="l" rtl="0">
              <a:lnSpc>
                <a:spcPct val="90000"/>
              </a:lnSpc>
              <a:spcBef>
                <a:spcPts val="0"/>
              </a:spcBef>
              <a:spcAft>
                <a:spcPts val="0"/>
              </a:spcAft>
              <a:buClr>
                <a:srgbClr val="385623"/>
              </a:buClr>
              <a:buSzPts val="2100"/>
              <a:buNone/>
            </a:pPr>
            <a:endParaRPr dirty="0"/>
          </a:p>
          <a:p>
            <a:pPr marL="171450" lvl="0" indent="-38100" algn="l" rtl="0">
              <a:lnSpc>
                <a:spcPct val="90000"/>
              </a:lnSpc>
              <a:spcBef>
                <a:spcPts val="0"/>
              </a:spcBef>
              <a:spcAft>
                <a:spcPts val="0"/>
              </a:spcAft>
              <a:buClr>
                <a:srgbClr val="385623"/>
              </a:buClr>
              <a:buSzPts val="2100"/>
              <a:buNone/>
            </a:pPr>
            <a:endParaRPr dirty="0"/>
          </a:p>
        </p:txBody>
      </p:sp>
      <p:sp>
        <p:nvSpPr>
          <p:cNvPr id="195" name="Google Shape;195;p8"/>
          <p:cNvSpPr txBox="1">
            <a:spLocks noGrp="1"/>
          </p:cNvSpPr>
          <p:nvPr>
            <p:ph type="ftr" idx="11"/>
          </p:nvPr>
        </p:nvSpPr>
        <p:spPr>
          <a:xfrm>
            <a:off x="2952750" y="4723523"/>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BD Land Trust ORFC 2023</a:t>
            </a:r>
            <a:endParaRPr>
              <a:solidFill>
                <a:srgbClr val="385623"/>
              </a:solidFill>
            </a:endParaRPr>
          </a:p>
        </p:txBody>
      </p:sp>
      <p:sp>
        <p:nvSpPr>
          <p:cNvPr id="196" name="Google Shape;196;p8"/>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10</a:t>
            </a:fld>
            <a:endParaRPr/>
          </a:p>
        </p:txBody>
      </p:sp>
      <p:sp>
        <p:nvSpPr>
          <p:cNvPr id="2" name="Date Placeholder 1">
            <a:extLst>
              <a:ext uri="{FF2B5EF4-FFF2-40B4-BE49-F238E27FC236}">
                <a16:creationId xmlns:a16="http://schemas.microsoft.com/office/drawing/2014/main" id="{912FEE96-A4AD-52A4-5A8A-F67661F6D9D1}"/>
              </a:ext>
            </a:extLst>
          </p:cNvPr>
          <p:cNvSpPr>
            <a:spLocks noGrp="1"/>
          </p:cNvSpPr>
          <p:nvPr>
            <p:ph type="dt" idx="10"/>
          </p:nvPr>
        </p:nvSpPr>
        <p:spPr/>
        <p:txBody>
          <a:bodyPr/>
          <a:lstStyle/>
          <a:p>
            <a:r>
              <a:rPr lang="en-GB"/>
              <a:t>5/1/23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300"/>
              <a:buFont typeface="Candara"/>
              <a:buNone/>
            </a:pPr>
            <a:r>
              <a:rPr lang="en-GB"/>
              <a:t>The Story – concept to delivery</a:t>
            </a:r>
            <a:endParaRPr/>
          </a:p>
        </p:txBody>
      </p:sp>
      <p:sp>
        <p:nvSpPr>
          <p:cNvPr id="202" name="Google Shape;202;p33"/>
          <p:cNvSpPr txBox="1">
            <a:spLocks noGrp="1"/>
          </p:cNvSpPr>
          <p:nvPr>
            <p:ph type="body" idx="1"/>
          </p:nvPr>
        </p:nvSpPr>
        <p:spPr>
          <a:xfrm>
            <a:off x="497393" y="1043147"/>
            <a:ext cx="8017957" cy="3532428"/>
          </a:xfrm>
          <a:prstGeom prst="rect">
            <a:avLst/>
          </a:prstGeom>
          <a:noFill/>
          <a:ln>
            <a:noFill/>
          </a:ln>
        </p:spPr>
        <p:txBody>
          <a:bodyPr spcFirstLastPara="1" wrap="square" lIns="91425" tIns="45700" rIns="91425" bIns="45700" anchor="t" anchorCtr="0">
            <a:normAutofit fontScale="92500" lnSpcReduction="10000"/>
          </a:bodyPr>
          <a:lstStyle/>
          <a:p>
            <a:pPr marL="95250" lvl="0" indent="0" algn="l" rtl="0">
              <a:lnSpc>
                <a:spcPct val="90000"/>
              </a:lnSpc>
              <a:spcBef>
                <a:spcPts val="750"/>
              </a:spcBef>
              <a:spcAft>
                <a:spcPts val="0"/>
              </a:spcAft>
              <a:buSzPct val="108108"/>
              <a:buNone/>
            </a:pPr>
            <a:r>
              <a:rPr lang="en-GB" dirty="0"/>
              <a:t>HOT’s focused on trying to align/clearly setting out objectives of parties;</a:t>
            </a:r>
            <a:endParaRPr dirty="0"/>
          </a:p>
          <a:p>
            <a:pPr marL="457200" lvl="0" indent="-361950" algn="l" rtl="0">
              <a:lnSpc>
                <a:spcPct val="100000"/>
              </a:lnSpc>
              <a:spcBef>
                <a:spcPts val="750"/>
              </a:spcBef>
              <a:spcAft>
                <a:spcPts val="0"/>
              </a:spcAft>
              <a:buSzPct val="126126"/>
              <a:buChar char="•"/>
            </a:pPr>
            <a:r>
              <a:rPr lang="en-GB" sz="1800" dirty="0"/>
              <a:t>Market rent</a:t>
            </a:r>
            <a:endParaRPr dirty="0"/>
          </a:p>
          <a:p>
            <a:pPr marL="457200" lvl="0" indent="-361950" algn="l" rtl="0">
              <a:lnSpc>
                <a:spcPct val="100000"/>
              </a:lnSpc>
              <a:spcBef>
                <a:spcPts val="750"/>
              </a:spcBef>
              <a:spcAft>
                <a:spcPts val="0"/>
              </a:spcAft>
              <a:buSzPct val="126126"/>
              <a:buChar char="•"/>
            </a:pPr>
            <a:r>
              <a:rPr lang="en-GB" sz="1800" dirty="0"/>
              <a:t>Verifiable/measurable GHG sequestration and biodiversity improvements and how benefits are apportioned</a:t>
            </a:r>
            <a:endParaRPr dirty="0"/>
          </a:p>
          <a:p>
            <a:pPr marL="457200" lvl="0" indent="-361950" algn="l" rtl="0">
              <a:lnSpc>
                <a:spcPct val="100000"/>
              </a:lnSpc>
              <a:spcBef>
                <a:spcPts val="750"/>
              </a:spcBef>
              <a:spcAft>
                <a:spcPts val="0"/>
              </a:spcAft>
              <a:buSzPct val="126126"/>
              <a:buChar char="•"/>
            </a:pPr>
            <a:r>
              <a:rPr lang="en-GB" sz="1800" dirty="0"/>
              <a:t>Resolve localised flooding issue</a:t>
            </a:r>
            <a:endParaRPr dirty="0"/>
          </a:p>
          <a:p>
            <a:pPr marL="457200" lvl="0" indent="-361950" algn="l" rtl="0">
              <a:lnSpc>
                <a:spcPct val="100000"/>
              </a:lnSpc>
              <a:spcBef>
                <a:spcPts val="750"/>
              </a:spcBef>
              <a:spcAft>
                <a:spcPts val="0"/>
              </a:spcAft>
              <a:buSzPct val="126126"/>
              <a:buChar char="•"/>
            </a:pPr>
            <a:r>
              <a:rPr lang="en-GB" sz="1800" dirty="0"/>
              <a:t>Security of use</a:t>
            </a:r>
            <a:endParaRPr dirty="0"/>
          </a:p>
          <a:p>
            <a:pPr marL="457200" lvl="0" indent="-361950" algn="l" rtl="0">
              <a:lnSpc>
                <a:spcPct val="100000"/>
              </a:lnSpc>
              <a:spcBef>
                <a:spcPts val="750"/>
              </a:spcBef>
              <a:spcAft>
                <a:spcPts val="0"/>
              </a:spcAft>
              <a:buSzPct val="126126"/>
              <a:buChar char="•"/>
            </a:pPr>
            <a:r>
              <a:rPr lang="en-GB" sz="1800" dirty="0"/>
              <a:t>Freedom to undertake variety of operations and engage other parties in them</a:t>
            </a:r>
            <a:endParaRPr dirty="0"/>
          </a:p>
          <a:p>
            <a:pPr marL="457200" lvl="0" indent="-361950" algn="l" rtl="0">
              <a:lnSpc>
                <a:spcPct val="100000"/>
              </a:lnSpc>
              <a:spcBef>
                <a:spcPts val="750"/>
              </a:spcBef>
              <a:spcAft>
                <a:spcPts val="0"/>
              </a:spcAft>
              <a:buSzPct val="126126"/>
              <a:buChar char="•"/>
            </a:pPr>
            <a:r>
              <a:rPr lang="en-GB" sz="1800" dirty="0"/>
              <a:t>Land use design, short and longer term use areas</a:t>
            </a:r>
            <a:endParaRPr dirty="0"/>
          </a:p>
          <a:p>
            <a:pPr marL="457200" lvl="0" indent="-361950" algn="l" rtl="0">
              <a:lnSpc>
                <a:spcPct val="100000"/>
              </a:lnSpc>
              <a:spcBef>
                <a:spcPts val="750"/>
              </a:spcBef>
              <a:spcAft>
                <a:spcPts val="0"/>
              </a:spcAft>
              <a:buSzPct val="126126"/>
              <a:buChar char="•"/>
            </a:pPr>
            <a:r>
              <a:rPr lang="en-GB" sz="1800" dirty="0"/>
              <a:t>Shared learning, help for new users introduced by landowner, provision of data </a:t>
            </a:r>
            <a:endParaRPr dirty="0"/>
          </a:p>
          <a:p>
            <a:pPr marL="457200" lvl="0" indent="-361950" algn="l" rtl="0">
              <a:lnSpc>
                <a:spcPct val="100000"/>
              </a:lnSpc>
              <a:spcBef>
                <a:spcPts val="750"/>
              </a:spcBef>
              <a:spcAft>
                <a:spcPts val="0"/>
              </a:spcAft>
              <a:buSzPct val="126126"/>
              <a:buChar char="•"/>
            </a:pPr>
            <a:r>
              <a:rPr lang="en-GB" sz="1800" dirty="0"/>
              <a:t>FBT ultimately used, a variety of other arrangements could suit</a:t>
            </a:r>
            <a:endParaRPr dirty="0"/>
          </a:p>
          <a:p>
            <a:pPr marL="457200" lvl="0" indent="-228600" algn="l" rtl="0">
              <a:lnSpc>
                <a:spcPct val="90000"/>
              </a:lnSpc>
              <a:spcBef>
                <a:spcPts val="750"/>
              </a:spcBef>
              <a:spcAft>
                <a:spcPts val="0"/>
              </a:spcAft>
              <a:buClr>
                <a:srgbClr val="385623"/>
              </a:buClr>
              <a:buSzPct val="108108"/>
              <a:buNone/>
            </a:pPr>
            <a:endParaRPr dirty="0"/>
          </a:p>
        </p:txBody>
      </p:sp>
      <p:sp>
        <p:nvSpPr>
          <p:cNvPr id="203" name="Google Shape;203;p33"/>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11</a:t>
            </a:fld>
            <a:endParaRPr/>
          </a:p>
        </p:txBody>
      </p:sp>
      <p:sp>
        <p:nvSpPr>
          <p:cNvPr id="2" name="Date Placeholder 1">
            <a:extLst>
              <a:ext uri="{FF2B5EF4-FFF2-40B4-BE49-F238E27FC236}">
                <a16:creationId xmlns:a16="http://schemas.microsoft.com/office/drawing/2014/main" id="{D6576ABE-46AC-E21B-7ABE-D1A43A8A8182}"/>
              </a:ext>
            </a:extLst>
          </p:cNvPr>
          <p:cNvSpPr>
            <a:spLocks noGrp="1"/>
          </p:cNvSpPr>
          <p:nvPr>
            <p:ph type="dt" idx="10"/>
          </p:nvPr>
        </p:nvSpPr>
        <p:spPr/>
        <p:txBody>
          <a:bodyPr/>
          <a:lstStyle/>
          <a:p>
            <a:r>
              <a:rPr lang="en-GB"/>
              <a:t>5/1/23</a:t>
            </a:r>
          </a:p>
        </p:txBody>
      </p:sp>
      <p:sp>
        <p:nvSpPr>
          <p:cNvPr id="3" name="Footer Placeholder 2">
            <a:extLst>
              <a:ext uri="{FF2B5EF4-FFF2-40B4-BE49-F238E27FC236}">
                <a16:creationId xmlns:a16="http://schemas.microsoft.com/office/drawing/2014/main" id="{3FDEB24A-90E5-CF69-D324-369511698250}"/>
              </a:ext>
            </a:extLst>
          </p:cNvPr>
          <p:cNvSpPr>
            <a:spLocks noGrp="1"/>
          </p:cNvSpPr>
          <p:nvPr>
            <p:ph type="ftr" idx="11"/>
          </p:nvPr>
        </p:nvSpPr>
        <p:spPr/>
        <p:txBody>
          <a:bodyPr/>
          <a:lstStyle/>
          <a:p>
            <a:r>
              <a:rPr lang="en-GB"/>
              <a:t>BD Land Trust ORFC 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300"/>
              <a:buFont typeface="Candara"/>
              <a:buNone/>
            </a:pPr>
            <a:r>
              <a:rPr lang="en-GB" dirty="0"/>
              <a:t>The Story – making things happen - steps</a:t>
            </a:r>
            <a:endParaRPr dirty="0"/>
          </a:p>
        </p:txBody>
      </p:sp>
      <p:sp>
        <p:nvSpPr>
          <p:cNvPr id="209" name="Google Shape;209;p34"/>
          <p:cNvSpPr txBox="1">
            <a:spLocks noGrp="1"/>
          </p:cNvSpPr>
          <p:nvPr>
            <p:ph type="body" idx="1"/>
          </p:nvPr>
        </p:nvSpPr>
        <p:spPr>
          <a:xfrm>
            <a:off x="628650" y="1109479"/>
            <a:ext cx="6531429" cy="3263504"/>
          </a:xfrm>
          <a:prstGeom prst="rect">
            <a:avLst/>
          </a:prstGeom>
          <a:noFill/>
          <a:ln>
            <a:noFill/>
          </a:ln>
        </p:spPr>
        <p:txBody>
          <a:bodyPr spcFirstLastPara="1" wrap="square" lIns="91425" tIns="45700" rIns="91425" bIns="45700" anchor="t" anchorCtr="0">
            <a:noAutofit/>
          </a:bodyPr>
          <a:lstStyle/>
          <a:p>
            <a:pPr>
              <a:lnSpc>
                <a:spcPct val="110000"/>
              </a:lnSpc>
              <a:buSzPct val="129032"/>
            </a:pPr>
            <a:r>
              <a:rPr lang="en-GB" sz="1800" dirty="0"/>
              <a:t>Collaborative design process, do the work to flesh out the HOT’s and understand each parties position</a:t>
            </a:r>
            <a:endParaRPr sz="1800" dirty="0"/>
          </a:p>
          <a:p>
            <a:pPr>
              <a:lnSpc>
                <a:spcPct val="110000"/>
              </a:lnSpc>
              <a:buSzPct val="129032"/>
            </a:pPr>
            <a:r>
              <a:rPr lang="en-GB" sz="1800" dirty="0"/>
              <a:t>Each party have clear governance structures; vital. This needs to be done first (at proposal stage)</a:t>
            </a:r>
            <a:endParaRPr sz="1800" dirty="0"/>
          </a:p>
          <a:p>
            <a:pPr>
              <a:lnSpc>
                <a:spcPct val="110000"/>
              </a:lnSpc>
              <a:buSzPct val="129032"/>
            </a:pPr>
            <a:r>
              <a:rPr lang="en-GB" sz="1800" dirty="0"/>
              <a:t>Memorandum of understanding (MoU) useful – set out intentions if very hard to codify</a:t>
            </a:r>
            <a:endParaRPr sz="1800" dirty="0"/>
          </a:p>
          <a:p>
            <a:pPr>
              <a:lnSpc>
                <a:spcPct val="110000"/>
              </a:lnSpc>
              <a:buSzPct val="129032"/>
            </a:pPr>
            <a:r>
              <a:rPr lang="en-GB" sz="1800" dirty="0"/>
              <a:t>Good and functioning is ok</a:t>
            </a:r>
            <a:endParaRPr sz="1800" dirty="0"/>
          </a:p>
          <a:p>
            <a:pPr>
              <a:lnSpc>
                <a:spcPct val="110000"/>
              </a:lnSpc>
              <a:buSzPct val="129032"/>
            </a:pPr>
            <a:r>
              <a:rPr lang="en-GB" sz="1800" dirty="0"/>
              <a:t>An evolving process and be prepared to amend legal framework</a:t>
            </a:r>
            <a:endParaRPr sz="1800" dirty="0"/>
          </a:p>
        </p:txBody>
      </p:sp>
      <p:sp>
        <p:nvSpPr>
          <p:cNvPr id="210" name="Google Shape;210;p34"/>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12</a:t>
            </a:fld>
            <a:endParaRPr/>
          </a:p>
        </p:txBody>
      </p:sp>
      <p:pic>
        <p:nvPicPr>
          <p:cNvPr id="2" name="Picture 1">
            <a:extLst>
              <a:ext uri="{FF2B5EF4-FFF2-40B4-BE49-F238E27FC236}">
                <a16:creationId xmlns:a16="http://schemas.microsoft.com/office/drawing/2014/main" id="{6B300A06-7D69-371E-A95C-1320FB8019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55013" y="1141377"/>
            <a:ext cx="1644980" cy="3269201"/>
          </a:xfrm>
          <a:prstGeom prst="rect">
            <a:avLst/>
          </a:prstGeom>
        </p:spPr>
      </p:pic>
      <p:sp>
        <p:nvSpPr>
          <p:cNvPr id="3" name="Date Placeholder 2">
            <a:extLst>
              <a:ext uri="{FF2B5EF4-FFF2-40B4-BE49-F238E27FC236}">
                <a16:creationId xmlns:a16="http://schemas.microsoft.com/office/drawing/2014/main" id="{3A2D939C-53F3-70C8-6992-650748C5344D}"/>
              </a:ext>
            </a:extLst>
          </p:cNvPr>
          <p:cNvSpPr>
            <a:spLocks noGrp="1"/>
          </p:cNvSpPr>
          <p:nvPr>
            <p:ph type="dt" idx="10"/>
          </p:nvPr>
        </p:nvSpPr>
        <p:spPr/>
        <p:txBody>
          <a:bodyPr/>
          <a:lstStyle/>
          <a:p>
            <a:r>
              <a:rPr lang="en-GB"/>
              <a:t>5/1/23</a:t>
            </a:r>
          </a:p>
        </p:txBody>
      </p:sp>
      <p:sp>
        <p:nvSpPr>
          <p:cNvPr id="4" name="Footer Placeholder 3">
            <a:extLst>
              <a:ext uri="{FF2B5EF4-FFF2-40B4-BE49-F238E27FC236}">
                <a16:creationId xmlns:a16="http://schemas.microsoft.com/office/drawing/2014/main" id="{A50DE267-576A-A243-60F4-64FD7949DCAF}"/>
              </a:ext>
            </a:extLst>
          </p:cNvPr>
          <p:cNvSpPr>
            <a:spLocks noGrp="1"/>
          </p:cNvSpPr>
          <p:nvPr>
            <p:ph type="ftr" idx="11"/>
          </p:nvPr>
        </p:nvSpPr>
        <p:spPr/>
        <p:txBody>
          <a:bodyPr/>
          <a:lstStyle/>
          <a:p>
            <a:r>
              <a:rPr lang="en-GB"/>
              <a:t>BD Land Trust ORFC 2023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6"/>
          <p:cNvSpPr txBox="1">
            <a:spLocks noGrp="1"/>
          </p:cNvSpPr>
          <p:nvPr>
            <p:ph type="title"/>
          </p:nvPr>
        </p:nvSpPr>
        <p:spPr>
          <a:xfrm>
            <a:off x="628650" y="273843"/>
            <a:ext cx="8229600" cy="12365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85623"/>
              </a:buClr>
              <a:buSzPts val="2800"/>
              <a:buFont typeface="Candara"/>
              <a:buNone/>
            </a:pPr>
            <a:r>
              <a:rPr lang="en-GB" sz="2800"/>
              <a:t>Ideas on land for communities and good tenancies in this context </a:t>
            </a:r>
            <a:r>
              <a:rPr lang="en-GB" sz="2000"/>
              <a:t>(Land Agent perspective – pros and cons – challenges)</a:t>
            </a:r>
            <a:endParaRPr sz="2000"/>
          </a:p>
        </p:txBody>
      </p:sp>
      <p:sp>
        <p:nvSpPr>
          <p:cNvPr id="216" name="Google Shape;216;p16"/>
          <p:cNvSpPr txBox="1">
            <a:spLocks noGrp="1"/>
          </p:cNvSpPr>
          <p:nvPr>
            <p:ph type="body" idx="1"/>
          </p:nvPr>
        </p:nvSpPr>
        <p:spPr>
          <a:xfrm>
            <a:off x="628650" y="1391698"/>
            <a:ext cx="7886700" cy="2894552"/>
          </a:xfrm>
          <a:prstGeom prst="rect">
            <a:avLst/>
          </a:prstGeom>
          <a:noFill/>
          <a:ln>
            <a:noFill/>
          </a:ln>
        </p:spPr>
        <p:txBody>
          <a:bodyPr spcFirstLastPara="1" wrap="square" lIns="91425" tIns="45700" rIns="91425" bIns="45700" anchor="t" anchorCtr="0">
            <a:normAutofit fontScale="92500"/>
          </a:bodyPr>
          <a:lstStyle/>
          <a:p>
            <a:pPr marL="171450" lvl="0" indent="-171450" algn="l" rtl="0">
              <a:lnSpc>
                <a:spcPct val="90000"/>
              </a:lnSpc>
              <a:spcBef>
                <a:spcPts val="0"/>
              </a:spcBef>
              <a:spcAft>
                <a:spcPts val="0"/>
              </a:spcAft>
              <a:buSzPct val="126126"/>
              <a:buChar char="•"/>
            </a:pPr>
            <a:r>
              <a:rPr lang="en-GB" sz="1800" dirty="0"/>
              <a:t>Certain external schemes (stewardship, BPS) push towards use of FBT when more flexibility may be preferable</a:t>
            </a:r>
            <a:endParaRPr dirty="0"/>
          </a:p>
          <a:p>
            <a:pPr marL="171450" lvl="0" indent="-38100" algn="l" rtl="0">
              <a:lnSpc>
                <a:spcPct val="90000"/>
              </a:lnSpc>
              <a:spcBef>
                <a:spcPts val="0"/>
              </a:spcBef>
              <a:spcAft>
                <a:spcPts val="0"/>
              </a:spcAft>
              <a:buSzPct val="126126"/>
              <a:buNone/>
            </a:pPr>
            <a:endParaRPr sz="1800" dirty="0"/>
          </a:p>
          <a:p>
            <a:pPr marL="171450" lvl="0" indent="-171450" algn="l" rtl="0">
              <a:lnSpc>
                <a:spcPct val="90000"/>
              </a:lnSpc>
              <a:spcBef>
                <a:spcPts val="0"/>
              </a:spcBef>
              <a:spcAft>
                <a:spcPts val="0"/>
              </a:spcAft>
              <a:buClr>
                <a:srgbClr val="385623"/>
              </a:buClr>
              <a:buSzPct val="126126"/>
              <a:buChar char="•"/>
            </a:pPr>
            <a:r>
              <a:rPr lang="en-GB" sz="1800" dirty="0"/>
              <a:t>Need to balance certain objectives that create tension – alternative development, flexibility for future use and longer term land use requirements (tree planting for example) – memo of understanding and land use design critical to reduce tension</a:t>
            </a:r>
            <a:endParaRPr sz="1800" dirty="0"/>
          </a:p>
          <a:p>
            <a:pPr marL="171450" lvl="0" indent="-38100" algn="l" rtl="0">
              <a:lnSpc>
                <a:spcPct val="90000"/>
              </a:lnSpc>
              <a:spcBef>
                <a:spcPts val="0"/>
              </a:spcBef>
              <a:spcAft>
                <a:spcPts val="0"/>
              </a:spcAft>
              <a:buClr>
                <a:srgbClr val="385623"/>
              </a:buClr>
              <a:buSzPct val="126126"/>
              <a:buNone/>
            </a:pPr>
            <a:endParaRPr sz="1800" dirty="0"/>
          </a:p>
          <a:p>
            <a:pPr marL="171450" lvl="0" indent="-171450" algn="l" rtl="0">
              <a:lnSpc>
                <a:spcPct val="90000"/>
              </a:lnSpc>
              <a:spcBef>
                <a:spcPts val="0"/>
              </a:spcBef>
              <a:spcAft>
                <a:spcPts val="0"/>
              </a:spcAft>
              <a:buClr>
                <a:srgbClr val="385623"/>
              </a:buClr>
              <a:buSzPct val="126126"/>
              <a:buChar char="•"/>
            </a:pPr>
            <a:r>
              <a:rPr lang="en-GB" sz="1800" dirty="0"/>
              <a:t>Case study use – how to share learning, create model for use</a:t>
            </a:r>
            <a:endParaRPr sz="1800" dirty="0"/>
          </a:p>
          <a:p>
            <a:pPr marL="171450" lvl="0" indent="-38100" algn="l" rtl="0">
              <a:lnSpc>
                <a:spcPct val="90000"/>
              </a:lnSpc>
              <a:spcBef>
                <a:spcPts val="0"/>
              </a:spcBef>
              <a:spcAft>
                <a:spcPts val="0"/>
              </a:spcAft>
              <a:buClr>
                <a:srgbClr val="385623"/>
              </a:buClr>
              <a:buSzPct val="126126"/>
              <a:buNone/>
            </a:pPr>
            <a:endParaRPr sz="1800" dirty="0"/>
          </a:p>
          <a:p>
            <a:pPr marL="171450" lvl="0" indent="-171450" algn="l" rtl="0">
              <a:lnSpc>
                <a:spcPct val="90000"/>
              </a:lnSpc>
              <a:spcBef>
                <a:spcPts val="0"/>
              </a:spcBef>
              <a:spcAft>
                <a:spcPts val="0"/>
              </a:spcAft>
              <a:buClr>
                <a:srgbClr val="385623"/>
              </a:buClr>
              <a:buSzPct val="126126"/>
              <a:buChar char="•"/>
            </a:pPr>
            <a:r>
              <a:rPr lang="en-GB" sz="1800" dirty="0"/>
              <a:t>Think bigger than 20 acres, not perfect here, much scope, scalability is key</a:t>
            </a:r>
            <a:endParaRPr dirty="0"/>
          </a:p>
          <a:p>
            <a:pPr marL="0" lvl="0" indent="0" algn="l" rtl="0">
              <a:lnSpc>
                <a:spcPct val="90000"/>
              </a:lnSpc>
              <a:spcBef>
                <a:spcPts val="0"/>
              </a:spcBef>
              <a:spcAft>
                <a:spcPts val="0"/>
              </a:spcAft>
              <a:buClr>
                <a:srgbClr val="385623"/>
              </a:buClr>
              <a:buSzPct val="126126"/>
              <a:buNone/>
            </a:pPr>
            <a:endParaRPr sz="1800" dirty="0"/>
          </a:p>
          <a:p>
            <a:pPr marL="171450" lvl="0" indent="-171450" algn="l" rtl="0">
              <a:lnSpc>
                <a:spcPct val="90000"/>
              </a:lnSpc>
              <a:spcBef>
                <a:spcPts val="0"/>
              </a:spcBef>
              <a:spcAft>
                <a:spcPts val="0"/>
              </a:spcAft>
              <a:buClr>
                <a:srgbClr val="385623"/>
              </a:buClr>
              <a:buSzPct val="126126"/>
              <a:buChar char="•"/>
            </a:pPr>
            <a:r>
              <a:rPr lang="en-GB" sz="1800" dirty="0"/>
              <a:t>Concerns; status quo bias, resource - time and finance and relative skill levels</a:t>
            </a:r>
            <a:endParaRPr sz="1800" dirty="0"/>
          </a:p>
          <a:p>
            <a:pPr marL="171450" lvl="0" indent="-38100" algn="l" rtl="0">
              <a:lnSpc>
                <a:spcPct val="90000"/>
              </a:lnSpc>
              <a:spcBef>
                <a:spcPts val="0"/>
              </a:spcBef>
              <a:spcAft>
                <a:spcPts val="0"/>
              </a:spcAft>
              <a:buClr>
                <a:srgbClr val="385623"/>
              </a:buClr>
              <a:buSzPct val="108108"/>
              <a:buNone/>
            </a:pPr>
            <a:endParaRPr dirty="0"/>
          </a:p>
        </p:txBody>
      </p:sp>
      <p:sp>
        <p:nvSpPr>
          <p:cNvPr id="218" name="Google Shape;218;p16"/>
          <p:cNvSpPr txBox="1">
            <a:spLocks noGrp="1"/>
          </p:cNvSpPr>
          <p:nvPr>
            <p:ph type="ftr" idx="11"/>
          </p:nvPr>
        </p:nvSpPr>
        <p:spPr>
          <a:xfrm>
            <a:off x="2952750" y="4723523"/>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BD Land Trust ORFC 2023</a:t>
            </a:r>
            <a:endParaRPr>
              <a:solidFill>
                <a:srgbClr val="385623"/>
              </a:solidFill>
            </a:endParaRPr>
          </a:p>
        </p:txBody>
      </p:sp>
      <p:sp>
        <p:nvSpPr>
          <p:cNvPr id="219" name="Google Shape;219;p16"/>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13</a:t>
            </a:fld>
            <a:endParaRPr/>
          </a:p>
        </p:txBody>
      </p:sp>
      <p:sp>
        <p:nvSpPr>
          <p:cNvPr id="2" name="Date Placeholder 1">
            <a:extLst>
              <a:ext uri="{FF2B5EF4-FFF2-40B4-BE49-F238E27FC236}">
                <a16:creationId xmlns:a16="http://schemas.microsoft.com/office/drawing/2014/main" id="{78DC2B38-A539-12E6-7173-9D1148377A37}"/>
              </a:ext>
            </a:extLst>
          </p:cNvPr>
          <p:cNvSpPr>
            <a:spLocks noGrp="1"/>
          </p:cNvSpPr>
          <p:nvPr>
            <p:ph type="dt" idx="10"/>
          </p:nvPr>
        </p:nvSpPr>
        <p:spPr/>
        <p:txBody>
          <a:bodyPr/>
          <a:lstStyle/>
          <a:p>
            <a:r>
              <a:rPr lang="en-GB"/>
              <a:t>5/1/23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300"/>
              <a:buFont typeface="Candara"/>
              <a:buNone/>
            </a:pPr>
            <a:r>
              <a:rPr lang="en-GB"/>
              <a:t>Case Study – what it takes to restore land</a:t>
            </a:r>
            <a:endParaRPr/>
          </a:p>
        </p:txBody>
      </p:sp>
      <p:sp>
        <p:nvSpPr>
          <p:cNvPr id="225" name="Google Shape;225;p14"/>
          <p:cNvSpPr txBox="1">
            <a:spLocks noGrp="1"/>
          </p:cNvSpPr>
          <p:nvPr>
            <p:ph type="body" idx="1"/>
          </p:nvPr>
        </p:nvSpPr>
        <p:spPr>
          <a:xfrm>
            <a:off x="456200" y="1014144"/>
            <a:ext cx="7886700" cy="3263400"/>
          </a:xfrm>
          <a:prstGeom prst="rect">
            <a:avLst/>
          </a:prstGeom>
          <a:noFill/>
          <a:ln>
            <a:noFill/>
          </a:ln>
        </p:spPr>
        <p:txBody>
          <a:bodyPr spcFirstLastPara="1" wrap="square" lIns="91425" tIns="45700" rIns="91425" bIns="45700" anchor="t" anchorCtr="0">
            <a:normAutofit/>
          </a:bodyPr>
          <a:lstStyle/>
          <a:p>
            <a:pPr marL="171450" lvl="0" indent="0" algn="l" rtl="0">
              <a:lnSpc>
                <a:spcPct val="90000"/>
              </a:lnSpc>
              <a:spcBef>
                <a:spcPts val="0"/>
              </a:spcBef>
              <a:spcAft>
                <a:spcPts val="0"/>
              </a:spcAft>
              <a:buSzPts val="2100"/>
              <a:buNone/>
            </a:pPr>
            <a:endParaRPr/>
          </a:p>
          <a:p>
            <a:pPr marL="171450" lvl="0" indent="0" algn="l" rtl="0">
              <a:lnSpc>
                <a:spcPct val="90000"/>
              </a:lnSpc>
              <a:spcBef>
                <a:spcPts val="0"/>
              </a:spcBef>
              <a:spcAft>
                <a:spcPts val="0"/>
              </a:spcAft>
              <a:buSzPts val="2100"/>
              <a:buNone/>
            </a:pPr>
            <a:endParaRPr/>
          </a:p>
        </p:txBody>
      </p:sp>
      <p:sp>
        <p:nvSpPr>
          <p:cNvPr id="226" name="Google Shape;226;p14"/>
          <p:cNvSpPr txBox="1">
            <a:spLocks noGrp="1"/>
          </p:cNvSpPr>
          <p:nvPr>
            <p:ph type="dt" idx="10"/>
          </p:nvPr>
        </p:nvSpPr>
        <p:spPr>
          <a:xfrm>
            <a:off x="6531429" y="4732734"/>
            <a:ext cx="92780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5/1/23</a:t>
            </a:r>
            <a:endParaRPr lang="en-GB" dirty="0"/>
          </a:p>
        </p:txBody>
      </p:sp>
      <p:sp>
        <p:nvSpPr>
          <p:cNvPr id="227" name="Google Shape;227;p14"/>
          <p:cNvSpPr txBox="1">
            <a:spLocks noGrp="1"/>
          </p:cNvSpPr>
          <p:nvPr>
            <p:ph type="ftr" idx="11"/>
          </p:nvPr>
        </p:nvSpPr>
        <p:spPr>
          <a:xfrm>
            <a:off x="2952750" y="4723523"/>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BD Land Trust ORFC 2023</a:t>
            </a:r>
            <a:endParaRPr>
              <a:solidFill>
                <a:srgbClr val="385623"/>
              </a:solidFill>
            </a:endParaRPr>
          </a:p>
        </p:txBody>
      </p:sp>
      <p:sp>
        <p:nvSpPr>
          <p:cNvPr id="228" name="Google Shape;228;p14"/>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14</a:t>
            </a:fld>
            <a:endParaRPr/>
          </a:p>
        </p:txBody>
      </p:sp>
      <p:pic>
        <p:nvPicPr>
          <p:cNvPr id="229" name="Google Shape;229;p14" title="Dartington Drone 1.mp4">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96400" y="1014150"/>
            <a:ext cx="4351200" cy="3263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ba164363f4_0_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300"/>
              <a:buFont typeface="Candara"/>
              <a:buNone/>
            </a:pPr>
            <a:r>
              <a:rPr lang="en-GB"/>
              <a:t>Case Study – what it takes to restore land</a:t>
            </a:r>
            <a:endParaRPr/>
          </a:p>
        </p:txBody>
      </p:sp>
      <p:sp>
        <p:nvSpPr>
          <p:cNvPr id="235" name="Google Shape;235;g1ba164363f4_0_1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171450" lvl="0" indent="0" algn="l" rtl="0">
              <a:lnSpc>
                <a:spcPct val="90000"/>
              </a:lnSpc>
              <a:spcBef>
                <a:spcPts val="0"/>
              </a:spcBef>
              <a:spcAft>
                <a:spcPts val="0"/>
              </a:spcAft>
              <a:buSzPts val="2100"/>
              <a:buNone/>
            </a:pPr>
            <a:endParaRPr/>
          </a:p>
          <a:p>
            <a:pPr marL="171450" lvl="0" indent="0" algn="l" rtl="0">
              <a:lnSpc>
                <a:spcPct val="90000"/>
              </a:lnSpc>
              <a:spcBef>
                <a:spcPts val="0"/>
              </a:spcBef>
              <a:spcAft>
                <a:spcPts val="0"/>
              </a:spcAft>
              <a:buSzPts val="2100"/>
              <a:buNone/>
            </a:pPr>
            <a:endParaRPr/>
          </a:p>
        </p:txBody>
      </p:sp>
      <p:sp>
        <p:nvSpPr>
          <p:cNvPr id="236" name="Google Shape;236;g1ba164363f4_0_12"/>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5/1/23</a:t>
            </a:r>
            <a:endParaRPr dirty="0"/>
          </a:p>
        </p:txBody>
      </p:sp>
      <p:sp>
        <p:nvSpPr>
          <p:cNvPr id="237" name="Google Shape;237;g1ba164363f4_0_12"/>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BD Land Trust ORFC 2023</a:t>
            </a:r>
            <a:endParaRPr>
              <a:solidFill>
                <a:srgbClr val="385623"/>
              </a:solidFill>
            </a:endParaRPr>
          </a:p>
        </p:txBody>
      </p:sp>
      <p:sp>
        <p:nvSpPr>
          <p:cNvPr id="238" name="Google Shape;238;g1ba164363f4_0_1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15</a:t>
            </a:fld>
            <a:endParaRPr/>
          </a:p>
        </p:txBody>
      </p:sp>
      <p:pic>
        <p:nvPicPr>
          <p:cNvPr id="239" name="Google Shape;239;g1ba164363f4_0_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77950" y="1179000"/>
            <a:ext cx="2200275" cy="2933700"/>
          </a:xfrm>
          <a:prstGeom prst="rect">
            <a:avLst/>
          </a:prstGeom>
          <a:noFill/>
          <a:ln>
            <a:noFill/>
          </a:ln>
        </p:spPr>
      </p:pic>
      <p:pic>
        <p:nvPicPr>
          <p:cNvPr id="240" name="Google Shape;240;g1ba164363f4_0_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70050" y="1155175"/>
            <a:ext cx="2238375" cy="2981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1ba164363f4_0_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GB"/>
              <a:t>Increases in Soil Carbon </a:t>
            </a:r>
            <a:endParaRPr/>
          </a:p>
        </p:txBody>
      </p:sp>
      <p:sp>
        <p:nvSpPr>
          <p:cNvPr id="247" name="Google Shape;247;g1ba164363f4_0_0"/>
          <p:cNvSpPr txBox="1">
            <a:spLocks noGrp="1"/>
          </p:cNvSpPr>
          <p:nvPr>
            <p:ph type="body" idx="1"/>
          </p:nvPr>
        </p:nvSpPr>
        <p:spPr>
          <a:xfrm>
            <a:off x="628650" y="1369224"/>
            <a:ext cx="4947557" cy="282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750"/>
              </a:spcBef>
              <a:spcAft>
                <a:spcPts val="0"/>
              </a:spcAft>
              <a:buSzPts val="2100"/>
              <a:buNone/>
            </a:pPr>
            <a:endParaRPr sz="1100">
              <a:solidFill>
                <a:srgbClr val="000000"/>
              </a:solidFill>
              <a:latin typeface="Arial"/>
              <a:ea typeface="Arial"/>
              <a:cs typeface="Arial"/>
              <a:sym typeface="Arial"/>
            </a:endParaRPr>
          </a:p>
          <a:p>
            <a:pPr marL="0" lvl="0" indent="0" algn="l" rtl="0">
              <a:lnSpc>
                <a:spcPct val="90000"/>
              </a:lnSpc>
              <a:spcBef>
                <a:spcPts val="750"/>
              </a:spcBef>
              <a:spcAft>
                <a:spcPts val="0"/>
              </a:spcAft>
              <a:buSzPts val="2100"/>
              <a:buNone/>
            </a:pPr>
            <a:r>
              <a:rPr lang="en-GB"/>
              <a:t> Year One 2021-2022 </a:t>
            </a:r>
            <a:endParaRPr/>
          </a:p>
          <a:p>
            <a:pPr marL="0" lvl="0" indent="0" algn="l" rtl="0">
              <a:lnSpc>
                <a:spcPct val="90000"/>
              </a:lnSpc>
              <a:spcBef>
                <a:spcPts val="750"/>
              </a:spcBef>
              <a:spcAft>
                <a:spcPts val="0"/>
              </a:spcAft>
              <a:buSzPts val="2100"/>
              <a:buNone/>
            </a:pPr>
            <a:endParaRPr/>
          </a:p>
          <a:p>
            <a:pPr marL="0" lvl="0" indent="0" algn="l" rtl="0">
              <a:lnSpc>
                <a:spcPct val="90000"/>
              </a:lnSpc>
              <a:spcBef>
                <a:spcPts val="750"/>
              </a:spcBef>
              <a:spcAft>
                <a:spcPts val="0"/>
              </a:spcAft>
              <a:buSzPts val="2100"/>
              <a:buNone/>
            </a:pPr>
            <a:r>
              <a:rPr lang="en-GB"/>
              <a:t>0.3-0.4% increase in soil carbon </a:t>
            </a:r>
            <a:endParaRPr/>
          </a:p>
        </p:txBody>
      </p:sp>
      <p:sp>
        <p:nvSpPr>
          <p:cNvPr id="248" name="Google Shape;248;g1ba164363f4_0_0"/>
          <p:cNvSpPr txBox="1">
            <a:spLocks noGrp="1"/>
          </p:cNvSpPr>
          <p:nvPr>
            <p:ph type="sldNum" idx="12"/>
          </p:nvPr>
        </p:nvSpPr>
        <p:spPr>
          <a:xfrm>
            <a:off x="7488962" y="4732734"/>
            <a:ext cx="10263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r>
              <a:rPr lang="en-GB"/>
              <a:t>Page </a:t>
            </a:r>
            <a:fld id="{00000000-1234-1234-1234-123412341234}" type="slidenum">
              <a:rPr lang="en-GB"/>
              <a:t>16</a:t>
            </a:fld>
            <a:endParaRPr/>
          </a:p>
        </p:txBody>
      </p:sp>
      <p:pic>
        <p:nvPicPr>
          <p:cNvPr id="249" name="Google Shape;249;g1ba164363f4_0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98571" y="1268043"/>
            <a:ext cx="3616691" cy="2821199"/>
          </a:xfrm>
          <a:prstGeom prst="rect">
            <a:avLst/>
          </a:prstGeom>
          <a:noFill/>
          <a:ln>
            <a:noFill/>
          </a:ln>
        </p:spPr>
      </p:pic>
      <p:sp>
        <p:nvSpPr>
          <p:cNvPr id="2" name="Date Placeholder 1">
            <a:extLst>
              <a:ext uri="{FF2B5EF4-FFF2-40B4-BE49-F238E27FC236}">
                <a16:creationId xmlns:a16="http://schemas.microsoft.com/office/drawing/2014/main" id="{4255C352-7AD4-CBD9-A175-36835D5B1308}"/>
              </a:ext>
            </a:extLst>
          </p:cNvPr>
          <p:cNvSpPr>
            <a:spLocks noGrp="1"/>
          </p:cNvSpPr>
          <p:nvPr>
            <p:ph type="dt" idx="10"/>
          </p:nvPr>
        </p:nvSpPr>
        <p:spPr/>
        <p:txBody>
          <a:bodyPr/>
          <a:lstStyle/>
          <a:p>
            <a:r>
              <a:rPr lang="en-GB"/>
              <a:t>5/1/23</a:t>
            </a:r>
          </a:p>
        </p:txBody>
      </p:sp>
      <p:sp>
        <p:nvSpPr>
          <p:cNvPr id="3" name="Footer Placeholder 2">
            <a:extLst>
              <a:ext uri="{FF2B5EF4-FFF2-40B4-BE49-F238E27FC236}">
                <a16:creationId xmlns:a16="http://schemas.microsoft.com/office/drawing/2014/main" id="{EE9593EE-A523-B575-A760-10091D182509}"/>
              </a:ext>
            </a:extLst>
          </p:cNvPr>
          <p:cNvSpPr>
            <a:spLocks noGrp="1"/>
          </p:cNvSpPr>
          <p:nvPr>
            <p:ph type="ftr" idx="11"/>
          </p:nvPr>
        </p:nvSpPr>
        <p:spPr/>
        <p:txBody>
          <a:bodyPr/>
          <a:lstStyle/>
          <a:p>
            <a:r>
              <a:rPr lang="en-GB"/>
              <a:t>BD Land Trust ORFC 2023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txBox="1">
            <a:spLocks noGrp="1"/>
          </p:cNvSpPr>
          <p:nvPr>
            <p:ph type="title"/>
          </p:nvPr>
        </p:nvSpPr>
        <p:spPr>
          <a:xfrm>
            <a:off x="628650" y="273844"/>
            <a:ext cx="8123464" cy="99417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85623"/>
              </a:buClr>
              <a:buSzPct val="100000"/>
              <a:buFont typeface="Candara"/>
              <a:buNone/>
            </a:pPr>
            <a:r>
              <a:rPr lang="en-GB"/>
              <a:t>The challenges = pros and cons in this experience</a:t>
            </a:r>
            <a:endParaRPr/>
          </a:p>
        </p:txBody>
      </p:sp>
      <p:sp>
        <p:nvSpPr>
          <p:cNvPr id="255" name="Google Shape;255;p15"/>
          <p:cNvSpPr txBox="1">
            <a:spLocks noGrp="1"/>
          </p:cNvSpPr>
          <p:nvPr>
            <p:ph type="body" idx="1"/>
          </p:nvPr>
        </p:nvSpPr>
        <p:spPr>
          <a:xfrm>
            <a:off x="628650" y="1143758"/>
            <a:ext cx="7886700" cy="3192002"/>
          </a:xfrm>
          <a:prstGeom prst="rect">
            <a:avLst/>
          </a:prstGeom>
          <a:noFill/>
          <a:ln>
            <a:noFill/>
          </a:ln>
        </p:spPr>
        <p:txBody>
          <a:bodyPr spcFirstLastPara="1" wrap="square" lIns="91425" tIns="45700" rIns="91425" bIns="45700" anchor="t" anchorCtr="0">
            <a:normAutofit lnSpcReduction="10000"/>
          </a:bodyPr>
          <a:lstStyle/>
          <a:p>
            <a:pPr marL="171450" lvl="0" indent="-171450" algn="l" rtl="0">
              <a:lnSpc>
                <a:spcPct val="110000"/>
              </a:lnSpc>
              <a:spcBef>
                <a:spcPts val="0"/>
              </a:spcBef>
              <a:spcAft>
                <a:spcPts val="0"/>
              </a:spcAft>
              <a:buClr>
                <a:srgbClr val="385623"/>
              </a:buClr>
              <a:buSzPts val="2100"/>
              <a:buChar char="•"/>
            </a:pPr>
            <a:r>
              <a:rPr lang="en-GB" dirty="0"/>
              <a:t>5  year Tenancy </a:t>
            </a:r>
            <a:endParaRPr dirty="0"/>
          </a:p>
          <a:p>
            <a:pPr marL="628650" lvl="1" indent="-171450" algn="l" rtl="0">
              <a:lnSpc>
                <a:spcPct val="110000"/>
              </a:lnSpc>
              <a:spcBef>
                <a:spcPts val="750"/>
              </a:spcBef>
              <a:spcAft>
                <a:spcPts val="0"/>
              </a:spcAft>
              <a:buSzPts val="2100"/>
              <a:buChar char="•"/>
            </a:pPr>
            <a:r>
              <a:rPr lang="en-GB" sz="2000" dirty="0"/>
              <a:t>We give 50% of our carbon to the Diocese Of Exeter</a:t>
            </a:r>
            <a:endParaRPr dirty="0"/>
          </a:p>
          <a:p>
            <a:pPr marL="628650" lvl="1" indent="-171450" algn="l" rtl="0">
              <a:lnSpc>
                <a:spcPct val="110000"/>
              </a:lnSpc>
              <a:spcBef>
                <a:spcPts val="750"/>
              </a:spcBef>
              <a:spcAft>
                <a:spcPts val="0"/>
              </a:spcAft>
              <a:buSzPts val="2100"/>
              <a:buChar char="•"/>
            </a:pPr>
            <a:r>
              <a:rPr lang="en-GB" sz="2000" dirty="0"/>
              <a:t>We offer 3 x visits to other DOE tenants per year </a:t>
            </a:r>
            <a:endParaRPr sz="2000" dirty="0"/>
          </a:p>
          <a:p>
            <a:pPr marL="628650" lvl="1" indent="-165100" algn="l" rtl="0">
              <a:lnSpc>
                <a:spcPct val="110000"/>
              </a:lnSpc>
              <a:spcBef>
                <a:spcPts val="750"/>
              </a:spcBef>
              <a:spcAft>
                <a:spcPts val="0"/>
              </a:spcAft>
              <a:buSzPts val="2000"/>
              <a:buChar char="•"/>
            </a:pPr>
            <a:r>
              <a:rPr lang="en-GB" sz="2000" dirty="0"/>
              <a:t>No tree or perennial planting </a:t>
            </a:r>
            <a:endParaRPr sz="2000" dirty="0"/>
          </a:p>
          <a:p>
            <a:pPr marL="628650" lvl="1" indent="-171450" algn="l" rtl="0">
              <a:lnSpc>
                <a:spcPct val="110000"/>
              </a:lnSpc>
              <a:spcBef>
                <a:spcPts val="750"/>
              </a:spcBef>
              <a:spcAft>
                <a:spcPts val="0"/>
              </a:spcAft>
              <a:buSzPts val="2100"/>
              <a:buChar char="•"/>
            </a:pPr>
            <a:r>
              <a:rPr lang="en-GB" sz="2000" dirty="0"/>
              <a:t>Decreases the potential for Carbon sequestration </a:t>
            </a:r>
            <a:endParaRPr sz="2000" dirty="0"/>
          </a:p>
          <a:p>
            <a:pPr marL="628650" lvl="1" indent="-171450" algn="l" rtl="0">
              <a:lnSpc>
                <a:spcPct val="110000"/>
              </a:lnSpc>
              <a:spcBef>
                <a:spcPts val="750"/>
              </a:spcBef>
              <a:spcAft>
                <a:spcPts val="0"/>
              </a:spcAft>
              <a:buSzPts val="2100"/>
              <a:buChar char="•"/>
            </a:pPr>
            <a:r>
              <a:rPr lang="en-GB" sz="2000" dirty="0"/>
              <a:t>Decreases the potential for biodiversity lift </a:t>
            </a:r>
            <a:endParaRPr sz="2000" dirty="0"/>
          </a:p>
          <a:p>
            <a:pPr marL="628650" lvl="1" indent="-171450" algn="l" rtl="0">
              <a:lnSpc>
                <a:spcPct val="110000"/>
              </a:lnSpc>
              <a:spcBef>
                <a:spcPts val="750"/>
              </a:spcBef>
              <a:spcAft>
                <a:spcPts val="0"/>
              </a:spcAft>
              <a:buSzPts val="2100"/>
              <a:buChar char="•"/>
            </a:pPr>
            <a:r>
              <a:rPr lang="en-GB" sz="2000" dirty="0"/>
              <a:t>Could be more collaborative – in the field together once a year, or at start and after 5 years?</a:t>
            </a:r>
            <a:endParaRPr sz="2000" dirty="0"/>
          </a:p>
        </p:txBody>
      </p:sp>
      <p:sp>
        <p:nvSpPr>
          <p:cNvPr id="257" name="Google Shape;257;p15"/>
          <p:cNvSpPr txBox="1">
            <a:spLocks noGrp="1"/>
          </p:cNvSpPr>
          <p:nvPr>
            <p:ph type="ftr" idx="11"/>
          </p:nvPr>
        </p:nvSpPr>
        <p:spPr>
          <a:xfrm>
            <a:off x="2952750" y="4723523"/>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BD Land Trust ORFC 2023</a:t>
            </a:r>
            <a:endParaRPr>
              <a:solidFill>
                <a:srgbClr val="385623"/>
              </a:solidFill>
            </a:endParaRPr>
          </a:p>
        </p:txBody>
      </p:sp>
      <p:sp>
        <p:nvSpPr>
          <p:cNvPr id="258" name="Google Shape;258;p15"/>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17</a:t>
            </a:fld>
            <a:endParaRPr/>
          </a:p>
        </p:txBody>
      </p:sp>
      <p:sp>
        <p:nvSpPr>
          <p:cNvPr id="2" name="Date Placeholder 1">
            <a:extLst>
              <a:ext uri="{FF2B5EF4-FFF2-40B4-BE49-F238E27FC236}">
                <a16:creationId xmlns:a16="http://schemas.microsoft.com/office/drawing/2014/main" id="{7450C4E6-B492-B8EB-6D21-5DE3B80EA567}"/>
              </a:ext>
            </a:extLst>
          </p:cNvPr>
          <p:cNvSpPr>
            <a:spLocks noGrp="1"/>
          </p:cNvSpPr>
          <p:nvPr>
            <p:ph type="dt" idx="10"/>
          </p:nvPr>
        </p:nvSpPr>
        <p:spPr/>
        <p:txBody>
          <a:bodyPr/>
          <a:lstStyle/>
          <a:p>
            <a:r>
              <a:rPr lang="en-GB"/>
              <a:t>5/1/23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p17"/>
          <p:cNvSpPr txBox="1">
            <a:spLocks noGrp="1"/>
          </p:cNvSpPr>
          <p:nvPr>
            <p:ph type="ftr" idx="11"/>
          </p:nvPr>
        </p:nvSpPr>
        <p:spPr>
          <a:xfrm>
            <a:off x="2952750" y="4723523"/>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BD Land Trust ORFC 2023</a:t>
            </a:r>
            <a:endParaRPr>
              <a:solidFill>
                <a:srgbClr val="385623"/>
              </a:solidFill>
            </a:endParaRPr>
          </a:p>
        </p:txBody>
      </p:sp>
      <p:sp>
        <p:nvSpPr>
          <p:cNvPr id="265" name="Google Shape;265;p17"/>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18</a:t>
            </a:fld>
            <a:endParaRPr/>
          </a:p>
        </p:txBody>
      </p:sp>
      <p:pic>
        <p:nvPicPr>
          <p:cNvPr id="266" name="Google Shape;266;p17" descr="A picture containing text, grass, person, outdoo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1719" y="136922"/>
            <a:ext cx="7219344" cy="4285748"/>
          </a:xfrm>
          <a:prstGeom prst="rect">
            <a:avLst/>
          </a:prstGeom>
          <a:noFill/>
          <a:ln>
            <a:noFill/>
          </a:ln>
        </p:spPr>
      </p:pic>
      <p:pic>
        <p:nvPicPr>
          <p:cNvPr id="267" name="Google Shape;267;p17" descr="A person kneeling in a field&#10;&#10;Description automatically generated with low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38192" y="136922"/>
            <a:ext cx="3815381" cy="4285748"/>
          </a:xfrm>
          <a:prstGeom prst="rect">
            <a:avLst/>
          </a:prstGeom>
          <a:noFill/>
          <a:ln>
            <a:noFill/>
          </a:ln>
        </p:spPr>
      </p:pic>
      <p:sp>
        <p:nvSpPr>
          <p:cNvPr id="268" name="Google Shape;268;p17"/>
          <p:cNvSpPr txBox="1">
            <a:spLocks noGrp="1"/>
          </p:cNvSpPr>
          <p:nvPr>
            <p:ph type="title"/>
          </p:nvPr>
        </p:nvSpPr>
        <p:spPr>
          <a:xfrm>
            <a:off x="5901325" y="3265325"/>
            <a:ext cx="2919475" cy="159512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85623"/>
              </a:buClr>
              <a:buSzPts val="3300"/>
              <a:buFont typeface="Candara"/>
              <a:buNone/>
            </a:pPr>
            <a:r>
              <a:rPr lang="en-GB" dirty="0"/>
              <a:t>Mission, Community and Influencing</a:t>
            </a:r>
            <a:endParaRPr dirty="0"/>
          </a:p>
        </p:txBody>
      </p:sp>
      <p:sp>
        <p:nvSpPr>
          <p:cNvPr id="2" name="Date Placeholder 1">
            <a:extLst>
              <a:ext uri="{FF2B5EF4-FFF2-40B4-BE49-F238E27FC236}">
                <a16:creationId xmlns:a16="http://schemas.microsoft.com/office/drawing/2014/main" id="{DF0373EC-5BAA-CDAA-B8EF-93024B8A2F24}"/>
              </a:ext>
            </a:extLst>
          </p:cNvPr>
          <p:cNvSpPr>
            <a:spLocks noGrp="1"/>
          </p:cNvSpPr>
          <p:nvPr>
            <p:ph type="dt" idx="10"/>
          </p:nvPr>
        </p:nvSpPr>
        <p:spPr/>
        <p:txBody>
          <a:bodyPr/>
          <a:lstStyle/>
          <a:p>
            <a:r>
              <a:rPr lang="en-GB"/>
              <a:t>5/1/23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8"/>
          <p:cNvSpPr txBox="1">
            <a:spLocks noGrp="1"/>
          </p:cNvSpPr>
          <p:nvPr>
            <p:ph type="title"/>
          </p:nvPr>
        </p:nvSpPr>
        <p:spPr>
          <a:xfrm>
            <a:off x="628650" y="373539"/>
            <a:ext cx="8058150" cy="81730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85623"/>
              </a:buClr>
              <a:buSzPct val="100000"/>
              <a:buFont typeface="Candara"/>
              <a:buNone/>
            </a:pPr>
            <a:r>
              <a:rPr lang="en-GB" dirty="0"/>
              <a:t>Developing our countryside for food and people</a:t>
            </a:r>
            <a:endParaRPr dirty="0"/>
          </a:p>
        </p:txBody>
      </p:sp>
      <p:sp>
        <p:nvSpPr>
          <p:cNvPr id="283" name="Google Shape;283;p18"/>
          <p:cNvSpPr txBox="1">
            <a:spLocks noGrp="1"/>
          </p:cNvSpPr>
          <p:nvPr>
            <p:ph type="body" idx="1"/>
          </p:nvPr>
        </p:nvSpPr>
        <p:spPr>
          <a:xfrm>
            <a:off x="628650" y="1190847"/>
            <a:ext cx="7886700" cy="3221665"/>
          </a:xfrm>
          <a:prstGeom prst="rect">
            <a:avLst/>
          </a:prstGeom>
          <a:noFill/>
          <a:ln>
            <a:noFill/>
          </a:ln>
        </p:spPr>
        <p:txBody>
          <a:bodyPr spcFirstLastPara="1" wrap="square" lIns="91425" tIns="45700" rIns="91425" bIns="45700" anchor="t" anchorCtr="0">
            <a:normAutofit fontScale="92500"/>
          </a:bodyPr>
          <a:lstStyle/>
          <a:p>
            <a:pPr marL="171450" lvl="0" indent="-38100" algn="l" rtl="0">
              <a:lnSpc>
                <a:spcPct val="90000"/>
              </a:lnSpc>
              <a:spcBef>
                <a:spcPts val="0"/>
              </a:spcBef>
              <a:spcAft>
                <a:spcPts val="0"/>
              </a:spcAft>
              <a:buClr>
                <a:srgbClr val="385623"/>
              </a:buClr>
              <a:buSzPts val="2100"/>
              <a:buNone/>
            </a:pPr>
            <a:r>
              <a:rPr lang="en-GB" b="1" dirty="0"/>
              <a:t>Agri villages</a:t>
            </a:r>
            <a:r>
              <a:rPr lang="en-GB" dirty="0"/>
              <a:t>: these are planned developments which include </a:t>
            </a:r>
            <a:r>
              <a:rPr lang="en-GB" b="1" dirty="0"/>
              <a:t>housing,</a:t>
            </a:r>
            <a:r>
              <a:rPr lang="en-GB" dirty="0"/>
              <a:t> </a:t>
            </a:r>
            <a:r>
              <a:rPr lang="en-GB" b="1" dirty="0"/>
              <a:t>land </a:t>
            </a:r>
            <a:r>
              <a:rPr lang="en-GB" dirty="0"/>
              <a:t>to grow the food for that settlement, </a:t>
            </a:r>
            <a:r>
              <a:rPr lang="en-GB" b="1" dirty="0"/>
              <a:t>work units </a:t>
            </a:r>
            <a:r>
              <a:rPr lang="en-GB" dirty="0"/>
              <a:t>and retail and </a:t>
            </a:r>
            <a:r>
              <a:rPr lang="en-GB" b="1" dirty="0"/>
              <a:t>social spaces, </a:t>
            </a:r>
            <a:r>
              <a:rPr lang="en-GB" dirty="0"/>
              <a:t>as a sustainable living space for people.</a:t>
            </a:r>
            <a:endParaRPr lang="en-GB" b="1" dirty="0"/>
          </a:p>
          <a:p>
            <a:pPr marL="171450" lvl="0" indent="-38100" algn="l" rtl="0">
              <a:lnSpc>
                <a:spcPct val="90000"/>
              </a:lnSpc>
              <a:spcBef>
                <a:spcPts val="0"/>
              </a:spcBef>
              <a:spcAft>
                <a:spcPts val="0"/>
              </a:spcAft>
              <a:buClr>
                <a:srgbClr val="385623"/>
              </a:buClr>
              <a:buSzPts val="2100"/>
              <a:buNone/>
            </a:pPr>
            <a:endParaRPr lang="en-GB" dirty="0"/>
          </a:p>
          <a:p>
            <a:pPr marL="171450" lvl="0" indent="-38100" algn="l" rtl="0">
              <a:lnSpc>
                <a:spcPct val="90000"/>
              </a:lnSpc>
              <a:spcBef>
                <a:spcPts val="0"/>
              </a:spcBef>
              <a:spcAft>
                <a:spcPts val="0"/>
              </a:spcAft>
              <a:buClr>
                <a:srgbClr val="385623"/>
              </a:buClr>
              <a:buSzPts val="2100"/>
              <a:buNone/>
            </a:pPr>
            <a:r>
              <a:rPr lang="en-GB" b="1" dirty="0"/>
              <a:t>Horticultural belts:</a:t>
            </a:r>
            <a:r>
              <a:rPr lang="en-GB" dirty="0"/>
              <a:t> have protected status and agricultural ties, these can be re-instated. </a:t>
            </a:r>
          </a:p>
          <a:p>
            <a:pPr marL="171450" lvl="0" indent="-38100" algn="l" rtl="0">
              <a:lnSpc>
                <a:spcPct val="90000"/>
              </a:lnSpc>
              <a:spcBef>
                <a:spcPts val="0"/>
              </a:spcBef>
              <a:spcAft>
                <a:spcPts val="0"/>
              </a:spcAft>
              <a:buClr>
                <a:srgbClr val="385623"/>
              </a:buClr>
              <a:buSzPts val="2100"/>
              <a:buNone/>
            </a:pPr>
            <a:endParaRPr lang="en-GB" dirty="0"/>
          </a:p>
          <a:p>
            <a:pPr marL="171450" lvl="0" indent="-38100" algn="l" rtl="0">
              <a:lnSpc>
                <a:spcPct val="90000"/>
              </a:lnSpc>
              <a:spcBef>
                <a:spcPts val="0"/>
              </a:spcBef>
              <a:spcAft>
                <a:spcPts val="0"/>
              </a:spcAft>
              <a:buClr>
                <a:srgbClr val="385623"/>
              </a:buClr>
              <a:buSzPts val="2100"/>
              <a:buNone/>
            </a:pPr>
            <a:r>
              <a:rPr lang="en-GB" b="1" dirty="0"/>
              <a:t>More Rural jobs </a:t>
            </a:r>
            <a:r>
              <a:rPr lang="en-GB" dirty="0"/>
              <a:t>- More food production (at a sub-industrial level) = more rural jobs and opportunities and also more connection to food.</a:t>
            </a:r>
          </a:p>
          <a:p>
            <a:pPr marL="171450" lvl="0" indent="-38100" algn="l" rtl="0">
              <a:lnSpc>
                <a:spcPct val="90000"/>
              </a:lnSpc>
              <a:spcBef>
                <a:spcPts val="0"/>
              </a:spcBef>
              <a:spcAft>
                <a:spcPts val="0"/>
              </a:spcAft>
              <a:buClr>
                <a:srgbClr val="385623"/>
              </a:buClr>
              <a:buSzPts val="2100"/>
              <a:buNone/>
            </a:pPr>
            <a:endParaRPr lang="en-GB" dirty="0"/>
          </a:p>
          <a:p>
            <a:pPr marL="171450" lvl="0" indent="-38100" algn="l" rtl="0">
              <a:lnSpc>
                <a:spcPct val="90000"/>
              </a:lnSpc>
              <a:spcBef>
                <a:spcPts val="0"/>
              </a:spcBef>
              <a:spcAft>
                <a:spcPts val="0"/>
              </a:spcAft>
              <a:buClr>
                <a:srgbClr val="385623"/>
              </a:buClr>
              <a:buSzPts val="2100"/>
              <a:buNone/>
            </a:pPr>
            <a:r>
              <a:rPr lang="en-GB" b="1" dirty="0"/>
              <a:t>CSAs and community </a:t>
            </a:r>
            <a:r>
              <a:rPr lang="en-GB" dirty="0"/>
              <a:t>- a way to connect people to food and farming and having a viable affordable organisation/employment situation</a:t>
            </a:r>
            <a:endParaRPr dirty="0"/>
          </a:p>
        </p:txBody>
      </p:sp>
      <p:sp>
        <p:nvSpPr>
          <p:cNvPr id="285" name="Google Shape;285;p18"/>
          <p:cNvSpPr txBox="1">
            <a:spLocks noGrp="1"/>
          </p:cNvSpPr>
          <p:nvPr>
            <p:ph type="ftr" idx="11"/>
          </p:nvPr>
        </p:nvSpPr>
        <p:spPr>
          <a:xfrm>
            <a:off x="2952750" y="4723523"/>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BD Land Trust ORFC 2023</a:t>
            </a:r>
            <a:endParaRPr dirty="0">
              <a:solidFill>
                <a:srgbClr val="385623"/>
              </a:solidFill>
            </a:endParaRPr>
          </a:p>
        </p:txBody>
      </p:sp>
      <p:sp>
        <p:nvSpPr>
          <p:cNvPr id="286" name="Google Shape;286;p18"/>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19</a:t>
            </a:fld>
            <a:endParaRPr/>
          </a:p>
        </p:txBody>
      </p:sp>
      <p:sp>
        <p:nvSpPr>
          <p:cNvPr id="2" name="Date Placeholder 1">
            <a:extLst>
              <a:ext uri="{FF2B5EF4-FFF2-40B4-BE49-F238E27FC236}">
                <a16:creationId xmlns:a16="http://schemas.microsoft.com/office/drawing/2014/main" id="{D737A650-CBAA-B2E4-A1FA-60760F434465}"/>
              </a:ext>
            </a:extLst>
          </p:cNvPr>
          <p:cNvSpPr>
            <a:spLocks noGrp="1"/>
          </p:cNvSpPr>
          <p:nvPr>
            <p:ph type="dt" idx="10"/>
          </p:nvPr>
        </p:nvSpPr>
        <p:spPr/>
        <p:txBody>
          <a:bodyPr/>
          <a:lstStyle/>
          <a:p>
            <a:r>
              <a:rPr lang="en-GB"/>
              <a:t>5/1/23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627322" y="499006"/>
            <a:ext cx="7963786" cy="3788812"/>
          </a:xfrm>
          <a:prstGeom prst="rect">
            <a:avLst/>
          </a:prstGeom>
          <a:noFill/>
          <a:ln>
            <a:noFill/>
          </a:ln>
        </p:spPr>
        <p:txBody>
          <a:bodyPr spcFirstLastPara="1" wrap="square" lIns="91425" tIns="45700" rIns="91425" bIns="45700" anchor="ctr" anchorCtr="0">
            <a:normAutofit fontScale="90000"/>
          </a:bodyPr>
          <a:lstStyle/>
          <a:p>
            <a:pPr marL="0" lvl="0" indent="0" rtl="0">
              <a:lnSpc>
                <a:spcPct val="114000"/>
              </a:lnSpc>
              <a:spcBef>
                <a:spcPts val="0"/>
              </a:spcBef>
              <a:spcAft>
                <a:spcPts val="600"/>
              </a:spcAft>
              <a:buClr>
                <a:srgbClr val="385623"/>
              </a:buClr>
              <a:buSzPct val="174603"/>
              <a:buFont typeface="Candara"/>
              <a:buNone/>
            </a:pPr>
            <a:r>
              <a:rPr lang="en-GB" sz="4000" b="1" dirty="0"/>
              <a:t>What is needed to have a successful Agroecological or Biodynamic tenancy </a:t>
            </a:r>
            <a:r>
              <a:rPr lang="en-GB" sz="4000" b="1" dirty="0">
                <a:sym typeface="Calibri"/>
              </a:rPr>
              <a:t>?</a:t>
            </a:r>
            <a:r>
              <a:rPr lang="en-GB" sz="4000" b="1" dirty="0"/>
              <a:t> </a:t>
            </a:r>
            <a:br>
              <a:rPr lang="en-GB" b="0" dirty="0">
                <a:solidFill>
                  <a:srgbClr val="385623"/>
                </a:solidFill>
                <a:latin typeface="Candara"/>
                <a:ea typeface="Candara"/>
                <a:cs typeface="Candara"/>
                <a:sym typeface="Candara"/>
              </a:rPr>
            </a:br>
            <a:r>
              <a:rPr lang="en-GB" b="0" dirty="0">
                <a:solidFill>
                  <a:srgbClr val="385623"/>
                </a:solidFill>
                <a:latin typeface="Candara"/>
                <a:ea typeface="Candara"/>
                <a:cs typeface="Candara"/>
                <a:sym typeface="Candara"/>
              </a:rPr>
              <a:t>What are key components?</a:t>
            </a:r>
            <a:br>
              <a:rPr lang="en-GB" b="0" dirty="0">
                <a:solidFill>
                  <a:srgbClr val="385623"/>
                </a:solidFill>
                <a:latin typeface="Candara"/>
                <a:ea typeface="Candara"/>
                <a:cs typeface="Candara"/>
                <a:sym typeface="Candara"/>
              </a:rPr>
            </a:br>
            <a:r>
              <a:rPr lang="en-GB" b="0" dirty="0">
                <a:solidFill>
                  <a:srgbClr val="385623"/>
                </a:solidFill>
                <a:latin typeface="Candara"/>
                <a:ea typeface="Candara"/>
                <a:cs typeface="Candara"/>
                <a:sym typeface="Candara"/>
              </a:rPr>
              <a:t>We explore these questions in this session</a:t>
            </a:r>
            <a:br>
              <a:rPr lang="en-GB" b="0" dirty="0">
                <a:solidFill>
                  <a:srgbClr val="385623"/>
                </a:solidFill>
                <a:latin typeface="Candara"/>
                <a:ea typeface="Candara"/>
                <a:cs typeface="Candara"/>
                <a:sym typeface="Candara"/>
              </a:rPr>
            </a:br>
            <a:r>
              <a:rPr lang="en-GB" b="0" dirty="0">
                <a:solidFill>
                  <a:srgbClr val="385623"/>
                </a:solidFill>
                <a:latin typeface="Candara"/>
                <a:ea typeface="Candara"/>
                <a:cs typeface="Candara"/>
                <a:sym typeface="Candara"/>
              </a:rPr>
              <a:t>- </a:t>
            </a:r>
            <a:r>
              <a:rPr lang="en-GB" sz="2100" b="1" dirty="0"/>
              <a:t>T</a:t>
            </a:r>
            <a:r>
              <a:rPr lang="en-GB" sz="2100" b="1" dirty="0">
                <a:solidFill>
                  <a:srgbClr val="385623"/>
                </a:solidFill>
                <a:latin typeface="Candara"/>
                <a:ea typeface="Candara"/>
                <a:cs typeface="Candara"/>
                <a:sym typeface="Candara"/>
              </a:rPr>
              <a:t>he Story of trialling a model with Diocesan Land as a potential winner for all parties concerned</a:t>
            </a:r>
            <a:br>
              <a:rPr lang="en-GB" sz="2100" b="1" dirty="0"/>
            </a:br>
            <a:r>
              <a:rPr lang="en-GB" sz="2100" b="1" dirty="0"/>
              <a:t>- </a:t>
            </a:r>
            <a:r>
              <a:rPr lang="en-GB" sz="2100" dirty="0">
                <a:solidFill>
                  <a:srgbClr val="385623"/>
                </a:solidFill>
                <a:latin typeface="Candara"/>
                <a:ea typeface="Candara"/>
                <a:cs typeface="Candara"/>
                <a:sym typeface="Candara"/>
              </a:rPr>
              <a:t>Carbon capture and nature restoration with </a:t>
            </a:r>
            <a:r>
              <a:rPr lang="en-GB" sz="2100" dirty="0" err="1">
                <a:solidFill>
                  <a:srgbClr val="385623"/>
                </a:solidFill>
                <a:latin typeface="Candara"/>
                <a:ea typeface="Candara"/>
                <a:cs typeface="Candara"/>
                <a:sym typeface="Candara"/>
              </a:rPr>
              <a:t>agro</a:t>
            </a:r>
            <a:r>
              <a:rPr lang="en-GB" sz="2100" dirty="0">
                <a:solidFill>
                  <a:srgbClr val="385623"/>
                </a:solidFill>
                <a:latin typeface="Candara"/>
                <a:ea typeface="Candara"/>
                <a:cs typeface="Candara"/>
                <a:sym typeface="Candara"/>
              </a:rPr>
              <a:t>-ecology and biodynamics</a:t>
            </a:r>
            <a:br>
              <a:rPr lang="en-GB" sz="2100" dirty="0">
                <a:solidFill>
                  <a:srgbClr val="385623"/>
                </a:solidFill>
                <a:latin typeface="Candara"/>
                <a:ea typeface="Candara"/>
                <a:cs typeface="Candara"/>
                <a:sym typeface="Candara"/>
              </a:rPr>
            </a:br>
            <a:r>
              <a:rPr lang="en-GB" sz="2100" dirty="0">
                <a:solidFill>
                  <a:srgbClr val="385623"/>
                </a:solidFill>
                <a:latin typeface="Candara"/>
                <a:ea typeface="Candara"/>
                <a:cs typeface="Candara"/>
                <a:sym typeface="Candara"/>
              </a:rPr>
              <a:t>- Access to land for farming sustainably ……</a:t>
            </a:r>
            <a:endParaRPr sz="2100" dirty="0">
              <a:solidFill>
                <a:srgbClr val="385623"/>
              </a:solidFill>
              <a:latin typeface="Candara"/>
              <a:ea typeface="Candara"/>
              <a:cs typeface="Candara"/>
              <a:sym typeface="Candara"/>
            </a:endParaRPr>
          </a:p>
        </p:txBody>
      </p:sp>
      <p:sp>
        <p:nvSpPr>
          <p:cNvPr id="105" name="Google Shape;105;p2"/>
          <p:cNvSpPr txBox="1">
            <a:spLocks noGrp="1"/>
          </p:cNvSpPr>
          <p:nvPr>
            <p:ph type="ftr" idx="11"/>
          </p:nvPr>
        </p:nvSpPr>
        <p:spPr>
          <a:xfrm>
            <a:off x="2558143" y="4718142"/>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385623"/>
                </a:solidFill>
              </a:rPr>
              <a:t>BD Land Trust ORFC 2023</a:t>
            </a:r>
            <a:endParaRPr/>
          </a:p>
        </p:txBody>
      </p:sp>
      <p:sp>
        <p:nvSpPr>
          <p:cNvPr id="106" name="Google Shape;106;p2"/>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2</a:t>
            </a:fld>
            <a:endParaRPr/>
          </a:p>
        </p:txBody>
      </p:sp>
      <p:sp>
        <p:nvSpPr>
          <p:cNvPr id="107" name="Google Shape;107;p2"/>
          <p:cNvSpPr txBox="1">
            <a:spLocks noGrp="1"/>
          </p:cNvSpPr>
          <p:nvPr>
            <p:ph type="dt" idx="10"/>
          </p:nvPr>
        </p:nvSpPr>
        <p:spPr>
          <a:xfrm>
            <a:off x="5644243" y="4718142"/>
            <a:ext cx="2057400"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5/1/23</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6" name="Google Shape;276;p35" descr="Graphical user interface, applicatio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8419" y="563164"/>
            <a:ext cx="5332555" cy="3306536"/>
          </a:xfrm>
          <a:prstGeom prst="rect">
            <a:avLst/>
          </a:prstGeom>
          <a:noFill/>
          <a:ln>
            <a:noFill/>
          </a:ln>
        </p:spPr>
      </p:pic>
      <p:sp>
        <p:nvSpPr>
          <p:cNvPr id="274" name="Google Shape;274;p35"/>
          <p:cNvSpPr txBox="1">
            <a:spLocks noGrp="1"/>
          </p:cNvSpPr>
          <p:nvPr>
            <p:ph type="body" idx="1"/>
          </p:nvPr>
        </p:nvSpPr>
        <p:spPr>
          <a:xfrm>
            <a:off x="326571" y="2326826"/>
            <a:ext cx="8564335" cy="3012619"/>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300"/>
              </a:spcAft>
              <a:buClr>
                <a:srgbClr val="385623"/>
              </a:buClr>
              <a:buSzPct val="108108"/>
              <a:buNone/>
            </a:pPr>
            <a:r>
              <a:rPr lang="en-GB" sz="1600" dirty="0"/>
              <a:t>In Victorian times most towns and </a:t>
            </a:r>
          </a:p>
          <a:p>
            <a:pPr marL="0" lvl="0" indent="0" algn="l" rtl="0">
              <a:lnSpc>
                <a:spcPct val="95000"/>
              </a:lnSpc>
              <a:spcBef>
                <a:spcPts val="0"/>
              </a:spcBef>
              <a:spcAft>
                <a:spcPts val="300"/>
              </a:spcAft>
              <a:buClr>
                <a:srgbClr val="385623"/>
              </a:buClr>
              <a:buSzPct val="108108"/>
              <a:buNone/>
            </a:pPr>
            <a:r>
              <a:rPr lang="en-GB" sz="1600" dirty="0"/>
              <a:t>cities had </a:t>
            </a:r>
            <a:r>
              <a:rPr lang="en-GB" sz="1600" b="1" dirty="0"/>
              <a:t>Horticultural Belts </a:t>
            </a:r>
          </a:p>
          <a:p>
            <a:pPr marL="0" lvl="0" indent="0" algn="l" rtl="0">
              <a:lnSpc>
                <a:spcPct val="95000"/>
              </a:lnSpc>
              <a:spcBef>
                <a:spcPts val="0"/>
              </a:spcBef>
              <a:spcAft>
                <a:spcPts val="300"/>
              </a:spcAft>
              <a:buClr>
                <a:srgbClr val="385623"/>
              </a:buClr>
              <a:buSzPct val="108108"/>
              <a:buNone/>
            </a:pPr>
            <a:r>
              <a:rPr lang="en-GB" sz="1600" b="1" dirty="0"/>
              <a:t>designed to feed the urban population</a:t>
            </a:r>
            <a:r>
              <a:rPr lang="en-GB" sz="1600" dirty="0"/>
              <a:t> </a:t>
            </a:r>
          </a:p>
          <a:p>
            <a:pPr marL="0" lvl="0" indent="0" algn="l" rtl="0">
              <a:lnSpc>
                <a:spcPct val="95000"/>
              </a:lnSpc>
              <a:spcBef>
                <a:spcPts val="0"/>
              </a:spcBef>
              <a:spcAft>
                <a:spcPts val="300"/>
              </a:spcAft>
              <a:buClr>
                <a:srgbClr val="385623"/>
              </a:buClr>
              <a:buSzPct val="108108"/>
              <a:buNone/>
            </a:pPr>
            <a:r>
              <a:rPr lang="en-GB" sz="1600" dirty="0"/>
              <a:t>and there were regular markets in the </a:t>
            </a:r>
          </a:p>
          <a:p>
            <a:pPr marL="0" lvl="0" indent="0" algn="l" rtl="0">
              <a:lnSpc>
                <a:spcPct val="95000"/>
              </a:lnSpc>
              <a:spcBef>
                <a:spcPts val="0"/>
              </a:spcBef>
              <a:spcAft>
                <a:spcPts val="300"/>
              </a:spcAft>
              <a:buClr>
                <a:srgbClr val="385623"/>
              </a:buClr>
              <a:buSzPct val="108108"/>
              <a:buNone/>
            </a:pPr>
            <a:r>
              <a:rPr lang="en-GB" sz="1600" dirty="0"/>
              <a:t>towns for fresh food where the farmers and </a:t>
            </a:r>
          </a:p>
          <a:p>
            <a:pPr marL="0" lvl="0" indent="0" algn="l" rtl="0">
              <a:lnSpc>
                <a:spcPct val="95000"/>
              </a:lnSpc>
              <a:spcBef>
                <a:spcPts val="0"/>
              </a:spcBef>
              <a:spcAft>
                <a:spcPts val="300"/>
              </a:spcAft>
              <a:buClr>
                <a:srgbClr val="385623"/>
              </a:buClr>
              <a:buSzPct val="108108"/>
              <a:buNone/>
            </a:pPr>
            <a:r>
              <a:rPr lang="en-GB" sz="1600" dirty="0"/>
              <a:t>growers could sell their produce.  Currently we import about 50% of our food and buy (mostly) from supermarkets.  </a:t>
            </a:r>
            <a:r>
              <a:rPr lang="en-GB" sz="1600" b="0" i="1" u="none" strike="noStrike" cap="none" dirty="0">
                <a:solidFill>
                  <a:srgbClr val="385623"/>
                </a:solidFill>
                <a:latin typeface="Candara"/>
                <a:ea typeface="Candara"/>
                <a:cs typeface="Candara"/>
                <a:sym typeface="Candara"/>
              </a:rPr>
              <a:t>Local direct sales are pretty much the only way to circumvent the multi-nationals’ systems.</a:t>
            </a:r>
            <a:endParaRPr lang="en-GB" sz="1600" dirty="0"/>
          </a:p>
          <a:p>
            <a:pPr marL="171450" lvl="0" indent="-38100" algn="l" rtl="0">
              <a:lnSpc>
                <a:spcPct val="100000"/>
              </a:lnSpc>
              <a:spcBef>
                <a:spcPts val="0"/>
              </a:spcBef>
              <a:spcAft>
                <a:spcPts val="300"/>
              </a:spcAft>
              <a:buClr>
                <a:srgbClr val="385623"/>
              </a:buClr>
              <a:buSzPct val="108108"/>
              <a:buNone/>
            </a:pPr>
            <a:r>
              <a:rPr lang="en-GB" sz="1600" b="1" dirty="0"/>
              <a:t>                                                             </a:t>
            </a:r>
            <a:r>
              <a:rPr lang="en-GB" sz="2400" b="1" dirty="0"/>
              <a:t>We can change this!</a:t>
            </a:r>
            <a:endParaRPr sz="2400" b="1" dirty="0"/>
          </a:p>
        </p:txBody>
      </p:sp>
      <p:sp>
        <p:nvSpPr>
          <p:cNvPr id="275" name="Google Shape;275;p35"/>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20</a:t>
            </a:fld>
            <a:endParaRPr/>
          </a:p>
        </p:txBody>
      </p:sp>
      <p:sp>
        <p:nvSpPr>
          <p:cNvPr id="277" name="Google Shape;277;p35"/>
          <p:cNvSpPr txBox="1"/>
          <p:nvPr/>
        </p:nvSpPr>
        <p:spPr>
          <a:xfrm>
            <a:off x="302079" y="1614404"/>
            <a:ext cx="3477986" cy="794062"/>
          </a:xfrm>
          <a:prstGeom prst="rect">
            <a:avLst/>
          </a:prstGeom>
          <a:noFill/>
          <a:ln>
            <a:noFill/>
          </a:ln>
        </p:spPr>
        <p:txBody>
          <a:bodyPr spcFirstLastPara="1" wrap="square" lIns="91425" tIns="45700" rIns="91425" bIns="45700" anchor="t" anchorCtr="0">
            <a:normAutofit/>
          </a:bodyPr>
          <a:lstStyle/>
          <a:p>
            <a:pPr marR="0" lvl="0" algn="l" rtl="0">
              <a:lnSpc>
                <a:spcPct val="95000"/>
              </a:lnSpc>
              <a:spcBef>
                <a:spcPts val="0"/>
              </a:spcBef>
              <a:spcAft>
                <a:spcPts val="0"/>
              </a:spcAft>
              <a:buClr>
                <a:srgbClr val="385623"/>
              </a:buClr>
              <a:buSzPct val="117647"/>
              <a:buFont typeface="Arial"/>
              <a:buNone/>
            </a:pPr>
            <a:r>
              <a:rPr lang="en-GB" sz="1600" b="0" i="0" u="none" strike="noStrike" cap="none" dirty="0">
                <a:solidFill>
                  <a:srgbClr val="385623"/>
                </a:solidFill>
                <a:latin typeface="Candara"/>
                <a:ea typeface="Candara"/>
                <a:cs typeface="Candara"/>
                <a:sym typeface="Candara"/>
              </a:rPr>
              <a:t>Now only 10 companies own / control our all food sales and distribution systems worldwide.</a:t>
            </a:r>
          </a:p>
          <a:p>
            <a:pPr marR="0" lvl="0" algn="l" rtl="0">
              <a:lnSpc>
                <a:spcPct val="110000"/>
              </a:lnSpc>
              <a:spcBef>
                <a:spcPts val="0"/>
              </a:spcBef>
              <a:spcAft>
                <a:spcPts val="0"/>
              </a:spcAft>
              <a:buClr>
                <a:srgbClr val="385623"/>
              </a:buClr>
              <a:buSzPct val="117647"/>
              <a:buFont typeface="Arial"/>
              <a:buNone/>
            </a:pPr>
            <a:endParaRPr dirty="0"/>
          </a:p>
        </p:txBody>
      </p:sp>
      <p:sp>
        <p:nvSpPr>
          <p:cNvPr id="273" name="Google Shape;273;p35"/>
          <p:cNvSpPr txBox="1">
            <a:spLocks noGrp="1"/>
          </p:cNvSpPr>
          <p:nvPr>
            <p:ph type="title"/>
          </p:nvPr>
        </p:nvSpPr>
        <p:spPr>
          <a:xfrm>
            <a:off x="326571" y="220436"/>
            <a:ext cx="6090557" cy="1516451"/>
          </a:xfrm>
          <a:prstGeom prst="rect">
            <a:avLst/>
          </a:prstGeom>
          <a:noFill/>
          <a:ln>
            <a:noFill/>
          </a:ln>
        </p:spPr>
        <p:txBody>
          <a:bodyPr spcFirstLastPara="1" wrap="square" lIns="91425" tIns="45700" rIns="91425" bIns="45700" anchor="ctr" anchorCtr="0">
            <a:normAutofit/>
          </a:bodyPr>
          <a:lstStyle/>
          <a:p>
            <a:pPr lvl="0">
              <a:buSzPct val="111111"/>
            </a:pPr>
            <a:r>
              <a:rPr lang="en-GB" dirty="0"/>
              <a:t>Food sovereignty and UK Food Security - how </a:t>
            </a:r>
            <a:br>
              <a:rPr lang="en-GB" dirty="0"/>
            </a:br>
            <a:r>
              <a:rPr lang="en-GB" dirty="0"/>
              <a:t>difficult can it be?</a:t>
            </a:r>
            <a:endParaRPr dirty="0"/>
          </a:p>
        </p:txBody>
      </p:sp>
      <p:sp>
        <p:nvSpPr>
          <p:cNvPr id="2" name="Date Placeholder 1">
            <a:extLst>
              <a:ext uri="{FF2B5EF4-FFF2-40B4-BE49-F238E27FC236}">
                <a16:creationId xmlns:a16="http://schemas.microsoft.com/office/drawing/2014/main" id="{67EA5D75-C1D9-A3E2-C0B5-0F9C8F31E126}"/>
              </a:ext>
            </a:extLst>
          </p:cNvPr>
          <p:cNvSpPr>
            <a:spLocks noGrp="1"/>
          </p:cNvSpPr>
          <p:nvPr>
            <p:ph type="dt" idx="10"/>
          </p:nvPr>
        </p:nvSpPr>
        <p:spPr/>
        <p:txBody>
          <a:bodyPr/>
          <a:lstStyle/>
          <a:p>
            <a:r>
              <a:rPr lang="en-GB"/>
              <a:t>5/1/23</a:t>
            </a:r>
          </a:p>
        </p:txBody>
      </p:sp>
      <p:sp>
        <p:nvSpPr>
          <p:cNvPr id="3" name="Footer Placeholder 2">
            <a:extLst>
              <a:ext uri="{FF2B5EF4-FFF2-40B4-BE49-F238E27FC236}">
                <a16:creationId xmlns:a16="http://schemas.microsoft.com/office/drawing/2014/main" id="{2B91D288-50D0-A2D2-E1CE-395075A8730D}"/>
              </a:ext>
            </a:extLst>
          </p:cNvPr>
          <p:cNvSpPr>
            <a:spLocks noGrp="1"/>
          </p:cNvSpPr>
          <p:nvPr>
            <p:ph type="ftr" idx="11"/>
          </p:nvPr>
        </p:nvSpPr>
        <p:spPr/>
        <p:txBody>
          <a:bodyPr/>
          <a:lstStyle/>
          <a:p>
            <a:r>
              <a:rPr lang="en-GB"/>
              <a:t>BD Land Trust ORFC 2023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9B05-F33E-1FFA-E8BD-8E8A855A97FC}"/>
              </a:ext>
            </a:extLst>
          </p:cNvPr>
          <p:cNvSpPr>
            <a:spLocks noGrp="1"/>
          </p:cNvSpPr>
          <p:nvPr>
            <p:ph type="title"/>
          </p:nvPr>
        </p:nvSpPr>
        <p:spPr>
          <a:xfrm>
            <a:off x="628650" y="273844"/>
            <a:ext cx="7886700" cy="787514"/>
          </a:xfrm>
        </p:spPr>
        <p:txBody>
          <a:bodyPr/>
          <a:lstStyle/>
          <a:p>
            <a:r>
              <a:rPr lang="en-GB" dirty="0"/>
              <a:t>Access to Land – finding what you need</a:t>
            </a:r>
          </a:p>
        </p:txBody>
      </p:sp>
      <p:sp>
        <p:nvSpPr>
          <p:cNvPr id="3" name="Text Placeholder 2">
            <a:extLst>
              <a:ext uri="{FF2B5EF4-FFF2-40B4-BE49-F238E27FC236}">
                <a16:creationId xmlns:a16="http://schemas.microsoft.com/office/drawing/2014/main" id="{30AA20C3-E444-C5E5-FB5D-4D75179045D6}"/>
              </a:ext>
            </a:extLst>
          </p:cNvPr>
          <p:cNvSpPr>
            <a:spLocks noGrp="1"/>
          </p:cNvSpPr>
          <p:nvPr>
            <p:ph type="body" idx="1"/>
          </p:nvPr>
        </p:nvSpPr>
        <p:spPr>
          <a:xfrm>
            <a:off x="628649" y="1061358"/>
            <a:ext cx="8041821" cy="3571366"/>
          </a:xfrm>
        </p:spPr>
        <p:txBody>
          <a:bodyPr>
            <a:normAutofit/>
          </a:bodyPr>
          <a:lstStyle/>
          <a:p>
            <a:pPr>
              <a:lnSpc>
                <a:spcPct val="100000"/>
              </a:lnSpc>
              <a:spcBef>
                <a:spcPts val="600"/>
              </a:spcBef>
            </a:pPr>
            <a:r>
              <a:rPr lang="en-GB" sz="1800" b="1" dirty="0"/>
              <a:t>Access to land for food and farming </a:t>
            </a:r>
            <a:r>
              <a:rPr lang="en-GB" sz="1800" dirty="0"/>
              <a:t>– There is land and there are possibilities – but they do not always come together – sometimes the conditions seem impossible to meet as an entrant … Are you seeking a tenancy</a:t>
            </a:r>
          </a:p>
          <a:p>
            <a:pPr>
              <a:lnSpc>
                <a:spcPct val="100000"/>
              </a:lnSpc>
              <a:spcBef>
                <a:spcPts val="600"/>
              </a:spcBef>
            </a:pPr>
            <a:r>
              <a:rPr lang="en-GB" sz="1800" dirty="0"/>
              <a:t>Who do you want to feed?  - will you be enhancing the land you take on?</a:t>
            </a:r>
          </a:p>
          <a:p>
            <a:pPr>
              <a:lnSpc>
                <a:spcPct val="100000"/>
              </a:lnSpc>
              <a:spcBef>
                <a:spcPts val="600"/>
              </a:spcBef>
            </a:pPr>
            <a:r>
              <a:rPr lang="en-GB" sz="1800" dirty="0"/>
              <a:t>Can you bring a team of growers/farmers together?</a:t>
            </a:r>
          </a:p>
          <a:p>
            <a:pPr>
              <a:lnSpc>
                <a:spcPct val="100000"/>
              </a:lnSpc>
              <a:spcBef>
                <a:spcPts val="600"/>
              </a:spcBef>
            </a:pPr>
            <a:r>
              <a:rPr lang="en-GB" sz="1800" dirty="0"/>
              <a:t>5 acres, 10 hectares or a farm?</a:t>
            </a:r>
          </a:p>
          <a:p>
            <a:pPr>
              <a:lnSpc>
                <a:spcPct val="100000"/>
              </a:lnSpc>
              <a:spcBef>
                <a:spcPts val="600"/>
              </a:spcBef>
            </a:pPr>
            <a:r>
              <a:rPr lang="en-GB" sz="1800" dirty="0"/>
              <a:t>Is a CSA model going to work for you?</a:t>
            </a:r>
          </a:p>
          <a:p>
            <a:pPr>
              <a:lnSpc>
                <a:spcPct val="100000"/>
              </a:lnSpc>
              <a:spcBef>
                <a:spcPts val="600"/>
              </a:spcBef>
            </a:pPr>
            <a:r>
              <a:rPr lang="en-GB" sz="1800" dirty="0"/>
              <a:t>Will you be crowd-funding for start up capital?</a:t>
            </a:r>
          </a:p>
          <a:p>
            <a:pPr>
              <a:lnSpc>
                <a:spcPct val="100000"/>
              </a:lnSpc>
              <a:spcBef>
                <a:spcPts val="600"/>
              </a:spcBef>
            </a:pPr>
            <a:r>
              <a:rPr lang="en-GB" sz="1800" dirty="0"/>
              <a:t>What will you offer the land owner? What can you put into a Heads of Terms?</a:t>
            </a:r>
          </a:p>
          <a:p>
            <a:endParaRPr lang="en-GB" dirty="0"/>
          </a:p>
        </p:txBody>
      </p:sp>
      <p:sp>
        <p:nvSpPr>
          <p:cNvPr id="4" name="Slide Number Placeholder 3">
            <a:extLst>
              <a:ext uri="{FF2B5EF4-FFF2-40B4-BE49-F238E27FC236}">
                <a16:creationId xmlns:a16="http://schemas.microsoft.com/office/drawing/2014/main" id="{99F5D981-0447-6EF2-B12F-948D5AB726E6}"/>
              </a:ext>
            </a:extLst>
          </p:cNvPr>
          <p:cNvSpPr>
            <a:spLocks noGrp="1"/>
          </p:cNvSpPr>
          <p:nvPr>
            <p:ph type="sldNum" idx="12"/>
          </p:nvPr>
        </p:nvSpPr>
        <p:spPr/>
        <p:txBody>
          <a:bodyPr/>
          <a:lstStyle/>
          <a:p>
            <a:pPr marL="0" lvl="0" indent="0" algn="r" rtl="0">
              <a:spcBef>
                <a:spcPts val="0"/>
              </a:spcBef>
              <a:spcAft>
                <a:spcPts val="0"/>
              </a:spcAft>
              <a:buNone/>
            </a:pPr>
            <a:r>
              <a:rPr lang="en-GB"/>
              <a:t>Page </a:t>
            </a:r>
            <a:fld id="{00000000-1234-1234-1234-123412341234}" type="slidenum">
              <a:rPr lang="en-GB" smtClean="0"/>
              <a:t>21</a:t>
            </a:fld>
            <a:endParaRPr/>
          </a:p>
        </p:txBody>
      </p:sp>
      <p:sp>
        <p:nvSpPr>
          <p:cNvPr id="5" name="Date Placeholder 4">
            <a:extLst>
              <a:ext uri="{FF2B5EF4-FFF2-40B4-BE49-F238E27FC236}">
                <a16:creationId xmlns:a16="http://schemas.microsoft.com/office/drawing/2014/main" id="{3A78875C-64A5-C1C0-9C4E-8545D7CE3E6C}"/>
              </a:ext>
            </a:extLst>
          </p:cNvPr>
          <p:cNvSpPr>
            <a:spLocks noGrp="1"/>
          </p:cNvSpPr>
          <p:nvPr>
            <p:ph type="dt" idx="10"/>
          </p:nvPr>
        </p:nvSpPr>
        <p:spPr/>
        <p:txBody>
          <a:bodyPr/>
          <a:lstStyle/>
          <a:p>
            <a:r>
              <a:rPr lang="en-GB"/>
              <a:t>5/1/23</a:t>
            </a:r>
          </a:p>
        </p:txBody>
      </p:sp>
      <p:sp>
        <p:nvSpPr>
          <p:cNvPr id="6" name="Footer Placeholder 5">
            <a:extLst>
              <a:ext uri="{FF2B5EF4-FFF2-40B4-BE49-F238E27FC236}">
                <a16:creationId xmlns:a16="http://schemas.microsoft.com/office/drawing/2014/main" id="{0E657EC2-4A14-911D-E21F-778DAFC11212}"/>
              </a:ext>
            </a:extLst>
          </p:cNvPr>
          <p:cNvSpPr>
            <a:spLocks noGrp="1"/>
          </p:cNvSpPr>
          <p:nvPr>
            <p:ph type="ftr" idx="11"/>
          </p:nvPr>
        </p:nvSpPr>
        <p:spPr/>
        <p:txBody>
          <a:bodyPr/>
          <a:lstStyle/>
          <a:p>
            <a:r>
              <a:rPr lang="en-GB"/>
              <a:t>BD Land Trust ORFC 2023</a:t>
            </a:r>
          </a:p>
        </p:txBody>
      </p:sp>
    </p:spTree>
    <p:extLst>
      <p:ext uri="{BB962C8B-B14F-4D97-AF65-F5344CB8AC3E}">
        <p14:creationId xmlns:p14="http://schemas.microsoft.com/office/powerpoint/2010/main" val="788413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9"/>
          <p:cNvSpPr txBox="1">
            <a:spLocks noGrp="1"/>
          </p:cNvSpPr>
          <p:nvPr>
            <p:ph type="title"/>
          </p:nvPr>
        </p:nvSpPr>
        <p:spPr>
          <a:xfrm>
            <a:off x="468085" y="397596"/>
            <a:ext cx="5039579" cy="389039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0000"/>
              </a:lnSpc>
              <a:spcBef>
                <a:spcPts val="0"/>
              </a:spcBef>
              <a:spcAft>
                <a:spcPts val="600"/>
              </a:spcAft>
              <a:buSzPct val="122222"/>
              <a:buNone/>
            </a:pPr>
            <a:r>
              <a:rPr lang="en-GB" sz="3600" b="1" dirty="0"/>
              <a:t>Questions to the panel  &amp;</a:t>
            </a:r>
            <a:br>
              <a:rPr lang="en-GB" sz="3600" dirty="0"/>
            </a:br>
            <a:r>
              <a:rPr lang="en-GB" sz="3600" dirty="0"/>
              <a:t> - </a:t>
            </a:r>
            <a:r>
              <a:rPr lang="en-GB" sz="3600" b="1" dirty="0"/>
              <a:t>Discussion</a:t>
            </a:r>
            <a:r>
              <a:rPr lang="en-GB" sz="3600" dirty="0"/>
              <a:t> </a:t>
            </a:r>
            <a:br>
              <a:rPr lang="en-GB" dirty="0"/>
            </a:br>
            <a:r>
              <a:rPr lang="en-GB" sz="2700" dirty="0"/>
              <a:t>How can we make this work? - - - </a:t>
            </a:r>
            <a:r>
              <a:rPr lang="en-GB" sz="2700" i="1" dirty="0"/>
              <a:t>Audience views and experiences?</a:t>
            </a:r>
            <a:br>
              <a:rPr lang="en-GB" sz="2700" i="1" dirty="0"/>
            </a:br>
            <a:r>
              <a:rPr lang="en-GB" sz="2700" dirty="0"/>
              <a:t>- How do we bring different needs and interests together?</a:t>
            </a:r>
            <a:br>
              <a:rPr lang="en-GB" sz="2700" dirty="0"/>
            </a:br>
            <a:r>
              <a:rPr lang="en-GB" sz="2700" dirty="0"/>
              <a:t>- Do we need a research team?</a:t>
            </a:r>
            <a:br>
              <a:rPr lang="en-GB" sz="2700" dirty="0"/>
            </a:br>
            <a:r>
              <a:rPr lang="en-GB" sz="2700" dirty="0"/>
              <a:t>- What are your Key imperatives? </a:t>
            </a:r>
            <a:br>
              <a:rPr lang="en-GB" sz="2700" dirty="0"/>
            </a:br>
            <a:r>
              <a:rPr lang="en-GB" sz="2700" dirty="0"/>
              <a:t>Let’s list what is needed ……</a:t>
            </a:r>
            <a:endParaRPr sz="2700" dirty="0"/>
          </a:p>
        </p:txBody>
      </p:sp>
      <p:sp>
        <p:nvSpPr>
          <p:cNvPr id="292" name="Google Shape;292;p19"/>
          <p:cNvSpPr txBox="1">
            <a:spLocks noGrp="1"/>
          </p:cNvSpPr>
          <p:nvPr>
            <p:ph type="ftr" idx="11"/>
          </p:nvPr>
        </p:nvSpPr>
        <p:spPr>
          <a:xfrm>
            <a:off x="2952750" y="4723523"/>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BD Land Trust ORFC 2023</a:t>
            </a:r>
            <a:endParaRPr/>
          </a:p>
        </p:txBody>
      </p:sp>
      <p:sp>
        <p:nvSpPr>
          <p:cNvPr id="293" name="Google Shape;293;p19"/>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22</a:t>
            </a:fld>
            <a:endParaRPr/>
          </a:p>
        </p:txBody>
      </p:sp>
      <p:pic>
        <p:nvPicPr>
          <p:cNvPr id="296" name="Google Shape;296;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966375" y="466862"/>
            <a:ext cx="2732476" cy="3415599"/>
          </a:xfrm>
          <a:prstGeom prst="rect">
            <a:avLst/>
          </a:prstGeom>
          <a:noFill/>
          <a:ln>
            <a:noFill/>
          </a:ln>
        </p:spPr>
      </p:pic>
      <p:sp>
        <p:nvSpPr>
          <p:cNvPr id="2" name="Google Shape;294;p19">
            <a:extLst>
              <a:ext uri="{FF2B5EF4-FFF2-40B4-BE49-F238E27FC236}">
                <a16:creationId xmlns:a16="http://schemas.microsoft.com/office/drawing/2014/main" id="{6C4D7983-1FCF-698B-9007-3D91AB719841}"/>
              </a:ext>
            </a:extLst>
          </p:cNvPr>
          <p:cNvSpPr txBox="1"/>
          <p:nvPr/>
        </p:nvSpPr>
        <p:spPr>
          <a:xfrm>
            <a:off x="4720856" y="4178125"/>
            <a:ext cx="3977995" cy="498513"/>
          </a:xfrm>
          <a:prstGeom prst="rect">
            <a:avLst/>
          </a:prstGeom>
          <a:noFill/>
          <a:ln>
            <a:noFill/>
          </a:ln>
        </p:spPr>
        <p:txBody>
          <a:bodyPr spcFirstLastPara="1" wrap="square" lIns="68575" tIns="34275" rIns="68575" bIns="34275" anchor="ctr" anchorCtr="0">
            <a:normAutofit fontScale="77500" lnSpcReduction="20000"/>
          </a:bodyPr>
          <a:lstStyle/>
          <a:p>
            <a:pPr marL="0" marR="0" lvl="0" indent="0" algn="ctr" rtl="0">
              <a:lnSpc>
                <a:spcPct val="90000"/>
              </a:lnSpc>
              <a:spcBef>
                <a:spcPts val="0"/>
              </a:spcBef>
              <a:spcAft>
                <a:spcPts val="0"/>
              </a:spcAft>
              <a:buClr>
                <a:srgbClr val="548135"/>
              </a:buClr>
              <a:buSzPct val="100000"/>
              <a:buFont typeface="Calibri"/>
              <a:buNone/>
            </a:pPr>
            <a:r>
              <a:rPr lang="en-GB" sz="2700" b="1" i="0" u="none" strike="noStrike" cap="none" dirty="0">
                <a:solidFill>
                  <a:srgbClr val="548135"/>
                </a:solidFill>
                <a:latin typeface="Calibri"/>
                <a:ea typeface="Calibri"/>
                <a:cs typeface="Calibri"/>
                <a:sym typeface="Calibri"/>
              </a:rPr>
              <a:t>Thank you for joining our session</a:t>
            </a:r>
            <a:endParaRPr sz="1400" b="0" i="0" u="none" strike="noStrike" cap="none" dirty="0">
              <a:solidFill>
                <a:srgbClr val="000000"/>
              </a:solidFill>
              <a:latin typeface="Arial"/>
              <a:ea typeface="Arial"/>
              <a:cs typeface="Arial"/>
              <a:sym typeface="Arial"/>
            </a:endParaRPr>
          </a:p>
        </p:txBody>
      </p:sp>
      <p:sp>
        <p:nvSpPr>
          <p:cNvPr id="3" name="Date Placeholder 2">
            <a:extLst>
              <a:ext uri="{FF2B5EF4-FFF2-40B4-BE49-F238E27FC236}">
                <a16:creationId xmlns:a16="http://schemas.microsoft.com/office/drawing/2014/main" id="{02941C4A-598A-08A5-C8F5-BB54BC595A9F}"/>
              </a:ext>
            </a:extLst>
          </p:cNvPr>
          <p:cNvSpPr>
            <a:spLocks noGrp="1"/>
          </p:cNvSpPr>
          <p:nvPr>
            <p:ph type="dt" idx="10"/>
          </p:nvPr>
        </p:nvSpPr>
        <p:spPr/>
        <p:txBody>
          <a:bodyPr/>
          <a:lstStyle/>
          <a:p>
            <a:r>
              <a:rPr lang="en-GB"/>
              <a:t>5/1/23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85623"/>
              </a:buClr>
              <a:buSzPts val="3300"/>
              <a:buFont typeface="Candara"/>
              <a:buNone/>
            </a:pPr>
            <a:r>
              <a:rPr lang="en-GB"/>
              <a:t>Contact Information</a:t>
            </a:r>
            <a:endParaRPr/>
          </a:p>
        </p:txBody>
      </p:sp>
      <p:sp>
        <p:nvSpPr>
          <p:cNvPr id="302" name="Google Shape;302;p20"/>
          <p:cNvSpPr txBox="1">
            <a:spLocks noGrp="1"/>
          </p:cNvSpPr>
          <p:nvPr>
            <p:ph type="body" idx="1"/>
          </p:nvPr>
        </p:nvSpPr>
        <p:spPr>
          <a:xfrm>
            <a:off x="628650" y="1369219"/>
            <a:ext cx="7886700" cy="2859881"/>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rgbClr val="385623"/>
              </a:buClr>
              <a:buSzPts val="2100"/>
              <a:buChar char="•"/>
            </a:pPr>
            <a:r>
              <a:rPr lang="en-GB" u="sng">
                <a:solidFill>
                  <a:schemeClr val="hlink"/>
                </a:solidFill>
                <a:hlinkClick r:id="rId3"/>
              </a:rPr>
              <a:t>mark.betson@churchofengland.org</a:t>
            </a:r>
            <a:endParaRPr/>
          </a:p>
          <a:p>
            <a:pPr marL="171450" lvl="0" indent="-38100" algn="l" rtl="0">
              <a:lnSpc>
                <a:spcPct val="90000"/>
              </a:lnSpc>
              <a:spcBef>
                <a:spcPts val="0"/>
              </a:spcBef>
              <a:spcAft>
                <a:spcPts val="0"/>
              </a:spcAft>
              <a:buClr>
                <a:srgbClr val="385623"/>
              </a:buClr>
              <a:buSzPts val="2100"/>
              <a:buNone/>
            </a:pPr>
            <a:endParaRPr/>
          </a:p>
          <a:p>
            <a:pPr marL="171450" lvl="0" indent="-171450" algn="l" rtl="0">
              <a:lnSpc>
                <a:spcPct val="90000"/>
              </a:lnSpc>
              <a:spcBef>
                <a:spcPts val="0"/>
              </a:spcBef>
              <a:spcAft>
                <a:spcPts val="0"/>
              </a:spcAft>
              <a:buClr>
                <a:srgbClr val="385623"/>
              </a:buClr>
              <a:buSzPts val="2100"/>
              <a:buChar char="•"/>
            </a:pPr>
            <a:r>
              <a:rPr lang="en-GB" u="sng">
                <a:solidFill>
                  <a:schemeClr val="hlink"/>
                </a:solidFill>
                <a:hlinkClick r:id="rId4"/>
              </a:rPr>
              <a:t>jeremy@dixonsmith.uk</a:t>
            </a:r>
            <a:r>
              <a:rPr lang="en-GB"/>
              <a:t> </a:t>
            </a:r>
            <a:endParaRPr/>
          </a:p>
          <a:p>
            <a:pPr marL="171450" lvl="0" indent="-38100" algn="l" rtl="0">
              <a:lnSpc>
                <a:spcPct val="90000"/>
              </a:lnSpc>
              <a:spcBef>
                <a:spcPts val="0"/>
              </a:spcBef>
              <a:spcAft>
                <a:spcPts val="0"/>
              </a:spcAft>
              <a:buClr>
                <a:srgbClr val="385623"/>
              </a:buClr>
              <a:buSzPts val="2100"/>
              <a:buNone/>
            </a:pPr>
            <a:endParaRPr/>
          </a:p>
          <a:p>
            <a:pPr marL="171450" lvl="0" indent="-171450" algn="l" rtl="0">
              <a:lnSpc>
                <a:spcPct val="90000"/>
              </a:lnSpc>
              <a:spcBef>
                <a:spcPts val="0"/>
              </a:spcBef>
              <a:spcAft>
                <a:spcPts val="0"/>
              </a:spcAft>
              <a:buClr>
                <a:srgbClr val="385623"/>
              </a:buClr>
              <a:buSzPts val="2100"/>
              <a:buChar char="•"/>
            </a:pPr>
            <a:r>
              <a:rPr lang="en-GB" u="sng">
                <a:solidFill>
                  <a:schemeClr val="hlink"/>
                </a:solidFill>
                <a:hlinkClick r:id="rId5"/>
              </a:rPr>
              <a:t>gabriel@biodynamiclandtrust.org.uk</a:t>
            </a:r>
            <a:r>
              <a:rPr lang="en-GB"/>
              <a:t> </a:t>
            </a:r>
            <a:endParaRPr/>
          </a:p>
          <a:p>
            <a:pPr marL="171450" lvl="0" indent="-38100" algn="l" rtl="0">
              <a:lnSpc>
                <a:spcPct val="90000"/>
              </a:lnSpc>
              <a:spcBef>
                <a:spcPts val="0"/>
              </a:spcBef>
              <a:spcAft>
                <a:spcPts val="0"/>
              </a:spcAft>
              <a:buClr>
                <a:srgbClr val="385623"/>
              </a:buClr>
              <a:buSzPts val="2100"/>
              <a:buNone/>
            </a:pPr>
            <a:endParaRPr/>
          </a:p>
          <a:p>
            <a:pPr marL="171450" lvl="0" indent="-171450" algn="l" rtl="0">
              <a:lnSpc>
                <a:spcPct val="90000"/>
              </a:lnSpc>
              <a:spcBef>
                <a:spcPts val="0"/>
              </a:spcBef>
              <a:spcAft>
                <a:spcPts val="0"/>
              </a:spcAft>
              <a:buClr>
                <a:srgbClr val="385623"/>
              </a:buClr>
              <a:buSzPts val="2100"/>
              <a:buChar char="•"/>
            </a:pPr>
            <a:r>
              <a:rPr lang="en-GB" u="sng">
                <a:solidFill>
                  <a:schemeClr val="hlink"/>
                </a:solidFill>
                <a:hlinkClick r:id="rId6"/>
              </a:rPr>
              <a:t>info@apricotcentre.co.uk</a:t>
            </a:r>
            <a:r>
              <a:rPr lang="en-GB"/>
              <a:t> (Marina O’Connell)</a:t>
            </a:r>
            <a:endParaRPr/>
          </a:p>
          <a:p>
            <a:pPr marL="171450" lvl="0" indent="-38100" algn="l" rtl="0">
              <a:lnSpc>
                <a:spcPct val="90000"/>
              </a:lnSpc>
              <a:spcBef>
                <a:spcPts val="0"/>
              </a:spcBef>
              <a:spcAft>
                <a:spcPts val="0"/>
              </a:spcAft>
              <a:buClr>
                <a:srgbClr val="385623"/>
              </a:buClr>
              <a:buSzPts val="2100"/>
              <a:buNone/>
            </a:pPr>
            <a:endParaRPr/>
          </a:p>
          <a:p>
            <a:pPr marL="171450" lvl="0" indent="-171450" algn="l" rtl="0">
              <a:lnSpc>
                <a:spcPct val="90000"/>
              </a:lnSpc>
              <a:spcBef>
                <a:spcPts val="0"/>
              </a:spcBef>
              <a:spcAft>
                <a:spcPts val="0"/>
              </a:spcAft>
              <a:buClr>
                <a:srgbClr val="385623"/>
              </a:buClr>
              <a:buSzPts val="2100"/>
              <a:buChar char="•"/>
            </a:pPr>
            <a:r>
              <a:rPr lang="en-GB" u="sng">
                <a:solidFill>
                  <a:schemeClr val="hlink"/>
                </a:solidFill>
                <a:hlinkClick r:id="rId7"/>
              </a:rPr>
              <a:t>philip@theflowpartnership.org</a:t>
            </a:r>
            <a:r>
              <a:rPr lang="en-GB"/>
              <a:t> </a:t>
            </a:r>
            <a:endParaRPr/>
          </a:p>
          <a:p>
            <a:pPr marL="171450" lvl="0" indent="-38100" algn="l" rtl="0">
              <a:lnSpc>
                <a:spcPct val="90000"/>
              </a:lnSpc>
              <a:spcBef>
                <a:spcPts val="0"/>
              </a:spcBef>
              <a:spcAft>
                <a:spcPts val="0"/>
              </a:spcAft>
              <a:buClr>
                <a:srgbClr val="385623"/>
              </a:buClr>
              <a:buSzPts val="2100"/>
              <a:buNone/>
            </a:pPr>
            <a:endParaRPr/>
          </a:p>
        </p:txBody>
      </p:sp>
      <p:sp>
        <p:nvSpPr>
          <p:cNvPr id="304" name="Google Shape;304;p20"/>
          <p:cNvSpPr txBox="1">
            <a:spLocks noGrp="1"/>
          </p:cNvSpPr>
          <p:nvPr>
            <p:ph type="ftr" idx="11"/>
          </p:nvPr>
        </p:nvSpPr>
        <p:spPr>
          <a:xfrm>
            <a:off x="2952750" y="4723523"/>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BD Land Trust ORFC 2023</a:t>
            </a:r>
            <a:endParaRPr>
              <a:solidFill>
                <a:srgbClr val="385623"/>
              </a:solidFill>
            </a:endParaRPr>
          </a:p>
        </p:txBody>
      </p:sp>
      <p:sp>
        <p:nvSpPr>
          <p:cNvPr id="305" name="Google Shape;305;p20"/>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23</a:t>
            </a:fld>
            <a:endParaRPr/>
          </a:p>
        </p:txBody>
      </p:sp>
      <p:sp>
        <p:nvSpPr>
          <p:cNvPr id="2" name="Date Placeholder 1">
            <a:extLst>
              <a:ext uri="{FF2B5EF4-FFF2-40B4-BE49-F238E27FC236}">
                <a16:creationId xmlns:a16="http://schemas.microsoft.com/office/drawing/2014/main" id="{30B97C38-1BB2-BCD5-74C8-39288671E4C5}"/>
              </a:ext>
            </a:extLst>
          </p:cNvPr>
          <p:cNvSpPr>
            <a:spLocks noGrp="1"/>
          </p:cNvSpPr>
          <p:nvPr>
            <p:ph type="dt" idx="10"/>
          </p:nvPr>
        </p:nvSpPr>
        <p:spPr/>
        <p:txBody>
          <a:bodyPr/>
          <a:lstStyle/>
          <a:p>
            <a:r>
              <a:rPr lang="en-GB"/>
              <a:t>5/1/23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628650" y="468653"/>
            <a:ext cx="7886700" cy="7367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300"/>
              <a:buFont typeface="Candara"/>
              <a:buNone/>
            </a:pPr>
            <a:r>
              <a:rPr lang="en-GB" b="1" dirty="0">
                <a:solidFill>
                  <a:srgbClr val="385623"/>
                </a:solidFill>
                <a:latin typeface="Candara"/>
                <a:ea typeface="Candara"/>
                <a:cs typeface="Candara"/>
                <a:sym typeface="Candara"/>
              </a:rPr>
              <a:t>Good land use - What does it take?</a:t>
            </a:r>
            <a:endParaRPr dirty="0"/>
          </a:p>
        </p:txBody>
      </p:sp>
      <p:sp>
        <p:nvSpPr>
          <p:cNvPr id="113" name="Google Shape;113;p3"/>
          <p:cNvSpPr txBox="1">
            <a:spLocks noGrp="1"/>
          </p:cNvSpPr>
          <p:nvPr>
            <p:ph type="body" idx="1"/>
          </p:nvPr>
        </p:nvSpPr>
        <p:spPr>
          <a:xfrm>
            <a:off x="715108" y="1134837"/>
            <a:ext cx="7800242" cy="3331028"/>
          </a:xfrm>
          <a:prstGeom prst="rect">
            <a:avLst/>
          </a:prstGeom>
          <a:noFill/>
          <a:ln>
            <a:noFill/>
          </a:ln>
        </p:spPr>
        <p:txBody>
          <a:bodyPr spcFirstLastPara="1" wrap="square" lIns="91425" tIns="45700" rIns="91425" bIns="45700" anchor="t" anchorCtr="0">
            <a:normAutofit/>
          </a:bodyPr>
          <a:lstStyle/>
          <a:p>
            <a:pPr marL="171450" lvl="0" indent="-171450" algn="l" rtl="0">
              <a:lnSpc>
                <a:spcPct val="110000"/>
              </a:lnSpc>
              <a:spcBef>
                <a:spcPts val="0"/>
              </a:spcBef>
              <a:spcAft>
                <a:spcPts val="0"/>
              </a:spcAft>
              <a:buClr>
                <a:srgbClr val="385623"/>
              </a:buClr>
              <a:buSzPts val="1800"/>
              <a:buChar char="•"/>
            </a:pPr>
            <a:r>
              <a:rPr lang="en-GB" sz="2000" dirty="0"/>
              <a:t>Looking at k</a:t>
            </a:r>
            <a:r>
              <a:rPr lang="en-GB" sz="2000" dirty="0">
                <a:solidFill>
                  <a:srgbClr val="385623"/>
                </a:solidFill>
                <a:latin typeface="Candara"/>
                <a:ea typeface="Candara"/>
                <a:cs typeface="Candara"/>
                <a:sym typeface="Candara"/>
              </a:rPr>
              <a:t>ey-elements for nature </a:t>
            </a:r>
            <a:r>
              <a:rPr lang="en-GB" sz="2000" dirty="0"/>
              <a:t>restoration and agroecological</a:t>
            </a:r>
            <a:r>
              <a:rPr lang="en-GB" sz="2000" dirty="0">
                <a:solidFill>
                  <a:srgbClr val="385623"/>
                </a:solidFill>
                <a:latin typeface="Candara"/>
                <a:ea typeface="Candara"/>
                <a:cs typeface="Candara"/>
                <a:sym typeface="Candara"/>
              </a:rPr>
              <a:t> tenancies</a:t>
            </a:r>
          </a:p>
          <a:p>
            <a:pPr marL="171450" lvl="0" indent="-171450" algn="l" rtl="0">
              <a:lnSpc>
                <a:spcPct val="110000"/>
              </a:lnSpc>
              <a:spcBef>
                <a:spcPts val="0"/>
              </a:spcBef>
              <a:spcAft>
                <a:spcPts val="0"/>
              </a:spcAft>
              <a:buClr>
                <a:srgbClr val="385623"/>
              </a:buClr>
              <a:buSzPts val="1800"/>
              <a:buChar char="•"/>
            </a:pPr>
            <a:r>
              <a:rPr lang="en-GB" sz="2000" dirty="0">
                <a:solidFill>
                  <a:srgbClr val="385623"/>
                </a:solidFill>
                <a:latin typeface="Candara"/>
                <a:ea typeface="Candara"/>
                <a:cs typeface="Candara"/>
                <a:sym typeface="Candara"/>
              </a:rPr>
              <a:t>Hoping to build some key aspects for a Heads of terms, </a:t>
            </a:r>
          </a:p>
          <a:p>
            <a:pPr marL="171450" lvl="0" indent="-171450" algn="l" rtl="0">
              <a:lnSpc>
                <a:spcPct val="110000"/>
              </a:lnSpc>
              <a:spcBef>
                <a:spcPts val="0"/>
              </a:spcBef>
              <a:spcAft>
                <a:spcPts val="0"/>
              </a:spcAft>
              <a:buClr>
                <a:srgbClr val="385623"/>
              </a:buClr>
              <a:buSzPts val="1800"/>
              <a:buChar char="•"/>
            </a:pPr>
            <a:r>
              <a:rPr lang="en-GB" sz="2000" dirty="0">
                <a:solidFill>
                  <a:srgbClr val="385623"/>
                </a:solidFill>
                <a:latin typeface="Candara"/>
                <a:ea typeface="Candara"/>
                <a:cs typeface="Candara"/>
                <a:sym typeface="Candara"/>
              </a:rPr>
              <a:t>Exploring:</a:t>
            </a:r>
            <a:endParaRPr sz="2000" dirty="0">
              <a:solidFill>
                <a:srgbClr val="385623"/>
              </a:solidFill>
              <a:latin typeface="Candara"/>
              <a:ea typeface="Candara"/>
              <a:cs typeface="Candara"/>
              <a:sym typeface="Candara"/>
            </a:endParaRPr>
          </a:p>
          <a:p>
            <a:pPr marL="514350" lvl="1" indent="-171450" algn="l" rtl="0">
              <a:lnSpc>
                <a:spcPct val="110000"/>
              </a:lnSpc>
              <a:spcBef>
                <a:spcPts val="375"/>
              </a:spcBef>
              <a:spcAft>
                <a:spcPts val="0"/>
              </a:spcAft>
              <a:buClr>
                <a:srgbClr val="385623"/>
              </a:buClr>
              <a:buSzPts val="1500"/>
              <a:buChar char="•"/>
            </a:pPr>
            <a:r>
              <a:rPr lang="en-GB" sz="2000" dirty="0"/>
              <a:t>A</a:t>
            </a:r>
            <a:r>
              <a:rPr lang="en-GB" sz="2000" dirty="0">
                <a:solidFill>
                  <a:srgbClr val="385623"/>
                </a:solidFill>
                <a:latin typeface="Candara"/>
                <a:ea typeface="Candara"/>
                <a:cs typeface="Candara"/>
                <a:sym typeface="Candara"/>
              </a:rPr>
              <a:t> real-time trial of 25 acres, built on the success of conversion of land by the Apricot Centre at </a:t>
            </a:r>
            <a:r>
              <a:rPr lang="en-GB" sz="2000" dirty="0" err="1">
                <a:solidFill>
                  <a:srgbClr val="385623"/>
                </a:solidFill>
                <a:latin typeface="Candara"/>
                <a:ea typeface="Candara"/>
                <a:cs typeface="Candara"/>
                <a:sym typeface="Candara"/>
              </a:rPr>
              <a:t>Huxhams</a:t>
            </a:r>
            <a:r>
              <a:rPr lang="en-GB" sz="2000" dirty="0">
                <a:solidFill>
                  <a:srgbClr val="385623"/>
                </a:solidFill>
                <a:latin typeface="Candara"/>
                <a:ea typeface="Candara"/>
                <a:cs typeface="Candara"/>
                <a:sym typeface="Candara"/>
              </a:rPr>
              <a:t> Cross Farm, </a:t>
            </a:r>
            <a:r>
              <a:rPr lang="en-GB" sz="2000" dirty="0" err="1">
                <a:solidFill>
                  <a:srgbClr val="385623"/>
                </a:solidFill>
                <a:latin typeface="Candara"/>
                <a:ea typeface="Candara"/>
                <a:cs typeface="Candara"/>
                <a:sym typeface="Candara"/>
              </a:rPr>
              <a:t>Dartngton</a:t>
            </a:r>
            <a:r>
              <a:rPr lang="en-GB" sz="2000" dirty="0">
                <a:solidFill>
                  <a:srgbClr val="385623"/>
                </a:solidFill>
                <a:latin typeface="Candara"/>
                <a:ea typeface="Candara"/>
                <a:cs typeface="Candara"/>
                <a:sym typeface="Candara"/>
              </a:rPr>
              <a:t> </a:t>
            </a:r>
            <a:endParaRPr sz="2000" dirty="0"/>
          </a:p>
          <a:p>
            <a:pPr marL="514350" lvl="1" indent="-171450" algn="l" rtl="0">
              <a:lnSpc>
                <a:spcPct val="110000"/>
              </a:lnSpc>
              <a:spcBef>
                <a:spcPts val="375"/>
              </a:spcBef>
              <a:spcAft>
                <a:spcPts val="0"/>
              </a:spcAft>
              <a:buClr>
                <a:srgbClr val="385623"/>
              </a:buClr>
              <a:buSzPts val="1500"/>
              <a:buChar char="•"/>
            </a:pPr>
            <a:r>
              <a:rPr lang="en-GB" sz="2000" dirty="0">
                <a:solidFill>
                  <a:srgbClr val="385623"/>
                </a:solidFill>
                <a:latin typeface="Candara"/>
                <a:ea typeface="Candara"/>
                <a:cs typeface="Candara"/>
                <a:sym typeface="Candara"/>
              </a:rPr>
              <a:t>Biodynamic / agroecological farming methods return a positive carbon outcome through sequestration and energy efficient, human-scale cultivation methods. </a:t>
            </a:r>
            <a:endParaRPr sz="2000" dirty="0"/>
          </a:p>
          <a:p>
            <a:pPr marL="171450" lvl="0" indent="-38100" algn="l" rtl="0">
              <a:lnSpc>
                <a:spcPct val="90000"/>
              </a:lnSpc>
              <a:spcBef>
                <a:spcPts val="750"/>
              </a:spcBef>
              <a:spcAft>
                <a:spcPts val="0"/>
              </a:spcAft>
              <a:buClr>
                <a:srgbClr val="385623"/>
              </a:buClr>
              <a:buSzPts val="2100"/>
              <a:buNone/>
            </a:pPr>
            <a:endParaRPr dirty="0"/>
          </a:p>
        </p:txBody>
      </p:sp>
      <p:sp>
        <p:nvSpPr>
          <p:cNvPr id="114" name="Google Shape;114;p3"/>
          <p:cNvSpPr txBox="1">
            <a:spLocks noGrp="1"/>
          </p:cNvSpPr>
          <p:nvPr>
            <p:ph type="ftr" idx="11"/>
          </p:nvPr>
        </p:nvSpPr>
        <p:spPr>
          <a:xfrm>
            <a:off x="2952750" y="4723523"/>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385623"/>
                </a:solidFill>
              </a:rPr>
              <a:t>BD Land Trust ORFC 2023</a:t>
            </a:r>
            <a:endParaRPr/>
          </a:p>
        </p:txBody>
      </p:sp>
      <p:sp>
        <p:nvSpPr>
          <p:cNvPr id="115" name="Google Shape;115;p3"/>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3</a:t>
            </a:fld>
            <a:endParaRPr/>
          </a:p>
        </p:txBody>
      </p:sp>
      <p:sp>
        <p:nvSpPr>
          <p:cNvPr id="2" name="Date Placeholder 1">
            <a:extLst>
              <a:ext uri="{FF2B5EF4-FFF2-40B4-BE49-F238E27FC236}">
                <a16:creationId xmlns:a16="http://schemas.microsoft.com/office/drawing/2014/main" id="{5733E7AD-01D0-7277-A421-80FFA7EEAB16}"/>
              </a:ext>
            </a:extLst>
          </p:cNvPr>
          <p:cNvSpPr>
            <a:spLocks noGrp="1"/>
          </p:cNvSpPr>
          <p:nvPr>
            <p:ph type="dt" idx="10"/>
          </p:nvPr>
        </p:nvSpPr>
        <p:spPr/>
        <p:txBody>
          <a:bodyPr/>
          <a:lstStyle/>
          <a:p>
            <a:r>
              <a:rPr lang="en-GB"/>
              <a:t>5/1/23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723014" y="466315"/>
            <a:ext cx="7886700" cy="1359013"/>
          </a:xfrm>
          <a:prstGeom prst="rect">
            <a:avLst/>
          </a:prstGeom>
          <a:noFill/>
          <a:ln>
            <a:noFill/>
          </a:ln>
        </p:spPr>
        <p:txBody>
          <a:bodyPr spcFirstLastPara="1" wrap="square" lIns="91425" tIns="45700" rIns="91425" bIns="45700" anchor="ctr" anchorCtr="0">
            <a:normAutofit fontScale="90000"/>
          </a:bodyPr>
          <a:lstStyle/>
          <a:p>
            <a:pPr lvl="0">
              <a:buSzPct val="111111"/>
            </a:pPr>
            <a:r>
              <a:rPr lang="en-GB" b="1" dirty="0"/>
              <a:t>Access to Land – can be difficult and costly </a:t>
            </a:r>
            <a:br>
              <a:rPr lang="en-GB" dirty="0"/>
            </a:br>
            <a:r>
              <a:rPr lang="en-GB" dirty="0"/>
              <a:t>     so also can be</a:t>
            </a:r>
            <a:br>
              <a:rPr lang="en-GB" dirty="0"/>
            </a:br>
            <a:r>
              <a:rPr lang="en-GB" dirty="0"/>
              <a:t>Finding suitably skill farmers to take on land </a:t>
            </a:r>
            <a:endParaRPr dirty="0"/>
          </a:p>
        </p:txBody>
      </p:sp>
      <p:sp>
        <p:nvSpPr>
          <p:cNvPr id="123" name="Google Shape;123;p5"/>
          <p:cNvSpPr txBox="1">
            <a:spLocks noGrp="1"/>
          </p:cNvSpPr>
          <p:nvPr>
            <p:ph type="body" idx="1"/>
          </p:nvPr>
        </p:nvSpPr>
        <p:spPr>
          <a:xfrm>
            <a:off x="628650" y="1979173"/>
            <a:ext cx="7886700" cy="2462197"/>
          </a:xfrm>
          <a:prstGeom prst="rect">
            <a:avLst/>
          </a:prstGeom>
          <a:noFill/>
          <a:ln>
            <a:noFill/>
          </a:ln>
        </p:spPr>
        <p:txBody>
          <a:bodyPr spcFirstLastPara="1" wrap="square" lIns="91425" tIns="45700" rIns="91425" bIns="45700" anchor="t" anchorCtr="0">
            <a:normAutofit/>
          </a:bodyPr>
          <a:lstStyle/>
          <a:p>
            <a:pPr marL="190350" lvl="1" indent="-171450" algn="l" rtl="0">
              <a:lnSpc>
                <a:spcPct val="114000"/>
              </a:lnSpc>
              <a:spcBef>
                <a:spcPts val="375"/>
              </a:spcBef>
              <a:spcAft>
                <a:spcPts val="0"/>
              </a:spcAft>
              <a:buClr>
                <a:srgbClr val="385623"/>
              </a:buClr>
              <a:buSzPts val="1500"/>
              <a:buChar char="•"/>
            </a:pPr>
            <a:r>
              <a:rPr lang="en-GB" sz="2000" dirty="0">
                <a:solidFill>
                  <a:srgbClr val="385623"/>
                </a:solidFill>
                <a:latin typeface="Candara"/>
                <a:ea typeface="Candara"/>
                <a:cs typeface="Candara"/>
                <a:sym typeface="Candara"/>
              </a:rPr>
              <a:t>Finding access to land for growing local food, soil health, nature-restoration, rural jobs and carbon-capture is a real challenge</a:t>
            </a:r>
          </a:p>
          <a:p>
            <a:pPr marL="190350" lvl="1" indent="-171450" algn="l" rtl="0">
              <a:lnSpc>
                <a:spcPct val="114000"/>
              </a:lnSpc>
              <a:spcBef>
                <a:spcPts val="375"/>
              </a:spcBef>
              <a:spcAft>
                <a:spcPts val="0"/>
              </a:spcAft>
              <a:buClr>
                <a:srgbClr val="385623"/>
              </a:buClr>
              <a:buSzPts val="1500"/>
              <a:buChar char="•"/>
            </a:pPr>
            <a:endParaRPr sz="2000" dirty="0"/>
          </a:p>
          <a:p>
            <a:pPr marL="190350" lvl="1" indent="-171450" algn="l" rtl="0">
              <a:lnSpc>
                <a:spcPct val="114000"/>
              </a:lnSpc>
              <a:spcBef>
                <a:spcPts val="375"/>
              </a:spcBef>
              <a:spcAft>
                <a:spcPts val="0"/>
              </a:spcAft>
              <a:buClr>
                <a:srgbClr val="385623"/>
              </a:buClr>
              <a:buSzPts val="1500"/>
              <a:buChar char="•"/>
            </a:pPr>
            <a:r>
              <a:rPr lang="en-GB" sz="2000" dirty="0">
                <a:solidFill>
                  <a:srgbClr val="385623"/>
                </a:solidFill>
                <a:latin typeface="Candara"/>
                <a:ea typeface="Candara"/>
                <a:cs typeface="Candara"/>
                <a:sym typeface="Candara"/>
              </a:rPr>
              <a:t>While land-owners are seeking ways to reduce their properties’ carbon footprint, increase biodiversity gain and reduce risk of flooding, while maintaining choice on their land</a:t>
            </a:r>
            <a:endParaRPr sz="2000" dirty="0"/>
          </a:p>
          <a:p>
            <a:pPr marL="171450" lvl="0" indent="-38100" algn="l" rtl="0">
              <a:lnSpc>
                <a:spcPct val="90000"/>
              </a:lnSpc>
              <a:spcBef>
                <a:spcPts val="0"/>
              </a:spcBef>
              <a:spcAft>
                <a:spcPts val="0"/>
              </a:spcAft>
              <a:buClr>
                <a:srgbClr val="385623"/>
              </a:buClr>
              <a:buSzPts val="2100"/>
              <a:buNone/>
            </a:pPr>
            <a:endParaRPr dirty="0"/>
          </a:p>
        </p:txBody>
      </p:sp>
      <p:sp>
        <p:nvSpPr>
          <p:cNvPr id="125" name="Google Shape;125;p5"/>
          <p:cNvSpPr txBox="1">
            <a:spLocks noGrp="1"/>
          </p:cNvSpPr>
          <p:nvPr>
            <p:ph type="ftr" idx="11"/>
          </p:nvPr>
        </p:nvSpPr>
        <p:spPr>
          <a:xfrm>
            <a:off x="2952750" y="4723523"/>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BD Land Trust ORFC 2023</a:t>
            </a:r>
            <a:endParaRPr>
              <a:solidFill>
                <a:srgbClr val="385623"/>
              </a:solidFill>
            </a:endParaRPr>
          </a:p>
        </p:txBody>
      </p:sp>
      <p:sp>
        <p:nvSpPr>
          <p:cNvPr id="126" name="Google Shape;126;p5"/>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4</a:t>
            </a:fld>
            <a:endParaRPr/>
          </a:p>
        </p:txBody>
      </p:sp>
      <p:sp>
        <p:nvSpPr>
          <p:cNvPr id="2" name="Date Placeholder 1">
            <a:extLst>
              <a:ext uri="{FF2B5EF4-FFF2-40B4-BE49-F238E27FC236}">
                <a16:creationId xmlns:a16="http://schemas.microsoft.com/office/drawing/2014/main" id="{8FE175D1-5B67-4C19-801B-56991F95F87F}"/>
              </a:ext>
            </a:extLst>
          </p:cNvPr>
          <p:cNvSpPr>
            <a:spLocks noGrp="1"/>
          </p:cNvSpPr>
          <p:nvPr>
            <p:ph type="dt" idx="10"/>
          </p:nvPr>
        </p:nvSpPr>
        <p:spPr/>
        <p:txBody>
          <a:bodyPr/>
          <a:lstStyle/>
          <a:p>
            <a:r>
              <a:rPr lang="en-GB"/>
              <a:t>5/1/23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628649" y="273844"/>
            <a:ext cx="8196943"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300"/>
              <a:buFont typeface="Candara"/>
              <a:buNone/>
            </a:pPr>
            <a:r>
              <a:rPr lang="en-GB" dirty="0"/>
              <a:t>The Story –… how we got here</a:t>
            </a:r>
            <a:endParaRPr dirty="0"/>
          </a:p>
        </p:txBody>
      </p:sp>
      <p:sp>
        <p:nvSpPr>
          <p:cNvPr id="132" name="Google Shape;132;p6"/>
          <p:cNvSpPr txBox="1">
            <a:spLocks noGrp="1"/>
          </p:cNvSpPr>
          <p:nvPr>
            <p:ph type="body" idx="1"/>
          </p:nvPr>
        </p:nvSpPr>
        <p:spPr>
          <a:xfrm>
            <a:off x="628650" y="1045029"/>
            <a:ext cx="7886700" cy="3388178"/>
          </a:xfrm>
          <a:prstGeom prst="rect">
            <a:avLst/>
          </a:prstGeom>
          <a:noFill/>
          <a:ln>
            <a:noFill/>
          </a:ln>
        </p:spPr>
        <p:txBody>
          <a:bodyPr spcFirstLastPara="1" wrap="square" lIns="91425" tIns="45700" rIns="91425" bIns="45700" anchor="t" anchorCtr="0">
            <a:normAutofit fontScale="92500" lnSpcReduction="10000"/>
          </a:bodyPr>
          <a:lstStyle/>
          <a:p>
            <a:pPr marL="476250" indent="-342900">
              <a:lnSpc>
                <a:spcPct val="100000"/>
              </a:lnSpc>
              <a:spcBef>
                <a:spcPts val="600"/>
              </a:spcBef>
              <a:spcAft>
                <a:spcPts val="600"/>
              </a:spcAft>
            </a:pPr>
            <a:r>
              <a:rPr lang="en-GB" dirty="0"/>
              <a:t>In 2015 the Biodynamic Land Trust acquired 34 acres of </a:t>
            </a:r>
            <a:r>
              <a:rPr lang="en-GB" dirty="0" err="1"/>
              <a:t>Dartington</a:t>
            </a:r>
            <a:r>
              <a:rPr lang="en-GB" dirty="0"/>
              <a:t> Hall Trust land on a 999 year lease</a:t>
            </a:r>
          </a:p>
          <a:p>
            <a:pPr marL="476250" indent="-342900">
              <a:lnSpc>
                <a:spcPct val="100000"/>
              </a:lnSpc>
              <a:spcBef>
                <a:spcPts val="600"/>
              </a:spcBef>
              <a:spcAft>
                <a:spcPts val="600"/>
              </a:spcAft>
            </a:pPr>
            <a:r>
              <a:rPr lang="en-GB" dirty="0"/>
              <a:t>the Apricot Centre team led by Marina O’Connell took it on as Land Trust tenant</a:t>
            </a:r>
          </a:p>
          <a:p>
            <a:pPr marL="476250" indent="-342900">
              <a:lnSpc>
                <a:spcPct val="100000"/>
              </a:lnSpc>
              <a:spcBef>
                <a:spcPts val="600"/>
              </a:spcBef>
              <a:spcAft>
                <a:spcPts val="600"/>
              </a:spcAft>
            </a:pPr>
            <a:r>
              <a:rPr lang="en-GB" dirty="0"/>
              <a:t>It was a badly depleted bit of land and needed much care</a:t>
            </a:r>
          </a:p>
          <a:p>
            <a:pPr marL="476250" indent="-342900">
              <a:lnSpc>
                <a:spcPct val="100000"/>
              </a:lnSpc>
              <a:spcBef>
                <a:spcPts val="600"/>
              </a:spcBef>
              <a:spcAft>
                <a:spcPts val="600"/>
              </a:spcAft>
            </a:pPr>
            <a:r>
              <a:rPr lang="en-GB" dirty="0"/>
              <a:t>The brief was to farm it and restore soil and nature’s biodiversity and to keep records of the changes using biodynamic methods</a:t>
            </a:r>
          </a:p>
          <a:p>
            <a:pPr marL="476250" indent="-342900">
              <a:lnSpc>
                <a:spcPct val="100000"/>
              </a:lnSpc>
              <a:spcBef>
                <a:spcPts val="600"/>
              </a:spcBef>
              <a:spcAft>
                <a:spcPts val="600"/>
              </a:spcAft>
            </a:pPr>
            <a:r>
              <a:rPr lang="en-GB" dirty="0"/>
              <a:t>This good work and the subsequent 5 year report led to interest from the neighbours – Exeter Diocese</a:t>
            </a:r>
          </a:p>
          <a:p>
            <a:pPr marL="476250" indent="-342900">
              <a:lnSpc>
                <a:spcPct val="100000"/>
              </a:lnSpc>
              <a:spcBef>
                <a:spcPts val="600"/>
              </a:spcBef>
              <a:spcAft>
                <a:spcPts val="600"/>
              </a:spcAft>
            </a:pPr>
            <a:endParaRPr lang="en-GB" dirty="0"/>
          </a:p>
        </p:txBody>
      </p:sp>
      <p:sp>
        <p:nvSpPr>
          <p:cNvPr id="134" name="Google Shape;134;p6"/>
          <p:cNvSpPr txBox="1">
            <a:spLocks noGrp="1"/>
          </p:cNvSpPr>
          <p:nvPr>
            <p:ph type="ftr" idx="11"/>
          </p:nvPr>
        </p:nvSpPr>
        <p:spPr>
          <a:xfrm>
            <a:off x="2952750" y="4723523"/>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BD Land Trust ORFC 2023</a:t>
            </a:r>
            <a:endParaRPr>
              <a:solidFill>
                <a:srgbClr val="385623"/>
              </a:solidFill>
            </a:endParaRPr>
          </a:p>
        </p:txBody>
      </p:sp>
      <p:sp>
        <p:nvSpPr>
          <p:cNvPr id="135" name="Google Shape;135;p6"/>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5</a:t>
            </a:fld>
            <a:endParaRPr/>
          </a:p>
        </p:txBody>
      </p:sp>
      <p:sp>
        <p:nvSpPr>
          <p:cNvPr id="2" name="Date Placeholder 1">
            <a:extLst>
              <a:ext uri="{FF2B5EF4-FFF2-40B4-BE49-F238E27FC236}">
                <a16:creationId xmlns:a16="http://schemas.microsoft.com/office/drawing/2014/main" id="{B2F5A76B-3E56-5F3B-F0A7-42EEA5682335}"/>
              </a:ext>
            </a:extLst>
          </p:cNvPr>
          <p:cNvSpPr>
            <a:spLocks noGrp="1"/>
          </p:cNvSpPr>
          <p:nvPr>
            <p:ph type="dt" idx="10"/>
          </p:nvPr>
        </p:nvSpPr>
        <p:spPr/>
        <p:txBody>
          <a:bodyPr/>
          <a:lstStyle/>
          <a:p>
            <a:r>
              <a:rPr lang="en-GB"/>
              <a:t>5/1/23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0"/>
          <p:cNvSpPr txBox="1">
            <a:spLocks noGrp="1"/>
          </p:cNvSpPr>
          <p:nvPr>
            <p:ph type="title"/>
          </p:nvPr>
        </p:nvSpPr>
        <p:spPr>
          <a:xfrm>
            <a:off x="2551223" y="136922"/>
            <a:ext cx="4908008" cy="8737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300"/>
              <a:buFont typeface="Candara"/>
              <a:buNone/>
            </a:pPr>
            <a:r>
              <a:rPr lang="en-GB"/>
              <a:t>The Mission of the Church</a:t>
            </a:r>
            <a:endParaRPr/>
          </a:p>
        </p:txBody>
      </p:sp>
      <p:sp>
        <p:nvSpPr>
          <p:cNvPr id="151" name="Google Shape;151;p10"/>
          <p:cNvSpPr txBox="1">
            <a:spLocks noGrp="1"/>
          </p:cNvSpPr>
          <p:nvPr>
            <p:ph type="dt" idx="10"/>
          </p:nvPr>
        </p:nvSpPr>
        <p:spPr>
          <a:xfrm>
            <a:off x="6531429" y="4732734"/>
            <a:ext cx="92780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5/1/23</a:t>
            </a:r>
            <a:endParaRPr/>
          </a:p>
        </p:txBody>
      </p:sp>
      <p:sp>
        <p:nvSpPr>
          <p:cNvPr id="152" name="Google Shape;152;p10"/>
          <p:cNvSpPr txBox="1">
            <a:spLocks noGrp="1"/>
          </p:cNvSpPr>
          <p:nvPr>
            <p:ph type="ftr" idx="11"/>
          </p:nvPr>
        </p:nvSpPr>
        <p:spPr>
          <a:xfrm>
            <a:off x="2952750" y="4723523"/>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BD Land Trust ORFC 2023</a:t>
            </a:r>
            <a:endParaRPr>
              <a:solidFill>
                <a:srgbClr val="385623"/>
              </a:solidFill>
            </a:endParaRPr>
          </a:p>
        </p:txBody>
      </p:sp>
      <p:sp>
        <p:nvSpPr>
          <p:cNvPr id="153" name="Google Shape;153;p10"/>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6</a:t>
            </a:fld>
            <a:endParaRPr/>
          </a:p>
        </p:txBody>
      </p:sp>
      <p:pic>
        <p:nvPicPr>
          <p:cNvPr id="154" name="Google Shape;154;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26080" y="4351338"/>
            <a:ext cx="1800000" cy="727000"/>
          </a:xfrm>
          <a:prstGeom prst="rect">
            <a:avLst/>
          </a:prstGeom>
          <a:noFill/>
          <a:ln>
            <a:noFill/>
          </a:ln>
        </p:spPr>
      </p:pic>
      <p:sp>
        <p:nvSpPr>
          <p:cNvPr id="155" name="Google Shape;155;p10"/>
          <p:cNvSpPr txBox="1">
            <a:spLocks noGrp="1"/>
          </p:cNvSpPr>
          <p:nvPr>
            <p:ph type="body" idx="1"/>
          </p:nvPr>
        </p:nvSpPr>
        <p:spPr>
          <a:xfrm>
            <a:off x="2012329" y="1070556"/>
            <a:ext cx="5695302" cy="3098877"/>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rgbClr val="757070"/>
              </a:buClr>
              <a:buSzPts val="2100"/>
              <a:buFont typeface="Calibri"/>
              <a:buAutoNum type="arabicPeriod"/>
            </a:pPr>
            <a:r>
              <a:rPr lang="en-GB" dirty="0">
                <a:solidFill>
                  <a:srgbClr val="757070"/>
                </a:solidFill>
              </a:rPr>
              <a:t>To proclaim the Good News of the Kingdom</a:t>
            </a:r>
            <a:endParaRPr dirty="0"/>
          </a:p>
          <a:p>
            <a:pPr marL="514350" lvl="0" indent="-514350" algn="l" rtl="0">
              <a:lnSpc>
                <a:spcPct val="90000"/>
              </a:lnSpc>
              <a:spcBef>
                <a:spcPts val="750"/>
              </a:spcBef>
              <a:spcAft>
                <a:spcPts val="0"/>
              </a:spcAft>
              <a:buClr>
                <a:srgbClr val="757070"/>
              </a:buClr>
              <a:buSzPts val="2100"/>
              <a:buFont typeface="Calibri"/>
              <a:buAutoNum type="arabicPeriod"/>
            </a:pPr>
            <a:r>
              <a:rPr lang="en-GB" dirty="0">
                <a:solidFill>
                  <a:srgbClr val="757070"/>
                </a:solidFill>
              </a:rPr>
              <a:t>To teach, baptise and nurture new believers</a:t>
            </a:r>
            <a:endParaRPr dirty="0"/>
          </a:p>
          <a:p>
            <a:pPr marL="514350" lvl="0" indent="-514350" algn="l" rtl="0">
              <a:lnSpc>
                <a:spcPct val="90000"/>
              </a:lnSpc>
              <a:spcBef>
                <a:spcPts val="750"/>
              </a:spcBef>
              <a:spcAft>
                <a:spcPts val="0"/>
              </a:spcAft>
              <a:buClr>
                <a:srgbClr val="757070"/>
              </a:buClr>
              <a:buSzPts val="2100"/>
              <a:buFont typeface="Calibri"/>
              <a:buAutoNum type="arabicPeriod"/>
            </a:pPr>
            <a:r>
              <a:rPr lang="en-GB" dirty="0">
                <a:solidFill>
                  <a:srgbClr val="757070"/>
                </a:solidFill>
              </a:rPr>
              <a:t>To respond to human need by loving service</a:t>
            </a:r>
            <a:endParaRPr dirty="0"/>
          </a:p>
          <a:p>
            <a:pPr marL="514350" lvl="0" indent="-514350" algn="l" rtl="0">
              <a:lnSpc>
                <a:spcPct val="90000"/>
              </a:lnSpc>
              <a:spcBef>
                <a:spcPts val="750"/>
              </a:spcBef>
              <a:spcAft>
                <a:spcPts val="0"/>
              </a:spcAft>
              <a:buClr>
                <a:srgbClr val="757070"/>
              </a:buClr>
              <a:buSzPts val="2100"/>
              <a:buFont typeface="Calibri"/>
              <a:buAutoNum type="arabicPeriod"/>
            </a:pPr>
            <a:r>
              <a:rPr lang="en-GB" dirty="0">
                <a:solidFill>
                  <a:srgbClr val="757070"/>
                </a:solidFill>
              </a:rPr>
              <a:t>To transform unjust structures of society, to challenge violence of every kind and pursue peace and reconciliation</a:t>
            </a:r>
            <a:endParaRPr dirty="0"/>
          </a:p>
          <a:p>
            <a:pPr marL="514350" lvl="0" indent="-514350" algn="l" rtl="0">
              <a:lnSpc>
                <a:spcPct val="90000"/>
              </a:lnSpc>
              <a:spcBef>
                <a:spcPts val="750"/>
              </a:spcBef>
              <a:spcAft>
                <a:spcPts val="0"/>
              </a:spcAft>
              <a:buClr>
                <a:srgbClr val="385623"/>
              </a:buClr>
              <a:buSzPts val="2100"/>
              <a:buFont typeface="Calibri"/>
              <a:buAutoNum type="arabicPeriod"/>
            </a:pPr>
            <a:r>
              <a:rPr lang="en-GB" dirty="0">
                <a:highlight>
                  <a:srgbClr val="FFFF00"/>
                </a:highlight>
              </a:rPr>
              <a:t>To strive to </a:t>
            </a:r>
            <a:r>
              <a:rPr lang="en-GB" b="1" dirty="0">
                <a:highlight>
                  <a:srgbClr val="FFFF00"/>
                </a:highlight>
              </a:rPr>
              <a:t>safeguard the integrity of creation</a:t>
            </a:r>
            <a:r>
              <a:rPr lang="en-GB" dirty="0">
                <a:highlight>
                  <a:srgbClr val="FFFF00"/>
                </a:highlight>
              </a:rPr>
              <a:t>, and </a:t>
            </a:r>
            <a:r>
              <a:rPr lang="en-GB" b="1" dirty="0">
                <a:highlight>
                  <a:srgbClr val="FFFF00"/>
                </a:highlight>
              </a:rPr>
              <a:t>sustain and renew the life of the earth.</a:t>
            </a:r>
            <a:endParaRPr dirty="0"/>
          </a:p>
        </p:txBody>
      </p:sp>
      <p:pic>
        <p:nvPicPr>
          <p:cNvPr id="156" name="Google Shape;156;p10" descr="A small clock tower in front of a house&#10;&#10;Description automatically generated"/>
          <p:cNvPicPr preferRelativeResize="0"/>
          <p:nvPr/>
        </p:nvPicPr>
        <p:blipFill rotWithShape="1">
          <a:blip r:embed="rId4">
            <a:alphaModFix amt="52999"/>
          </a:blip>
          <a:srcRect/>
          <a:stretch/>
        </p:blipFill>
        <p:spPr>
          <a:xfrm>
            <a:off x="0" y="1"/>
            <a:ext cx="1580521" cy="44043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title"/>
          </p:nvPr>
        </p:nvSpPr>
        <p:spPr>
          <a:xfrm>
            <a:off x="593090" y="0"/>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300"/>
              <a:buFont typeface="Candara"/>
              <a:buNone/>
            </a:pPr>
            <a:r>
              <a:rPr lang="en-GB"/>
              <a:t>Key drivers for the Church: General Synod</a:t>
            </a:r>
            <a:endParaRPr/>
          </a:p>
        </p:txBody>
      </p:sp>
      <p:sp>
        <p:nvSpPr>
          <p:cNvPr id="162" name="Google Shape;162;p11"/>
          <p:cNvSpPr txBox="1">
            <a:spLocks noGrp="1"/>
          </p:cNvSpPr>
          <p:nvPr>
            <p:ph type="dt" idx="10"/>
          </p:nvPr>
        </p:nvSpPr>
        <p:spPr>
          <a:xfrm>
            <a:off x="6531429" y="4732734"/>
            <a:ext cx="92780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5/1/23</a:t>
            </a:r>
            <a:endParaRPr/>
          </a:p>
        </p:txBody>
      </p:sp>
      <p:sp>
        <p:nvSpPr>
          <p:cNvPr id="163" name="Google Shape;163;p11"/>
          <p:cNvSpPr txBox="1">
            <a:spLocks noGrp="1"/>
          </p:cNvSpPr>
          <p:nvPr>
            <p:ph type="ftr" idx="11"/>
          </p:nvPr>
        </p:nvSpPr>
        <p:spPr>
          <a:xfrm>
            <a:off x="2952750" y="4723523"/>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BD Land Trust ORFC 2023</a:t>
            </a:r>
            <a:endParaRPr>
              <a:solidFill>
                <a:srgbClr val="385623"/>
              </a:solidFill>
            </a:endParaRPr>
          </a:p>
        </p:txBody>
      </p:sp>
      <p:sp>
        <p:nvSpPr>
          <p:cNvPr id="164" name="Google Shape;164;p11"/>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7</a:t>
            </a:fld>
            <a:endParaRPr/>
          </a:p>
        </p:txBody>
      </p:sp>
      <p:sp>
        <p:nvSpPr>
          <p:cNvPr id="165" name="Google Shape;165;p11"/>
          <p:cNvSpPr txBox="1">
            <a:spLocks noGrp="1"/>
          </p:cNvSpPr>
          <p:nvPr>
            <p:ph type="body" idx="1"/>
          </p:nvPr>
        </p:nvSpPr>
        <p:spPr>
          <a:xfrm>
            <a:off x="593090" y="792162"/>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85623"/>
              </a:buClr>
              <a:buSzPts val="1800"/>
              <a:buNone/>
            </a:pPr>
            <a:r>
              <a:rPr lang="en-GB" sz="1800"/>
              <a:t>That this Synod, recognising that the global climate emergency is a crisis for God’s creation, and a fundamental injustice, and following the call of the Anglican Communion in ACC Resolutions A17.05 and A17.06;</a:t>
            </a:r>
            <a:endParaRPr/>
          </a:p>
          <a:p>
            <a:pPr marL="514350" lvl="0" indent="-514350" algn="l" rtl="0">
              <a:lnSpc>
                <a:spcPct val="90000"/>
              </a:lnSpc>
              <a:spcBef>
                <a:spcPts val="750"/>
              </a:spcBef>
              <a:spcAft>
                <a:spcPts val="0"/>
              </a:spcAft>
              <a:buClr>
                <a:srgbClr val="385623"/>
              </a:buClr>
              <a:buSzPts val="1800"/>
              <a:buAutoNum type="alphaLcParenBoth"/>
            </a:pPr>
            <a:r>
              <a:rPr lang="en-GB" sz="1800"/>
              <a:t>call upon all parts of the Church of England, including parishes, BMOs [Bishop Mission Orders], education institutions, dioceses, cathedrals, and the NCIs [National Church Institutions], to work to achieve year-on-year reductions in emissions and urgently examine what would be required to reach net zero emissions by 2030 in order that a plan of action can be drawn up to achieve that target;</a:t>
            </a:r>
            <a:endParaRPr/>
          </a:p>
          <a:p>
            <a:pPr marL="514350" lvl="0" indent="-514350" algn="l" rtl="0">
              <a:lnSpc>
                <a:spcPct val="90000"/>
              </a:lnSpc>
              <a:spcBef>
                <a:spcPts val="750"/>
              </a:spcBef>
              <a:spcAft>
                <a:spcPts val="0"/>
              </a:spcAft>
              <a:buClr>
                <a:srgbClr val="385623"/>
              </a:buClr>
              <a:buSzPts val="1800"/>
              <a:buAutoNum type="alphaLcParenBoth"/>
            </a:pPr>
            <a:r>
              <a:rPr lang="en-GB" sz="1800"/>
              <a:t>request reports on progress from the Environment Working Group and the NCI’s every three years beginning in 2022 and;</a:t>
            </a:r>
            <a:endParaRPr/>
          </a:p>
          <a:p>
            <a:pPr marL="514350" lvl="0" indent="-514350" algn="l" rtl="0">
              <a:lnSpc>
                <a:spcPct val="90000"/>
              </a:lnSpc>
              <a:spcBef>
                <a:spcPts val="750"/>
              </a:spcBef>
              <a:spcAft>
                <a:spcPts val="0"/>
              </a:spcAft>
              <a:buClr>
                <a:srgbClr val="385623"/>
              </a:buClr>
              <a:buSzPts val="1800"/>
              <a:buAutoNum type="alphaLcParenBoth"/>
            </a:pPr>
            <a:r>
              <a:rPr lang="en-GB" sz="1800"/>
              <a:t>call on each Diocesan Synod, and cathedral Chapter, to address progress toward net zero emissions every three years.</a:t>
            </a:r>
            <a:endParaRPr/>
          </a:p>
        </p:txBody>
      </p:sp>
      <p:pic>
        <p:nvPicPr>
          <p:cNvPr id="166" name="Google Shape;166;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26080" y="4351338"/>
            <a:ext cx="1800000" cy="727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txBox="1">
            <a:spLocks noGrp="1"/>
          </p:cNvSpPr>
          <p:nvPr>
            <p:ph type="title"/>
          </p:nvPr>
        </p:nvSpPr>
        <p:spPr>
          <a:xfrm>
            <a:off x="227873" y="1884680"/>
            <a:ext cx="3086100" cy="159512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85623"/>
              </a:buClr>
              <a:buSzPct val="100000"/>
              <a:buFont typeface="Candara"/>
              <a:buNone/>
            </a:pPr>
            <a:r>
              <a:rPr lang="en-GB"/>
              <a:t>Guidance has been issued defining the scope of Net Zero</a:t>
            </a:r>
            <a:endParaRPr/>
          </a:p>
        </p:txBody>
      </p:sp>
      <p:sp>
        <p:nvSpPr>
          <p:cNvPr id="172" name="Google Shape;172;p12"/>
          <p:cNvSpPr txBox="1">
            <a:spLocks noGrp="1"/>
          </p:cNvSpPr>
          <p:nvPr>
            <p:ph type="dt" idx="10"/>
          </p:nvPr>
        </p:nvSpPr>
        <p:spPr>
          <a:xfrm>
            <a:off x="6531429" y="4732734"/>
            <a:ext cx="92780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5/1/23</a:t>
            </a:r>
            <a:endParaRPr/>
          </a:p>
        </p:txBody>
      </p:sp>
      <p:sp>
        <p:nvSpPr>
          <p:cNvPr id="173" name="Google Shape;173;p12"/>
          <p:cNvSpPr txBox="1">
            <a:spLocks noGrp="1"/>
          </p:cNvSpPr>
          <p:nvPr>
            <p:ph type="ftr" idx="11"/>
          </p:nvPr>
        </p:nvSpPr>
        <p:spPr>
          <a:xfrm>
            <a:off x="2952750" y="4723523"/>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BD Land Trust ORFC 2023</a:t>
            </a:r>
            <a:endParaRPr>
              <a:solidFill>
                <a:srgbClr val="385623"/>
              </a:solidFill>
            </a:endParaRPr>
          </a:p>
        </p:txBody>
      </p:sp>
      <p:sp>
        <p:nvSpPr>
          <p:cNvPr id="174" name="Google Shape;174;p12"/>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8</a:t>
            </a:fld>
            <a:endParaRPr/>
          </a:p>
        </p:txBody>
      </p:sp>
      <p:pic>
        <p:nvPicPr>
          <p:cNvPr id="175" name="Google Shape;175;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26080" y="4351338"/>
            <a:ext cx="1800000" cy="727000"/>
          </a:xfrm>
          <a:prstGeom prst="rect">
            <a:avLst/>
          </a:prstGeom>
          <a:noFill/>
          <a:ln>
            <a:noFill/>
          </a:ln>
        </p:spPr>
      </p:pic>
      <p:pic>
        <p:nvPicPr>
          <p:cNvPr id="176" name="Google Shape;176;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206851">
            <a:off x="5622955" y="538569"/>
            <a:ext cx="2793632" cy="3400674"/>
          </a:xfrm>
          <a:prstGeom prst="rect">
            <a:avLst/>
          </a:prstGeom>
          <a:noFill/>
          <a:ln>
            <a:noFill/>
          </a:ln>
        </p:spPr>
      </p:pic>
      <p:pic>
        <p:nvPicPr>
          <p:cNvPr id="177" name="Google Shape;177;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1167721">
            <a:off x="3430445" y="523611"/>
            <a:ext cx="2829349" cy="3838221"/>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3"/>
          <p:cNvSpPr txBox="1">
            <a:spLocks noGrp="1"/>
          </p:cNvSpPr>
          <p:nvPr>
            <p:ph type="title"/>
          </p:nvPr>
        </p:nvSpPr>
        <p:spPr>
          <a:xfrm>
            <a:off x="593090" y="264121"/>
            <a:ext cx="776478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300"/>
              <a:buFont typeface="Candara"/>
              <a:buNone/>
            </a:pPr>
            <a:r>
              <a:rPr lang="en-GB" dirty="0"/>
              <a:t>What the guidance says about land:</a:t>
            </a:r>
            <a:endParaRPr dirty="0"/>
          </a:p>
        </p:txBody>
      </p:sp>
      <p:sp>
        <p:nvSpPr>
          <p:cNvPr id="183" name="Google Shape;183;p13"/>
          <p:cNvSpPr txBox="1">
            <a:spLocks noGrp="1"/>
          </p:cNvSpPr>
          <p:nvPr>
            <p:ph type="dt" idx="10"/>
          </p:nvPr>
        </p:nvSpPr>
        <p:spPr>
          <a:xfrm>
            <a:off x="6531429" y="4732734"/>
            <a:ext cx="92780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5/1/23</a:t>
            </a:r>
            <a:endParaRPr/>
          </a:p>
        </p:txBody>
      </p:sp>
      <p:sp>
        <p:nvSpPr>
          <p:cNvPr id="184" name="Google Shape;184;p13"/>
          <p:cNvSpPr txBox="1">
            <a:spLocks noGrp="1"/>
          </p:cNvSpPr>
          <p:nvPr>
            <p:ph type="ftr" idx="11"/>
          </p:nvPr>
        </p:nvSpPr>
        <p:spPr>
          <a:xfrm>
            <a:off x="2952750" y="4723523"/>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BD Land Trust ORFC 2023</a:t>
            </a:r>
            <a:endParaRPr>
              <a:solidFill>
                <a:srgbClr val="385623"/>
              </a:solidFill>
            </a:endParaRPr>
          </a:p>
        </p:txBody>
      </p:sp>
      <p:sp>
        <p:nvSpPr>
          <p:cNvPr id="185" name="Google Shape;185;p13"/>
          <p:cNvSpPr txBox="1">
            <a:spLocks noGrp="1"/>
          </p:cNvSpPr>
          <p:nvPr>
            <p:ph type="sldNum" idx="12"/>
          </p:nvPr>
        </p:nvSpPr>
        <p:spPr>
          <a:xfrm>
            <a:off x="7488962" y="4732734"/>
            <a:ext cx="102638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en-GB"/>
              <a:t>Page </a:t>
            </a:r>
            <a:fld id="{00000000-1234-1234-1234-123412341234}" type="slidenum">
              <a:rPr lang="en-GB"/>
              <a:t>9</a:t>
            </a:fld>
            <a:endParaRPr/>
          </a:p>
        </p:txBody>
      </p:sp>
      <p:sp>
        <p:nvSpPr>
          <p:cNvPr id="186" name="Google Shape;186;p13"/>
          <p:cNvSpPr txBox="1">
            <a:spLocks noGrp="1"/>
          </p:cNvSpPr>
          <p:nvPr>
            <p:ph type="body" idx="1"/>
          </p:nvPr>
        </p:nvSpPr>
        <p:spPr>
          <a:xfrm>
            <a:off x="593090" y="1339264"/>
            <a:ext cx="7957820" cy="288575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4000"/>
              </a:lnSpc>
              <a:spcBef>
                <a:spcPts val="0"/>
              </a:spcBef>
              <a:spcAft>
                <a:spcPts val="0"/>
              </a:spcAft>
              <a:buClr>
                <a:srgbClr val="385623"/>
              </a:buClr>
              <a:buSzPct val="108108"/>
              <a:buNone/>
            </a:pPr>
            <a:r>
              <a:rPr lang="en-GB" i="1" dirty="0"/>
              <a:t>‘It is therefore suggested that land should be included within environmental policies by Church organisations so that where decisions present themselves, such as with a change of tenant or sale/purchase of land, climate and biodiversity (and wider environmental gains such as flood prevention, soil improvement, temperature moderation, air quality improvements) are considered as part of the process. It is not reasonable though to include this land in the net zero target for 2030 because the Church organisations do not have the ability to directly change the management of it.’</a:t>
            </a:r>
            <a:endParaRPr dirty="0"/>
          </a:p>
        </p:txBody>
      </p:sp>
      <p:pic>
        <p:nvPicPr>
          <p:cNvPr id="187" name="Google Shape;187;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26080" y="4351338"/>
            <a:ext cx="1800000" cy="727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1531</TotalTime>
  <Words>2066</Words>
  <Application>Microsoft Macintosh PowerPoint</Application>
  <PresentationFormat>On-screen Show (16:9)</PresentationFormat>
  <Paragraphs>217</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Candara</vt:lpstr>
      <vt:lpstr>Calibri</vt:lpstr>
      <vt:lpstr>Arial</vt:lpstr>
      <vt:lpstr>Office Theme</vt:lpstr>
      <vt:lpstr>  Access to Land - Biodynamics for Local Food and Nature Restoration:  Trialling a model with Diocesan Land  coordinated by </vt:lpstr>
      <vt:lpstr>What is needed to have a successful Agroecological or Biodynamic tenancy ?  What are key components? We explore these questions in this session - The Story of trialling a model with Diocesan Land as a potential winner for all parties concerned - Carbon capture and nature restoration with agro-ecology and biodynamics - Access to land for farming sustainably ……</vt:lpstr>
      <vt:lpstr>Good land use - What does it take?</vt:lpstr>
      <vt:lpstr>Access to Land – can be difficult and costly       so also can be Finding suitably skill farmers to take on land </vt:lpstr>
      <vt:lpstr>The Story –… how we got here</vt:lpstr>
      <vt:lpstr>The Mission of the Church</vt:lpstr>
      <vt:lpstr>Key drivers for the Church: General Synod</vt:lpstr>
      <vt:lpstr>Guidance has been issued defining the scope of Net Zero</vt:lpstr>
      <vt:lpstr>What the guidance says about land:</vt:lpstr>
      <vt:lpstr>The Story – the land agent’s role to facilitate</vt:lpstr>
      <vt:lpstr>The Story – concept to delivery</vt:lpstr>
      <vt:lpstr>The Story – making things happen - steps</vt:lpstr>
      <vt:lpstr>Ideas on land for communities and good tenancies in this context (Land Agent perspective – pros and cons – challenges)</vt:lpstr>
      <vt:lpstr>Case Study – what it takes to restore land</vt:lpstr>
      <vt:lpstr>Case Study – what it takes to restore land</vt:lpstr>
      <vt:lpstr>Increases in Soil Carbon </vt:lpstr>
      <vt:lpstr>The challenges = pros and cons in this experience</vt:lpstr>
      <vt:lpstr>Mission, Community and Influencing</vt:lpstr>
      <vt:lpstr>Developing our countryside for food and people</vt:lpstr>
      <vt:lpstr>Food sovereignty and UK Food Security - how  difficult can it be?</vt:lpstr>
      <vt:lpstr>Access to Land – finding what you need</vt:lpstr>
      <vt:lpstr>Questions to the panel  &amp;  - Discussion  How can we make this work? - - - Audience views and experiences? - How do we bring different needs and interests together? - Do we need a research team? - What are your Key imperatives?  Let’s list what is needed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Biodynamics for Local Food and Nature Restoration:  Trialling a model with Diocesan Land  coordinated by </dc:title>
  <dc:creator>Ian Nicholson</dc:creator>
  <cp:lastModifiedBy>Ted Roberts</cp:lastModifiedBy>
  <cp:revision>11</cp:revision>
  <cp:lastPrinted>2023-01-02T18:37:12Z</cp:lastPrinted>
  <dcterms:created xsi:type="dcterms:W3CDTF">2020-11-03T14:21:22Z</dcterms:created>
  <dcterms:modified xsi:type="dcterms:W3CDTF">2023-01-26T15:33:56Z</dcterms:modified>
</cp:coreProperties>
</file>