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24" r:id="rId3"/>
    <p:sldId id="260" r:id="rId4"/>
    <p:sldId id="317" r:id="rId5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3CC"/>
    <a:srgbClr val="981C1C"/>
    <a:srgbClr val="E2E1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7" d="100"/>
          <a:sy n="107" d="100"/>
        </p:scale>
        <p:origin x="256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76346C-8807-4EAD-8858-BB44E6F76F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D3A80-9AB5-4A92-89FC-0BFDC52F5E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4F342-CF65-40CB-9255-6E362BEE1843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E0C14-89A5-4D5A-B223-63B056B859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065679-D35F-48F5-9B25-B6D27BD21F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E2699-CAFD-4143-B5A4-BB3282E3E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3587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1EC5D-1065-4213-B0B0-6141EB5F895D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1F296-73A2-448A-B4ED-3EBACBAAA5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30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sv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9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2">
            <a:lumMod val="9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F8F0A-501C-4611-8522-82B0980AA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0985" y="3059562"/>
            <a:ext cx="10090030" cy="650505"/>
          </a:xfrm>
        </p:spPr>
        <p:txBody>
          <a:bodyPr anchor="t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F79E6-30E1-4BAF-93F5-F4C6F6107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85" y="3939853"/>
            <a:ext cx="10090030" cy="990282"/>
          </a:xfrm>
        </p:spPr>
        <p:txBody>
          <a:bodyPr anchor="t">
            <a:noAutofit/>
          </a:bodyPr>
          <a:lstStyle>
            <a:lvl1pPr marL="0" indent="0" algn="ctr">
              <a:buNone/>
              <a:defRPr sz="36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CB1DCD8C-4E7C-4056-A4B5-FF0CFA15DC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940223" y="6036151"/>
            <a:ext cx="2159736" cy="399951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FBA915BC-40AB-48AD-9999-FD4CAD005B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811040" y="6036151"/>
            <a:ext cx="2453033" cy="399951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D05EE4B4-2EED-44A2-9AF2-34875C8F91F2}"/>
              </a:ext>
            </a:extLst>
          </p:cNvPr>
          <p:cNvSpPr txBox="1">
            <a:spLocks/>
          </p:cNvSpPr>
          <p:nvPr userDrawn="1"/>
        </p:nvSpPr>
        <p:spPr>
          <a:xfrm>
            <a:off x="202035" y="5493930"/>
            <a:ext cx="11787928" cy="777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accent2"/>
                </a:solidFill>
              </a:rPr>
              <a:t>Learning.WholeHealthAg.org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A4C77F0-D56E-4E66-958D-ED7A349B5E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72274" y="4930134"/>
            <a:ext cx="6826250" cy="441997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speaker name styles</a:t>
            </a:r>
            <a:endParaRPr lang="en-GB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708FAF6-C282-D4BB-45ED-E6F32A678DF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185" y="87317"/>
            <a:ext cx="2202023" cy="1159283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6887E213-E8AA-F1F9-63A7-0AAD06B40E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-21552" r="81018" b="-1"/>
          <a:stretch/>
        </p:blipFill>
        <p:spPr>
          <a:xfrm>
            <a:off x="2612281" y="5949951"/>
            <a:ext cx="461827" cy="486152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288F3804-BCB3-BC08-CE32-C1EAE4646D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8616"/>
          <a:stretch/>
        </p:blipFill>
        <p:spPr>
          <a:xfrm>
            <a:off x="5885383" y="6036151"/>
            <a:ext cx="461827" cy="39995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D1E106C-DE86-FF5B-0393-731F1AACD321}"/>
              </a:ext>
            </a:extLst>
          </p:cNvPr>
          <p:cNvSpPr txBox="1"/>
          <p:nvPr userDrawn="1"/>
        </p:nvSpPr>
        <p:spPr>
          <a:xfrm>
            <a:off x="3024354" y="6078334"/>
            <a:ext cx="2149948" cy="2774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/>
              <a:t>@WholeHealth_Ag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3E0183-05F5-91E3-0078-5CAF5FCACB14}"/>
              </a:ext>
            </a:extLst>
          </p:cNvPr>
          <p:cNvSpPr txBox="1"/>
          <p:nvPr userDrawn="1"/>
        </p:nvSpPr>
        <p:spPr>
          <a:xfrm>
            <a:off x="6288812" y="6078334"/>
            <a:ext cx="4173002" cy="2774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Whole Health Agriculture Learning Hub</a:t>
            </a:r>
            <a:endParaRPr lang="en-GB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02881D-212E-234F-7156-078D5F2BB74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67086" y="843777"/>
            <a:ext cx="7057827" cy="141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59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eneric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ED43-908F-4314-A374-92580DCBF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75" y="437664"/>
            <a:ext cx="10515600" cy="1325563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AAFDE-613B-438D-87AA-FA62C9930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55B047-C6A2-B5D0-F1E5-4EB983A5C1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72" r="17580" b="19354"/>
          <a:stretch/>
        </p:blipFill>
        <p:spPr>
          <a:xfrm>
            <a:off x="0" y="6233646"/>
            <a:ext cx="10125075" cy="60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90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5E8ADD74-86A5-4A2D-9605-4B20B8D428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4" name="SmartArt Placeholder 13">
            <a:extLst>
              <a:ext uri="{FF2B5EF4-FFF2-40B4-BE49-F238E27FC236}">
                <a16:creationId xmlns:a16="http://schemas.microsoft.com/office/drawing/2014/main" id="{9DF2DE4A-F737-467A-BDB9-A794B7500BE6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3254189" y="1636806"/>
            <a:ext cx="5822488" cy="3746291"/>
          </a:xfrm>
          <a:solidFill>
            <a:schemeClr val="bg1">
              <a:lumMod val="95000"/>
              <a:alpha val="90000"/>
            </a:schemeClr>
          </a:solidFill>
        </p:spPr>
        <p:txBody>
          <a:bodyPr/>
          <a:lstStyle/>
          <a:p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AC2F2BD-1C3C-4B86-9C78-1611FFCA2EF8}"/>
              </a:ext>
            </a:extLst>
          </p:cNvPr>
          <p:cNvGrpSpPr/>
          <p:nvPr userDrawn="1"/>
        </p:nvGrpSpPr>
        <p:grpSpPr>
          <a:xfrm>
            <a:off x="3379584" y="1636242"/>
            <a:ext cx="5768898" cy="3912728"/>
            <a:chOff x="327102" y="252236"/>
            <a:chExt cx="5768898" cy="3912728"/>
          </a:xfrm>
          <a:noFill/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4A04E87-0201-4F6C-8EC9-F912FFB4145A}"/>
                </a:ext>
              </a:extLst>
            </p:cNvPr>
            <p:cNvSpPr/>
            <p:nvPr/>
          </p:nvSpPr>
          <p:spPr>
            <a:xfrm>
              <a:off x="327102" y="363794"/>
              <a:ext cx="5768898" cy="3635297"/>
            </a:xfrm>
            <a:prstGeom prst="rect">
              <a:avLst/>
            </a:prstGeom>
            <a:grpFill/>
            <a:ln>
              <a:noFill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7E8FF3D-047B-436A-8315-7EF9E82B003B}"/>
                </a:ext>
              </a:extLst>
            </p:cNvPr>
            <p:cNvSpPr txBox="1"/>
            <p:nvPr/>
          </p:nvSpPr>
          <p:spPr>
            <a:xfrm>
              <a:off x="626327" y="892098"/>
              <a:ext cx="5374888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fontAlgn="t"/>
              <a:r>
                <a:rPr lang="en-US" sz="2400" i="1" dirty="0">
                  <a:solidFill>
                    <a:schemeClr val="accent1"/>
                  </a:solidFill>
                  <a:latin typeface="+mj-lt"/>
                </a:rPr>
                <a:t>Quote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20E4440-1FE6-48A0-8845-64201DB34CFE}"/>
                </a:ext>
              </a:extLst>
            </p:cNvPr>
            <p:cNvSpPr txBox="1"/>
            <p:nvPr/>
          </p:nvSpPr>
          <p:spPr>
            <a:xfrm>
              <a:off x="327102" y="252236"/>
              <a:ext cx="598449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8000" b="1" dirty="0">
                  <a:solidFill>
                    <a:schemeClr val="accent2"/>
                  </a:solidFill>
                  <a:latin typeface="Bodoni MT Condensed" panose="02070606080606020203" pitchFamily="18" charset="0"/>
                  <a:cs typeface="Aldhabi" panose="020B0604020202020204" pitchFamily="2" charset="-78"/>
                </a:rPr>
                <a:t>“</a:t>
              </a:r>
              <a:endParaRPr lang="en-GB" sz="8000" b="1" dirty="0">
                <a:solidFill>
                  <a:schemeClr val="accent2"/>
                </a:solidFill>
                <a:latin typeface="Bodoni MT Condensed" panose="02070606080606020203" pitchFamily="18" charset="0"/>
                <a:cs typeface="Aldhabi" panose="020B0604020202020204" pitchFamily="2" charset="-78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7F0A569-A763-4461-BA23-116F3CA908AE}"/>
                </a:ext>
              </a:extLst>
            </p:cNvPr>
            <p:cNvSpPr txBox="1"/>
            <p:nvPr/>
          </p:nvSpPr>
          <p:spPr>
            <a:xfrm rot="10800000">
              <a:off x="5480149" y="2841525"/>
              <a:ext cx="544045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8000" b="1" dirty="0">
                  <a:solidFill>
                    <a:schemeClr val="accent2"/>
                  </a:solidFill>
                  <a:latin typeface="Bodoni MT Condensed" panose="02070606080606020203" pitchFamily="18" charset="0"/>
                  <a:cs typeface="Aldhabi" panose="020B0604020202020204" pitchFamily="2" charset="-78"/>
                </a:rPr>
                <a:t>“</a:t>
              </a:r>
              <a:endParaRPr lang="en-GB" sz="8000" b="1" dirty="0">
                <a:solidFill>
                  <a:schemeClr val="accent2"/>
                </a:solidFill>
                <a:latin typeface="Bodoni MT Condensed" panose="02070606080606020203" pitchFamily="18" charset="0"/>
                <a:cs typeface="Aldhabi" panose="020B0604020202020204" pitchFamily="2" charset="-78"/>
              </a:endParaRPr>
            </a:p>
          </p:txBody>
        </p:sp>
      </p:grpSp>
      <p:pic>
        <p:nvPicPr>
          <p:cNvPr id="15" name="Picture 14" descr="Whole Health Agriculture logo in white">
            <a:extLst>
              <a:ext uri="{FF2B5EF4-FFF2-40B4-BE49-F238E27FC236}">
                <a16:creationId xmlns:a16="http://schemas.microsoft.com/office/drawing/2014/main" id="{A48E2D44-D441-4D98-B607-1DFFF9EFAD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98" y="6119860"/>
            <a:ext cx="2147850" cy="73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5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&amp;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32CBE3A-3177-4009-A943-95EC2250DC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897906" cy="6858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3F95AA-2C5F-4BB9-A30E-540F45862C78}"/>
              </a:ext>
            </a:extLst>
          </p:cNvPr>
          <p:cNvSpPr/>
          <p:nvPr userDrawn="1"/>
        </p:nvSpPr>
        <p:spPr>
          <a:xfrm>
            <a:off x="7538484" y="0"/>
            <a:ext cx="4671446" cy="685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AC3FDFF-CB11-42F4-9B72-813C4E2DDD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59151" y="318107"/>
            <a:ext cx="3708214" cy="5720137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5" name="Picture 14" descr="Whole Health Agriculture logo in white">
            <a:extLst>
              <a:ext uri="{FF2B5EF4-FFF2-40B4-BE49-F238E27FC236}">
                <a16:creationId xmlns:a16="http://schemas.microsoft.com/office/drawing/2014/main" id="{0BB01890-CB51-4381-98D3-DB48567A697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98" y="6119860"/>
            <a:ext cx="2147850" cy="736556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117AEF-31D1-AFDE-4357-58ADE39AB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0" y="6351121"/>
            <a:ext cx="412630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Copyright Whole Health Agriculture 2023</a:t>
            </a:r>
          </a:p>
          <a:p>
            <a:r>
              <a:rPr lang="en-US" b="1" dirty="0"/>
              <a:t>www.WholeHealthAg.org</a:t>
            </a:r>
          </a:p>
        </p:txBody>
      </p:sp>
    </p:spTree>
    <p:extLst>
      <p:ext uri="{BB962C8B-B14F-4D97-AF65-F5344CB8AC3E}">
        <p14:creationId xmlns:p14="http://schemas.microsoft.com/office/powerpoint/2010/main" val="161492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&amp;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D15AA4-B109-F324-833C-58DA7DE9F8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72" r="17580" b="19354"/>
          <a:stretch/>
        </p:blipFill>
        <p:spPr>
          <a:xfrm>
            <a:off x="0" y="6233646"/>
            <a:ext cx="10125075" cy="60007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F3F95AA-2C5F-4BB9-A30E-540F45862C78}"/>
              </a:ext>
            </a:extLst>
          </p:cNvPr>
          <p:cNvSpPr/>
          <p:nvPr userDrawn="1"/>
        </p:nvSpPr>
        <p:spPr>
          <a:xfrm>
            <a:off x="-97755" y="0"/>
            <a:ext cx="4312024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AC3FDFF-CB11-42F4-9B72-813C4E2DDD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3490" y="318107"/>
            <a:ext cx="3708214" cy="5720137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3D50600-A7D7-D823-4986-0994E4799C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" y="6356350"/>
            <a:ext cx="5943600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+mj-lt"/>
              </a:rPr>
              <a:t>Oxford Real Farming Conference 2023</a:t>
            </a:r>
          </a:p>
          <a:p>
            <a:r>
              <a:rPr lang="en-US" b="1" dirty="0"/>
              <a:t>Workshop: Can We Make Health ‘Infectious’?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337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6AA8F-CC39-4639-A254-D726AC2C01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268537"/>
            <a:ext cx="10515600" cy="2293938"/>
          </a:xfrm>
        </p:spPr>
        <p:txBody>
          <a:bodyPr anchor="ctr">
            <a:normAutofit/>
          </a:bodyPr>
          <a:lstStyle>
            <a:lvl1pPr algn="ctr">
              <a:defRPr sz="4400" b="0" i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quote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EC9D6-F364-4D33-AD91-B74F2E6ACEC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quote author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FEBAC-AEFC-28BD-86E3-852D545FFA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" y="6356350"/>
            <a:ext cx="5943600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>
                <a:latin typeface="+mj-lt"/>
              </a:rPr>
              <a:t>Oxford Real Farming Conference 2023</a:t>
            </a:r>
          </a:p>
          <a:p>
            <a:r>
              <a:rPr lang="en-US" b="1"/>
              <a:t>Workshop: Can We Make Health ‘Infectious’?</a:t>
            </a:r>
            <a:endParaRPr lang="en-GB" b="1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357D53E-F90D-A126-A8B2-471A716C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0" y="6351121"/>
            <a:ext cx="4126302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© Copyright Whole Health Agriculture 2023</a:t>
            </a:r>
          </a:p>
          <a:p>
            <a:r>
              <a:rPr lang="en-US" b="1"/>
              <a:t>www.WholeHealthAg.org</a:t>
            </a:r>
            <a:endParaRPr lang="en-US" b="1" dirty="0"/>
          </a:p>
        </p:txBody>
      </p:sp>
      <p:pic>
        <p:nvPicPr>
          <p:cNvPr id="8" name="Picture 7" descr="Whole Health Agriculture logo in white">
            <a:extLst>
              <a:ext uri="{FF2B5EF4-FFF2-40B4-BE49-F238E27FC236}">
                <a16:creationId xmlns:a16="http://schemas.microsoft.com/office/drawing/2014/main" id="{48223E13-4DF5-845F-09E7-21980D88AFC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98" y="6127515"/>
            <a:ext cx="2147850" cy="73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6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rtial image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345CE3-2C46-C5E9-2A6A-CDEF5D54FC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" y="6356350"/>
            <a:ext cx="5943600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accent1"/>
                </a:solidFill>
              </a:defRPr>
            </a:lvl1pPr>
          </a:lstStyle>
          <a:p>
            <a:r>
              <a:rPr lang="en-US">
                <a:latin typeface="+mj-lt"/>
              </a:rPr>
              <a:t>Oxford Real Farming Conference 2023</a:t>
            </a:r>
          </a:p>
          <a:p>
            <a:r>
              <a:rPr lang="en-US" b="1"/>
              <a:t>Workshop: Can We Make Health ‘Infectious’?</a:t>
            </a:r>
            <a:endParaRPr lang="en-GB" b="1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D53D7C7-687B-0C41-EF6B-73B4DCAE9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0" y="6351121"/>
            <a:ext cx="4126302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US"/>
              <a:t>© Copyright Whole Health Agriculture 2023</a:t>
            </a:r>
          </a:p>
          <a:p>
            <a:r>
              <a:rPr lang="en-US" b="1"/>
              <a:t>www.WholeHealthAg.org</a:t>
            </a:r>
            <a:endParaRPr lang="en-US" b="1" dirty="0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72C67192-10C9-B8A9-6C6D-2329FB861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828" y="6136591"/>
            <a:ext cx="3156642" cy="63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181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61" userDrawn="1">
          <p15:clr>
            <a:srgbClr val="FBAE40"/>
          </p15:clr>
        </p15:guide>
        <p15:guide id="2" orient="horz" pos="59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rtial image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2B1A1E-FD55-4FE3-BA4B-EA17976CDE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endParaRPr lang="en-GB"/>
          </a:p>
        </p:txBody>
      </p:sp>
      <p:pic>
        <p:nvPicPr>
          <p:cNvPr id="4" name="Picture 3" descr="Whole Health Agriculture logo in white">
            <a:extLst>
              <a:ext uri="{FF2B5EF4-FFF2-40B4-BE49-F238E27FC236}">
                <a16:creationId xmlns:a16="http://schemas.microsoft.com/office/drawing/2014/main" id="{E5D66B61-DA7D-4B32-BEF6-0F364EA32B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98" y="6119860"/>
            <a:ext cx="2147850" cy="736556"/>
          </a:xfrm>
          <a:prstGeom prst="rect">
            <a:avLst/>
          </a:prstGeom>
        </p:spPr>
      </p:pic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84E4135-C81C-606B-F627-823CF13E6476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52400" y="6356350"/>
            <a:ext cx="5943600" cy="365125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latin typeface="+mj-lt"/>
              </a:rPr>
              <a:t>Oxford Real Farming Conference 2023</a:t>
            </a:r>
          </a:p>
          <a:p>
            <a:r>
              <a:rPr lang="en-US" b="1"/>
              <a:t>Workshop: Can We Make Health ‘Infectious’?</a:t>
            </a:r>
            <a:endParaRPr lang="en-GB" b="1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595D818-01F9-4B1E-7FF4-63CD6BAB8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0" y="6351121"/>
            <a:ext cx="412630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© Copyright Whole Health Agriculture 2023</a:t>
            </a:r>
          </a:p>
          <a:p>
            <a:r>
              <a:rPr lang="en-US" b="1"/>
              <a:t>www.WholeHealthAg.org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166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2">
            <a:lumMod val="9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C2DD5ACE-7577-4059-9E62-40B650156827}"/>
              </a:ext>
            </a:extLst>
          </p:cNvPr>
          <p:cNvSpPr txBox="1">
            <a:spLocks/>
          </p:cNvSpPr>
          <p:nvPr userDrawn="1"/>
        </p:nvSpPr>
        <p:spPr>
          <a:xfrm>
            <a:off x="691081" y="2751765"/>
            <a:ext cx="10809838" cy="13544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000" b="1" i="0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We offer farmers learning and knowledge exchange within a supportive community:</a:t>
            </a:r>
            <a:endParaRPr lang="en-US" sz="4000" b="0" dirty="0">
              <a:solidFill>
                <a:schemeClr val="accent1"/>
              </a:solidFill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757EE72-09D6-4F80-B2B6-301426E44487}"/>
              </a:ext>
            </a:extLst>
          </p:cNvPr>
          <p:cNvSpPr txBox="1">
            <a:spLocks/>
          </p:cNvSpPr>
          <p:nvPr userDrawn="1"/>
        </p:nvSpPr>
        <p:spPr>
          <a:xfrm>
            <a:off x="202036" y="4250266"/>
            <a:ext cx="11787928" cy="777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2"/>
                </a:solidFill>
              </a:rPr>
              <a:t>Learning.WholeHealthAg.org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F3D70C2D-28CC-4916-BA01-72945FAE46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220" y="87317"/>
            <a:ext cx="2202023" cy="1159283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0B98C47C-52EC-97BC-D757-489398F9AB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-21552" r="81018" b="-1"/>
          <a:stretch/>
        </p:blipFill>
        <p:spPr>
          <a:xfrm>
            <a:off x="2612281" y="6066323"/>
            <a:ext cx="461827" cy="48615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2D960C9-27FB-080E-B9FD-264488C1E9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r="78616"/>
          <a:stretch/>
        </p:blipFill>
        <p:spPr>
          <a:xfrm>
            <a:off x="5885383" y="6152523"/>
            <a:ext cx="461827" cy="3999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C273DE3-8C28-0B0E-98B6-A4C1C6F76B6B}"/>
              </a:ext>
            </a:extLst>
          </p:cNvPr>
          <p:cNvSpPr txBox="1"/>
          <p:nvPr userDrawn="1"/>
        </p:nvSpPr>
        <p:spPr>
          <a:xfrm>
            <a:off x="3024354" y="6194706"/>
            <a:ext cx="2149948" cy="2774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/>
              <a:t>@WholeHealth_Ag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0E48E8-6347-3FF7-79A8-B67FC07388F0}"/>
              </a:ext>
            </a:extLst>
          </p:cNvPr>
          <p:cNvSpPr txBox="1"/>
          <p:nvPr userDrawn="1"/>
        </p:nvSpPr>
        <p:spPr>
          <a:xfrm>
            <a:off x="6288812" y="6194706"/>
            <a:ext cx="4173002" cy="2774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Whole Health Agriculture Learning Hub</a:t>
            </a:r>
            <a:endParaRPr lang="en-GB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80C5E1-060E-0356-F22A-767738E074F3}"/>
              </a:ext>
            </a:extLst>
          </p:cNvPr>
          <p:cNvSpPr txBox="1"/>
          <p:nvPr userDrawn="1"/>
        </p:nvSpPr>
        <p:spPr>
          <a:xfrm>
            <a:off x="2904653" y="5026503"/>
            <a:ext cx="63826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accent1"/>
                </a:solidFill>
              </a:rPr>
              <a:t>Join us - it’s FREE!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100E52-E561-674F-D1A4-74AA481FEB9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67086" y="843777"/>
            <a:ext cx="7057827" cy="141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0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36709-8A5E-47E7-AAF6-F26AED883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0C233-FE36-4F78-B22B-AB89FE71E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0D69E7E5-24D3-4632-A32C-B541A8E934D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272" y="6121444"/>
            <a:ext cx="2147850" cy="7365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B9B1E8-4214-7266-9E35-0F922B6FC0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/>
          <a:srcRect l="1372" r="17580" b="19354"/>
          <a:stretch/>
        </p:blipFill>
        <p:spPr>
          <a:xfrm>
            <a:off x="0" y="6233646"/>
            <a:ext cx="10125075" cy="60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80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4" r:id="rId4"/>
    <p:sldLayoutId id="2147483656" r:id="rId5"/>
    <p:sldLayoutId id="2147483651" r:id="rId6"/>
    <p:sldLayoutId id="2147483661" r:id="rId7"/>
    <p:sldLayoutId id="2147483662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8" userDrawn="1">
          <p15:clr>
            <a:srgbClr val="F26B43"/>
          </p15:clr>
        </p15:guide>
        <p15:guide id="2" pos="7582" userDrawn="1">
          <p15:clr>
            <a:srgbClr val="F26B43"/>
          </p15:clr>
        </p15:guide>
        <p15:guide id="3" orient="horz" pos="4201" userDrawn="1">
          <p15:clr>
            <a:srgbClr val="F26B43"/>
          </p15:clr>
        </p15:guide>
        <p15:guide id="4" orient="horz" pos="119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pos="506" userDrawn="1">
          <p15:clr>
            <a:srgbClr val="F26B43"/>
          </p15:clr>
        </p15:guide>
        <p15:guide id="8" orient="horz" pos="595" userDrawn="1">
          <p15:clr>
            <a:srgbClr val="F26B43"/>
          </p15:clr>
        </p15:guide>
        <p15:guide id="9" pos="7151" userDrawn="1">
          <p15:clr>
            <a:srgbClr val="F26B43"/>
          </p15:clr>
        </p15:guide>
        <p15:guide id="10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FE908-E18F-4D75-909C-74D95574C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0985" y="2795200"/>
            <a:ext cx="10090030" cy="990282"/>
          </a:xfrm>
        </p:spPr>
        <p:txBody>
          <a:bodyPr>
            <a:noAutofit/>
          </a:bodyPr>
          <a:lstStyle/>
          <a:p>
            <a:r>
              <a:rPr lang="en-US" sz="4800" dirty="0"/>
              <a:t>Can We Make Health ‘Infectious’? </a:t>
            </a:r>
            <a:r>
              <a:rPr lang="en-US" sz="360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Exploring the Effects of Subtle Energy Systems on Overall Farm Health</a:t>
            </a:r>
            <a:endParaRPr lang="en-GB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5310FB-AD4F-49F2-9C70-8815AF39C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85" y="4826044"/>
            <a:ext cx="10090030" cy="332205"/>
          </a:xfrm>
        </p:spPr>
        <p:txBody>
          <a:bodyPr/>
          <a:lstStyle/>
          <a:p>
            <a:r>
              <a:rPr lang="en-GB" sz="2000" dirty="0">
                <a:solidFill>
                  <a:schemeClr val="accent3">
                    <a:lumMod val="75000"/>
                  </a:schemeClr>
                </a:solidFill>
              </a:rPr>
              <a:t>Featuring Chris </a:t>
            </a:r>
            <a:r>
              <a:rPr lang="en-GB" sz="2000" dirty="0" err="1">
                <a:solidFill>
                  <a:schemeClr val="accent3">
                    <a:lumMod val="75000"/>
                  </a:schemeClr>
                </a:solidFill>
              </a:rPr>
              <a:t>Aukland</a:t>
            </a:r>
            <a:r>
              <a:rPr lang="en-GB" sz="2000" dirty="0">
                <a:solidFill>
                  <a:schemeClr val="accent3">
                    <a:lumMod val="75000"/>
                  </a:schemeClr>
                </a:solidFill>
              </a:rPr>
              <a:t> MRCVS, </a:t>
            </a:r>
            <a:r>
              <a:rPr lang="en-GB" sz="2000" dirty="0" err="1">
                <a:solidFill>
                  <a:schemeClr val="accent3">
                    <a:lumMod val="75000"/>
                  </a:schemeClr>
                </a:solidFill>
              </a:rPr>
              <a:t>Pammy</a:t>
            </a:r>
            <a:r>
              <a:rPr lang="en-GB" sz="2000" dirty="0">
                <a:solidFill>
                  <a:schemeClr val="accent3">
                    <a:lumMod val="75000"/>
                  </a:schemeClr>
                </a:solidFill>
              </a:rPr>
              <a:t> Riggs &amp; Nicola Westlake</a:t>
            </a:r>
          </a:p>
        </p:txBody>
      </p:sp>
    </p:spTree>
    <p:extLst>
      <p:ext uri="{BB962C8B-B14F-4D97-AF65-F5344CB8AC3E}">
        <p14:creationId xmlns:p14="http://schemas.microsoft.com/office/powerpoint/2010/main" val="278800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5D1EF10-C2EE-4910-BAA1-9E683DF38BD1}"/>
              </a:ext>
            </a:extLst>
          </p:cNvPr>
          <p:cNvSpPr/>
          <p:nvPr/>
        </p:nvSpPr>
        <p:spPr>
          <a:xfrm>
            <a:off x="2993111" y="1341400"/>
            <a:ext cx="5768898" cy="363529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9169EA-32A0-5004-4E91-2BE478C44E37}"/>
              </a:ext>
            </a:extLst>
          </p:cNvPr>
          <p:cNvSpPr txBox="1"/>
          <p:nvPr/>
        </p:nvSpPr>
        <p:spPr>
          <a:xfrm>
            <a:off x="666749" y="3726878"/>
            <a:ext cx="99345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Liable to spread or influence others in a rapid manner</a:t>
            </a:r>
          </a:p>
          <a:p>
            <a:r>
              <a:rPr lang="en-US" sz="32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Transferable, transmittable, communicable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E107DC-8D56-9740-AFFF-17F207F92EF7}"/>
              </a:ext>
            </a:extLst>
          </p:cNvPr>
          <p:cNvSpPr txBox="1">
            <a:spLocks/>
          </p:cNvSpPr>
          <p:nvPr/>
        </p:nvSpPr>
        <p:spPr>
          <a:xfrm>
            <a:off x="666749" y="15716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Infectious</a:t>
            </a:r>
            <a:endParaRPr lang="en-GB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AC0956-626B-EFAC-703D-500E24EAA63A}"/>
              </a:ext>
            </a:extLst>
          </p:cNvPr>
          <p:cNvSpPr txBox="1"/>
          <p:nvPr/>
        </p:nvSpPr>
        <p:spPr>
          <a:xfrm>
            <a:off x="704849" y="2905493"/>
            <a:ext cx="99345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[</a:t>
            </a:r>
            <a:r>
              <a:rPr lang="en-GB" sz="2400" b="0" i="0" dirty="0" err="1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ɪnˈfɛkʃəs</a:t>
            </a:r>
            <a:r>
              <a:rPr lang="en-GB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]  </a:t>
            </a:r>
            <a:r>
              <a:rPr lang="en-GB" sz="2000" b="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adjective</a:t>
            </a:r>
            <a:endParaRPr lang="en-US" sz="2000" b="0" i="0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B28692B-1C02-7839-CAAC-DAB5C2E0B315}"/>
              </a:ext>
            </a:extLst>
          </p:cNvPr>
          <p:cNvCxnSpPr>
            <a:cxnSpLocks/>
          </p:cNvCxnSpPr>
          <p:nvPr/>
        </p:nvCxnSpPr>
        <p:spPr>
          <a:xfrm>
            <a:off x="704849" y="3543300"/>
            <a:ext cx="962025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64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429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327621A-BF52-4F94-887D-A9B221302E9F}"/>
              </a:ext>
            </a:extLst>
          </p:cNvPr>
          <p:cNvSpPr txBox="1">
            <a:spLocks/>
          </p:cNvSpPr>
          <p:nvPr/>
        </p:nvSpPr>
        <p:spPr>
          <a:xfrm>
            <a:off x="803275" y="2060510"/>
            <a:ext cx="10548938" cy="24212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5400" b="0" i="1" dirty="0">
                <a:solidFill>
                  <a:schemeClr val="accent1"/>
                </a:solidFill>
                <a:effectLst/>
                <a:latin typeface="+mj-lt"/>
              </a:rPr>
              <a:t>The universe is full of magical things patiently waiting for our wits to grow sharper.</a:t>
            </a:r>
            <a:endParaRPr lang="en-GB" sz="7200" i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D1EF10-C2EE-4910-BAA1-9E683DF38BD1}"/>
              </a:ext>
            </a:extLst>
          </p:cNvPr>
          <p:cNvSpPr/>
          <p:nvPr/>
        </p:nvSpPr>
        <p:spPr>
          <a:xfrm>
            <a:off x="2993111" y="1341400"/>
            <a:ext cx="5768898" cy="363529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4EB8-A89C-477A-94F9-0B16ADE59CDC}"/>
              </a:ext>
            </a:extLst>
          </p:cNvPr>
          <p:cNvSpPr txBox="1"/>
          <p:nvPr/>
        </p:nvSpPr>
        <p:spPr>
          <a:xfrm>
            <a:off x="870637" y="1437323"/>
            <a:ext cx="5984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solidFill>
                  <a:schemeClr val="accent1"/>
                </a:solidFill>
                <a:latin typeface="Bodoni MT Condensed" panose="02070606080606020203" pitchFamily="18" charset="0"/>
                <a:cs typeface="Aldhabi" panose="020B0604020202020204" pitchFamily="2" charset="-78"/>
              </a:rPr>
              <a:t>“</a:t>
            </a:r>
            <a:endParaRPr lang="en-GB" sz="13800" b="1" dirty="0">
              <a:solidFill>
                <a:schemeClr val="accent1"/>
              </a:solidFill>
              <a:latin typeface="Bodoni MT Condensed" panose="02070606080606020203" pitchFamily="18" charset="0"/>
              <a:cs typeface="Aldhabi" panose="020B0604020202020204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A9A4DE-448F-4ED0-93AD-86E70428537D}"/>
              </a:ext>
            </a:extLst>
          </p:cNvPr>
          <p:cNvSpPr txBox="1"/>
          <p:nvPr/>
        </p:nvSpPr>
        <p:spPr>
          <a:xfrm rot="10800000">
            <a:off x="9513065" y="2720919"/>
            <a:ext cx="5440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solidFill>
                  <a:schemeClr val="accent1"/>
                </a:solidFill>
                <a:latin typeface="Bodoni MT Condensed" panose="02070606080606020203" pitchFamily="18" charset="0"/>
                <a:cs typeface="Aldhabi" panose="020B0604020202020204" pitchFamily="2" charset="-78"/>
              </a:rPr>
              <a:t>“</a:t>
            </a:r>
            <a:endParaRPr lang="en-GB" sz="13800" b="1" dirty="0">
              <a:solidFill>
                <a:schemeClr val="accent1"/>
              </a:solidFill>
              <a:latin typeface="Bodoni MT Condensed" panose="02070606080606020203" pitchFamily="18" charset="0"/>
              <a:cs typeface="Aldhabi" panose="020B0604020202020204" pitchFamily="2" charset="-78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AA2E5FB-699B-48FC-AD06-5C01F315161A}"/>
              </a:ext>
            </a:extLst>
          </p:cNvPr>
          <p:cNvSpPr txBox="1">
            <a:spLocks/>
          </p:cNvSpPr>
          <p:nvPr/>
        </p:nvSpPr>
        <p:spPr>
          <a:xfrm>
            <a:off x="838200" y="5100056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i="0" dirty="0">
                <a:solidFill>
                  <a:schemeClr val="accent1"/>
                </a:solidFill>
                <a:effectLst/>
              </a:rPr>
              <a:t>Thank you for your participation</a:t>
            </a:r>
            <a:endParaRPr lang="en-GB" sz="4000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88CC8-76F1-820E-1A46-12B342692F98}"/>
              </a:ext>
            </a:extLst>
          </p:cNvPr>
          <p:cNvSpPr txBox="1">
            <a:spLocks/>
          </p:cNvSpPr>
          <p:nvPr/>
        </p:nvSpPr>
        <p:spPr>
          <a:xfrm>
            <a:off x="3039333" y="4416379"/>
            <a:ext cx="6163666" cy="5653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i="0" dirty="0">
                <a:solidFill>
                  <a:schemeClr val="accent1"/>
                </a:solidFill>
                <a:effectLst/>
              </a:rPr>
              <a:t>(Eden Phillpotts, </a:t>
            </a:r>
            <a:r>
              <a:rPr lang="en-US" sz="1800" i="1" dirty="0">
                <a:solidFill>
                  <a:schemeClr val="accent1"/>
                </a:solidFill>
                <a:effectLst/>
              </a:rPr>
              <a:t>A Shadow Passes,</a:t>
            </a:r>
            <a:r>
              <a:rPr lang="en-US" sz="1800" i="0" dirty="0">
                <a:solidFill>
                  <a:schemeClr val="accent1"/>
                </a:solidFill>
                <a:effectLst/>
              </a:rPr>
              <a:t> 1812)</a:t>
            </a:r>
            <a:endParaRPr lang="en-GB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73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HAg Colour Palatte">
      <a:dk1>
        <a:sysClr val="windowText" lastClr="000000"/>
      </a:dk1>
      <a:lt1>
        <a:sysClr val="window" lastClr="FFFFFF"/>
      </a:lt1>
      <a:dk2>
        <a:srgbClr val="2A394D"/>
      </a:dk2>
      <a:lt2>
        <a:srgbClr val="EDE4DD"/>
      </a:lt2>
      <a:accent1>
        <a:srgbClr val="3F5234"/>
      </a:accent1>
      <a:accent2>
        <a:srgbClr val="61745D"/>
      </a:accent2>
      <a:accent3>
        <a:srgbClr val="B3A551"/>
      </a:accent3>
      <a:accent4>
        <a:srgbClr val="FFC000"/>
      </a:accent4>
      <a:accent5>
        <a:srgbClr val="915F4A"/>
      </a:accent5>
      <a:accent6>
        <a:srgbClr val="575026"/>
      </a:accent6>
      <a:hlink>
        <a:srgbClr val="3C5474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22822</TotalTime>
  <Words>83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</vt:lpstr>
      <vt:lpstr>Bodoni MT Condensed</vt:lpstr>
      <vt:lpstr>Calibri</vt:lpstr>
      <vt:lpstr>Office Theme</vt:lpstr>
      <vt:lpstr>Can We Make Health ‘Infectious’? Exploring the Effects of Subtle Energy Systems on Overall Farm Health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 Allan-Gething</dc:creator>
  <cp:lastModifiedBy>Fred Allan-Gething</cp:lastModifiedBy>
  <cp:revision>49</cp:revision>
  <cp:lastPrinted>2022-01-06T15:06:44Z</cp:lastPrinted>
  <dcterms:created xsi:type="dcterms:W3CDTF">2021-12-20T17:43:05Z</dcterms:created>
  <dcterms:modified xsi:type="dcterms:W3CDTF">2022-12-13T11:54:49Z</dcterms:modified>
</cp:coreProperties>
</file>