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74" r:id="rId6"/>
    <p:sldId id="295" r:id="rId7"/>
    <p:sldId id="292" r:id="rId8"/>
    <p:sldId id="294" r:id="rId9"/>
    <p:sldId id="296" r:id="rId10"/>
    <p:sldId id="297" r:id="rId11"/>
    <p:sldId id="308" r:id="rId12"/>
    <p:sldId id="299" r:id="rId13"/>
    <p:sldId id="300" r:id="rId14"/>
    <p:sldId id="301" r:id="rId15"/>
    <p:sldId id="302" r:id="rId16"/>
    <p:sldId id="305" r:id="rId17"/>
    <p:sldId id="306" r:id="rId18"/>
    <p:sldId id="276" r:id="rId19"/>
    <p:sldId id="277" r:id="rId20"/>
    <p:sldId id="275" r:id="rId21"/>
    <p:sldId id="307" r:id="rId22"/>
    <p:sldId id="284" r:id="rId23"/>
    <p:sldId id="262" r:id="rId24"/>
    <p:sldId id="285" r:id="rId25"/>
    <p:sldId id="281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013"/>
    <a:srgbClr val="100A0C"/>
    <a:srgbClr val="1E1412"/>
    <a:srgbClr val="000000"/>
    <a:srgbClr val="8F9E29"/>
    <a:srgbClr val="1D6C50"/>
    <a:srgbClr val="800000"/>
    <a:srgbClr val="69699E"/>
    <a:srgbClr val="2D76A6"/>
    <a:srgbClr val="2F7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818B7-4C8E-4E63-B364-4F55AC724686}" v="27" dt="2023-01-05T23:01:55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2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5C9DF-E90F-4CC0-86F4-E9900985C50C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82B62-B4D4-4663-BA4F-722FD7852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78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82B62-B4D4-4663-BA4F-722FD785281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9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A1779-6E52-4908-B62A-B328D12B199F}" type="datetime1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0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642A-960E-4552-9398-ECC56719A828}" type="datetime1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2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E858-2913-4E31-BF0C-4F857917F564}" type="datetime1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8649-0D15-41F5-9792-1D17EFD9187B}" type="datetime1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B1020-2360-49B2-BE9E-933C6DC05D8D}" type="datetime1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CAF0-326A-4EAC-AFB7-016929396482}" type="datetime1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3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0228-F02A-49DA-96A6-ECACD82A759E}" type="datetime1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5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3637-D0F0-4DF8-AA7B-28B6FC1D73F6}" type="datetime1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4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8587A-7754-4AF0-A21E-A429807F2C57}" type="datetime1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1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41E3A-4A8B-42CF-8562-F1E5C49F1163}" type="datetime1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5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14F6-2705-4336-89B5-F48219726EB5}" type="datetime1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AC645-6584-46FF-914A-5D7AACB50B9F}" type="datetime1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F94A1-A7A6-A94A-AF2F-8EE78ED1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0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2561" y="0"/>
            <a:ext cx="12924692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5791400" y="3525715"/>
            <a:ext cx="0" cy="1571391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TLogoCMYK 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00" y="5322953"/>
            <a:ext cx="1800000" cy="1131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87658"/>
            <a:ext cx="11812772" cy="3385542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  <a:latin typeface="Andes Medium"/>
                <a:cs typeface="Andes Medium"/>
              </a:rPr>
              <a:t>Trees on your farm, 1850: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ndes Medium"/>
                <a:cs typeface="Andes SemiBold"/>
              </a:rPr>
              <a:t>Exploring old maps to take stock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ndes Medium"/>
                <a:cs typeface="Andes SemiBold"/>
              </a:rPr>
              <a:t>and plan for the future</a:t>
            </a:r>
            <a:endParaRPr lang="en-US" sz="2800" dirty="0">
              <a:solidFill>
                <a:schemeClr val="bg1"/>
              </a:solidFill>
              <a:latin typeface="Andes Medium"/>
              <a:cs typeface="Andes Medium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ndes Medium"/>
              <a:cs typeface="Andes Medium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ndes Medium"/>
                <a:cs typeface="Andes Medium"/>
              </a:rPr>
              <a:t>Dr. Ewan McHenry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1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FF9C6A-B2F2-40FF-8246-BA273D072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591"/>
            <a:ext cx="12167545" cy="75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4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43BDEE-A12E-4228-AE3B-B19602C2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7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9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B3488-DE67-423E-A692-8D1D4ADE5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66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6DC6D-5078-419E-BB3E-3E4C56B8D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5712" y="-723900"/>
            <a:ext cx="16143011" cy="868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B3488-DE67-423E-A692-8D1D4ADE5A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1"/>
            <a:ext cx="12192000" cy="7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6DC6D-5078-419E-BB3E-3E4C56B8D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5712" y="-736600"/>
            <a:ext cx="16143011" cy="86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66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6186" y="0"/>
            <a:ext cx="12757639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11810"/>
            <a:ext cx="928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What’s the scale of loss?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0902" y="1469722"/>
            <a:ext cx="4862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Disease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Storms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Suppressed regrowth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particularly within fields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15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D06B78-5F1E-4991-92B3-6934536C36C8}"/>
              </a:ext>
            </a:extLst>
          </p:cNvPr>
          <p:cNvSpPr txBox="1"/>
          <p:nvPr/>
        </p:nvSpPr>
        <p:spPr>
          <a:xfrm>
            <a:off x="55660" y="4283480"/>
            <a:ext cx="5597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Extensive agriculture with larger equipment</a:t>
            </a:r>
          </a:p>
          <a:p>
            <a:endParaRPr lang="en-US" sz="24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Development &amp; urban expansion	</a:t>
            </a:r>
          </a:p>
          <a:p>
            <a:r>
              <a:rPr lang="en-US" sz="1600" dirty="0">
                <a:solidFill>
                  <a:schemeClr val="bg1"/>
                </a:solidFill>
                <a:latin typeface="Andes SemiBold"/>
                <a:cs typeface="Andes SemiBold"/>
              </a:rPr>
              <a:t>	</a:t>
            </a:r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8D85F-CFAE-40E1-840E-48BF0590A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b="27345"/>
          <a:stretch/>
        </p:blipFill>
        <p:spPr>
          <a:xfrm>
            <a:off x="7165345" y="3994290"/>
            <a:ext cx="3495021" cy="236206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99" descr="Crops | Arable farming | All you need to know | Countryside Online">
            <a:extLst>
              <a:ext uri="{FF2B5EF4-FFF2-40B4-BE49-F238E27FC236}">
                <a16:creationId xmlns:a16="http://schemas.microsoft.com/office/drawing/2014/main" id="{129F3558-CEDD-4F8C-AFEF-F2137072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8" y="1101309"/>
            <a:ext cx="5039397" cy="268348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50225A-661C-4505-AB84-BC2895B81135}"/>
              </a:ext>
            </a:extLst>
          </p:cNvPr>
          <p:cNvCxnSpPr>
            <a:cxnSpLocks/>
          </p:cNvCxnSpPr>
          <p:nvPr/>
        </p:nvCxnSpPr>
        <p:spPr>
          <a:xfrm>
            <a:off x="5992493" y="1301262"/>
            <a:ext cx="0" cy="5055089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26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2561" y="0"/>
            <a:ext cx="12924692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95083-319C-4AC1-835E-CAF56C894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38" y="-1075946"/>
            <a:ext cx="6183553" cy="79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7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652131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2" descr="The Cornfield by John Constable">
            <a:extLst>
              <a:ext uri="{FF2B5EF4-FFF2-40B4-BE49-F238E27FC236}">
                <a16:creationId xmlns:a16="http://schemas.microsoft.com/office/drawing/2014/main" id="{005B3D0C-1818-4C38-8EF6-28A2DDCC6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r="7972"/>
          <a:stretch/>
        </p:blipFill>
        <p:spPr bwMode="auto">
          <a:xfrm>
            <a:off x="6919194" y="0"/>
            <a:ext cx="5732937" cy="68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B1118-6E6F-4E11-BAA5-6CAEB84E7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0000"/>
                    </a14:imgEffect>
                  </a14:imgLayer>
                </a14:imgProps>
              </a:ext>
            </a:extLst>
          </a:blip>
          <a:srcRect l="-562" t="-765" r="-43974" b="-4332"/>
          <a:stretch/>
        </p:blipFill>
        <p:spPr>
          <a:xfrm>
            <a:off x="1965722" y="4095234"/>
            <a:ext cx="2987750" cy="2626242"/>
          </a:xfrm>
          <a:prstGeom prst="ellipse">
            <a:avLst/>
          </a:prstGeom>
          <a:solidFill>
            <a:schemeClr val="bg2"/>
          </a:solidFill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3913BA-0511-4DFC-9BF8-6DC42E88BD3B}"/>
              </a:ext>
            </a:extLst>
          </p:cNvPr>
          <p:cNvSpPr txBox="1"/>
          <p:nvPr/>
        </p:nvSpPr>
        <p:spPr>
          <a:xfrm>
            <a:off x="0" y="111810"/>
            <a:ext cx="9282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Eastern </a:t>
            </a:r>
            <a:r>
              <a:rPr lang="en-US" sz="3200" dirty="0" err="1">
                <a:solidFill>
                  <a:schemeClr val="bg1"/>
                </a:solidFill>
                <a:latin typeface="Andes SemiBold"/>
                <a:cs typeface="Andes SemiBold"/>
              </a:rPr>
              <a:t>Claylands</a:t>
            </a:r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 of Essex &amp; Suffolk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72E475-F234-4473-B180-8965FAA3D385}"/>
              </a:ext>
            </a:extLst>
          </p:cNvPr>
          <p:cNvSpPr txBox="1"/>
          <p:nvPr/>
        </p:nvSpPr>
        <p:spPr>
          <a:xfrm>
            <a:off x="410664" y="1225842"/>
            <a:ext cx="621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5500 km</a:t>
            </a:r>
            <a:r>
              <a:rPr lang="en-US" sz="2400" baseline="30000" dirty="0">
                <a:solidFill>
                  <a:schemeClr val="bg1"/>
                </a:solidFill>
                <a:latin typeface="Andes SemiBold"/>
                <a:cs typeface="Andes SemiBold"/>
              </a:rPr>
              <a:t>2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84% arable farmland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</a:t>
            </a:r>
            <a:endParaRPr lang="en-US" sz="40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5E576-D095-4300-AAE7-F5F0CEE31137}"/>
              </a:ext>
            </a:extLst>
          </p:cNvPr>
          <p:cNvSpPr txBox="1"/>
          <p:nvPr/>
        </p:nvSpPr>
        <p:spPr>
          <a:xfrm>
            <a:off x="410664" y="2412633"/>
            <a:ext cx="6218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Iconic landscape for trees outside woodland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7% woodland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7% trees outside woods</a:t>
            </a:r>
          </a:p>
          <a:p>
            <a:pPr lvl="1"/>
            <a:endParaRPr lang="en-US" sz="24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</a:t>
            </a:r>
            <a:endParaRPr lang="en-US" sz="40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068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16A4B-3BD6-4E99-B757-AF407D77BD26}"/>
              </a:ext>
            </a:extLst>
          </p:cNvPr>
          <p:cNvSpPr txBox="1"/>
          <p:nvPr/>
        </p:nvSpPr>
        <p:spPr>
          <a:xfrm>
            <a:off x="0" y="111810"/>
            <a:ext cx="928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Counting 1850’s Trees outside woods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106E4-6CE2-4616-AFA3-DF6BDCED8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 t="36326"/>
          <a:stretch/>
        </p:blipFill>
        <p:spPr>
          <a:xfrm>
            <a:off x="7129410" y="827067"/>
            <a:ext cx="3915309" cy="2538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327BAB-98A7-4DFD-9CE0-7E3B79AED9E0}"/>
              </a:ext>
            </a:extLst>
          </p:cNvPr>
          <p:cNvSpPr txBox="1"/>
          <p:nvPr/>
        </p:nvSpPr>
        <p:spPr>
          <a:xfrm>
            <a:off x="750076" y="1331380"/>
            <a:ext cx="52791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ndes SemiBold"/>
                <a:cs typeface="Andes SemiBold"/>
              </a:rPr>
              <a:t>Digitised</a:t>
            </a: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 locations of 1850’s trees	</a:t>
            </a:r>
          </a:p>
          <a:p>
            <a:r>
              <a:rPr lang="en-US" sz="1600" dirty="0">
                <a:solidFill>
                  <a:schemeClr val="bg1"/>
                </a:solidFill>
                <a:latin typeface="Andes SemiBold"/>
                <a:cs typeface="Andes SemiBold"/>
              </a:rPr>
              <a:t>	</a:t>
            </a:r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ACB7A-36E0-4265-B942-B1EBF4F79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93"/>
          <a:stretch/>
        </p:blipFill>
        <p:spPr>
          <a:xfrm>
            <a:off x="367044" y="3526073"/>
            <a:ext cx="3352201" cy="27803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6993A-C79E-4FF8-B665-6C6A9459F4FA}"/>
              </a:ext>
            </a:extLst>
          </p:cNvPr>
          <p:cNvSpPr txBox="1"/>
          <p:nvPr/>
        </p:nvSpPr>
        <p:spPr>
          <a:xfrm>
            <a:off x="6841608" y="3628007"/>
            <a:ext cx="5350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ndes SemiBold"/>
                <a:cs typeface="Andes SemiBold"/>
              </a:rPr>
              <a:t>1.2 million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Trees outside woodland</a:t>
            </a:r>
            <a:endParaRPr lang="en-US" sz="54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ndes SemiBold"/>
                <a:cs typeface="Andes SemiBold"/>
              </a:rPr>
              <a:t>218 trees per km</a:t>
            </a:r>
            <a:r>
              <a:rPr lang="en-US" sz="2000" baseline="30000" dirty="0">
                <a:solidFill>
                  <a:schemeClr val="bg1"/>
                </a:solidFill>
                <a:latin typeface="Andes SemiBold"/>
                <a:cs typeface="Andes SemiBold"/>
              </a:rPr>
              <a:t>2</a:t>
            </a:r>
            <a:endParaRPr lang="en-US" sz="24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F82FB-8023-45D3-97F5-16E335E600D6}"/>
              </a:ext>
            </a:extLst>
          </p:cNvPr>
          <p:cNvSpPr txBox="1"/>
          <p:nvPr/>
        </p:nvSpPr>
        <p:spPr>
          <a:xfrm>
            <a:off x="750076" y="2199638"/>
            <a:ext cx="714053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350 random 1 km</a:t>
            </a:r>
            <a:r>
              <a:rPr lang="en-US" sz="2400" baseline="30000" dirty="0">
                <a:solidFill>
                  <a:schemeClr val="bg1"/>
                </a:solidFill>
                <a:latin typeface="Andes SemiBold"/>
                <a:cs typeface="Andes SemiBold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 grid cells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304D50-1EF4-447A-993F-340E264A51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06" r="35159"/>
          <a:stretch/>
        </p:blipFill>
        <p:spPr>
          <a:xfrm>
            <a:off x="3719244" y="3526073"/>
            <a:ext cx="3002153" cy="27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903200" cy="7171362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2036" y="2078432"/>
            <a:ext cx="16494" cy="4779568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416" y="309575"/>
            <a:ext cx="7064384" cy="1077218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Counting the loss: </a:t>
            </a:r>
          </a:p>
          <a:p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comparing to modern canopy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19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2F37C-7FD4-4B6F-96E2-EA6DCB8C9097}"/>
              </a:ext>
            </a:extLst>
          </p:cNvPr>
          <p:cNvSpPr txBox="1"/>
          <p:nvPr/>
        </p:nvSpPr>
        <p:spPr>
          <a:xfrm>
            <a:off x="6519132" y="4642136"/>
            <a:ext cx="5304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solidFill>
                  <a:schemeClr val="bg1"/>
                </a:solidFill>
              </a:rPr>
              <a:t>0.6 million trees </a:t>
            </a:r>
          </a:p>
          <a:p>
            <a:pPr algn="ctr"/>
            <a:r>
              <a:rPr lang="en-IE" sz="4000" dirty="0">
                <a:solidFill>
                  <a:schemeClr val="bg1"/>
                </a:solidFill>
              </a:rPr>
              <a:t>lost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1ABFE4-3E19-4DAE-937B-557174E77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2"/>
          <a:stretch/>
        </p:blipFill>
        <p:spPr>
          <a:xfrm>
            <a:off x="7810437" y="395936"/>
            <a:ext cx="2790681" cy="3470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E18444-DBE3-400E-BE15-5327F9F9D733}"/>
              </a:ext>
            </a:extLst>
          </p:cNvPr>
          <p:cNvSpPr txBox="1"/>
          <p:nvPr/>
        </p:nvSpPr>
        <p:spPr>
          <a:xfrm>
            <a:off x="0" y="1712189"/>
            <a:ext cx="7064384" cy="1138773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Average survival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ndes SemiBold"/>
                <a:cs typeface="Andes SemiBold"/>
              </a:rPr>
              <a:t>51 %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1A2BDD-5874-48A3-B83E-6E97D98C5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2" t="3588" r="1005" b="4247"/>
          <a:stretch/>
        </p:blipFill>
        <p:spPr>
          <a:xfrm>
            <a:off x="1141445" y="2934630"/>
            <a:ext cx="4531425" cy="3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220" y="0"/>
            <a:ext cx="12757639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74" y="111810"/>
            <a:ext cx="928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Trees outside woods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3331" y="1138697"/>
            <a:ext cx="48621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Woodland: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&gt;20% canopy cover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&gt; 0.5 ha (1.2 acres)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</a:t>
            </a:r>
          </a:p>
          <a:p>
            <a:endParaRPr lang="en-US" sz="24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endParaRPr lang="en-US" sz="24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endParaRPr lang="en-US" sz="24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9B50A2-5485-4CE3-BE5B-7C76A3B9E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25" y="619124"/>
            <a:ext cx="4691652" cy="312776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D82D97-CCC8-4445-98A6-57AE4011B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014"/>
          <a:stretch/>
        </p:blipFill>
        <p:spPr>
          <a:xfrm>
            <a:off x="376311" y="3226747"/>
            <a:ext cx="4902298" cy="312960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CF4D8C-A19D-4E7C-B83E-3907322B7FA9}"/>
              </a:ext>
            </a:extLst>
          </p:cNvPr>
          <p:cNvSpPr txBox="1"/>
          <p:nvPr/>
        </p:nvSpPr>
        <p:spPr>
          <a:xfrm>
            <a:off x="6556185" y="4254205"/>
            <a:ext cx="64706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Trees… that aren’t in woodland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Lone field trees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Hedgerow trees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Groups of trees &amp; small woods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0F948D-F3C6-43EB-B2A7-545A50A42484}"/>
              </a:ext>
            </a:extLst>
          </p:cNvPr>
          <p:cNvCxnSpPr>
            <a:cxnSpLocks/>
          </p:cNvCxnSpPr>
          <p:nvPr/>
        </p:nvCxnSpPr>
        <p:spPr>
          <a:xfrm>
            <a:off x="5992493" y="1301262"/>
            <a:ext cx="0" cy="5055089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3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72FE7-0762-4639-9734-D2B440BEB43F}"/>
              </a:ext>
            </a:extLst>
          </p:cNvPr>
          <p:cNvSpPr txBox="1"/>
          <p:nvPr/>
        </p:nvSpPr>
        <p:spPr>
          <a:xfrm>
            <a:off x="352415" y="309575"/>
            <a:ext cx="7548411" cy="172354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Scattered trees had it worst</a:t>
            </a:r>
            <a:endParaRPr lang="en-US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r>
              <a:rPr lang="en-US" dirty="0">
                <a:solidFill>
                  <a:schemeClr val="bg1"/>
                </a:solidFill>
                <a:latin typeface="Andes SemiBold"/>
                <a:cs typeface="Andes SemiBold"/>
              </a:rPr>
              <a:t> </a:t>
            </a:r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CE26C-A358-48F2-9C49-8535B4B8A7B3}"/>
              </a:ext>
            </a:extLst>
          </p:cNvPr>
          <p:cNvSpPr txBox="1"/>
          <p:nvPr/>
        </p:nvSpPr>
        <p:spPr>
          <a:xfrm>
            <a:off x="753413" y="1582762"/>
            <a:ext cx="55014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dirty="0">
                <a:solidFill>
                  <a:schemeClr val="bg1"/>
                </a:solidFill>
                <a:latin typeface="Andes SemiBold"/>
                <a:cs typeface="Andes SemiBold"/>
              </a:rPr>
              <a:t>16% survival </a:t>
            </a:r>
          </a:p>
          <a:p>
            <a:pPr lvl="1" algn="ctr"/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of in-field scattered trees 	</a:t>
            </a:r>
            <a:endParaRPr lang="en-US" sz="54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13B53D9-7654-4739-83F4-14176551C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/>
          <a:stretch/>
        </p:blipFill>
        <p:spPr bwMode="auto">
          <a:xfrm>
            <a:off x="393183" y="3860783"/>
            <a:ext cx="7064384" cy="27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5647C-BE06-4A32-AB18-67D9E5CC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327" y="531423"/>
            <a:ext cx="3860255" cy="30034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42EF34-25B2-44C1-B6B1-0567FAC08104}"/>
              </a:ext>
            </a:extLst>
          </p:cNvPr>
          <p:cNvGrpSpPr/>
          <p:nvPr/>
        </p:nvGrpSpPr>
        <p:grpSpPr>
          <a:xfrm>
            <a:off x="7836049" y="3681415"/>
            <a:ext cx="3701473" cy="2923237"/>
            <a:chOff x="7690427" y="3835189"/>
            <a:chExt cx="3701473" cy="29232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11F9D-B81A-46C1-9F57-24BBF2BF63EC}"/>
                </a:ext>
              </a:extLst>
            </p:cNvPr>
            <p:cNvSpPr/>
            <p:nvPr/>
          </p:nvSpPr>
          <p:spPr>
            <a:xfrm>
              <a:off x="7690427" y="3835189"/>
              <a:ext cx="3701473" cy="2923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7DA321-67A6-4F02-B294-D8DE685447B7}"/>
                </a:ext>
              </a:extLst>
            </p:cNvPr>
            <p:cNvGrpSpPr/>
            <p:nvPr/>
          </p:nvGrpSpPr>
          <p:grpSpPr>
            <a:xfrm>
              <a:off x="7753924" y="3899694"/>
              <a:ext cx="3587866" cy="2805205"/>
              <a:chOff x="7754900" y="3004344"/>
              <a:chExt cx="4231416" cy="3651250"/>
            </a:xfrm>
          </p:grpSpPr>
          <p:sp>
            <p:nvSpPr>
              <p:cNvPr id="13" name="AutoShape 3">
                <a:extLst>
                  <a:ext uri="{FF2B5EF4-FFF2-40B4-BE49-F238E27FC236}">
                    <a16:creationId xmlns:a16="http://schemas.microsoft.com/office/drawing/2014/main" id="{0141DC92-5709-4F1C-B35D-B12DD425359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7998516" y="3004344"/>
                <a:ext cx="3975100" cy="363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7B9FA08-12FB-4D32-938E-F9958CD20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8516" y="3004344"/>
                <a:ext cx="3987800" cy="3651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AE988D20-6B86-4DE9-9631-8882BBA5E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8516" y="3004344"/>
                <a:ext cx="3987800" cy="3651250"/>
              </a:xfrm>
              <a:prstGeom prst="rect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F3D541AF-C9D6-47EE-9FA7-CD987720B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2254" y="3101182"/>
                <a:ext cx="3194050" cy="2947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1C22AE84-A1E0-4E3D-9C0A-417B4B035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43366" y="3431382"/>
                <a:ext cx="9842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Line 9">
                <a:extLst>
                  <a:ext uri="{FF2B5EF4-FFF2-40B4-BE49-F238E27FC236}">
                    <a16:creationId xmlns:a16="http://schemas.microsoft.com/office/drawing/2014/main" id="{46CAA47C-431D-4027-8975-F5F98637C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92579" y="3431382"/>
                <a:ext cx="0" cy="38576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E78ED0E7-F078-4460-82F9-1B6081DC5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43366" y="3817144"/>
                <a:ext cx="9842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Line 11">
                <a:extLst>
                  <a:ext uri="{FF2B5EF4-FFF2-40B4-BE49-F238E27FC236}">
                    <a16:creationId xmlns:a16="http://schemas.microsoft.com/office/drawing/2014/main" id="{8AC4A800-F8E1-4F60-84C2-B72FA3C35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40066" y="5195094"/>
                <a:ext cx="9842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Line 12">
                <a:extLst>
                  <a:ext uri="{FF2B5EF4-FFF2-40B4-BE49-F238E27FC236}">
                    <a16:creationId xmlns:a16="http://schemas.microsoft.com/office/drawing/2014/main" id="{AC0A9C2B-0CD2-4DC3-8427-DF86DC0B3D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89279" y="5195094"/>
                <a:ext cx="0" cy="5238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13">
                <a:extLst>
                  <a:ext uri="{FF2B5EF4-FFF2-40B4-BE49-F238E27FC236}">
                    <a16:creationId xmlns:a16="http://schemas.microsoft.com/office/drawing/2014/main" id="{3A3ED5FA-C733-439D-BF26-2C9DC82DF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40066" y="5718969"/>
                <a:ext cx="9842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3036BA9F-11AE-4F46-B0AC-9E12656BB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36766" y="4561682"/>
                <a:ext cx="9842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32DAD8F8-3FC2-428E-8BA4-7912249EB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85979" y="4561682"/>
                <a:ext cx="0" cy="315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Line 16">
                <a:extLst>
                  <a:ext uri="{FF2B5EF4-FFF2-40B4-BE49-F238E27FC236}">
                    <a16:creationId xmlns:a16="http://schemas.microsoft.com/office/drawing/2014/main" id="{D8DEDCB5-B297-4185-907E-2721A0AF9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36766" y="4877594"/>
                <a:ext cx="9842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F536CCD9-B2E7-41D1-8959-0573ADBE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9879" y="3569494"/>
                <a:ext cx="38100" cy="12700"/>
              </a:xfrm>
              <a:prstGeom prst="rect">
                <a:avLst/>
              </a:prstGeom>
              <a:solidFill>
                <a:srgbClr val="619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Rectangle 18">
                <a:extLst>
                  <a:ext uri="{FF2B5EF4-FFF2-40B4-BE49-F238E27FC236}">
                    <a16:creationId xmlns:a16="http://schemas.microsoft.com/office/drawing/2014/main" id="{1DEA13A2-0476-4B2E-B07D-9E6CF9A19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9879" y="3625057"/>
                <a:ext cx="38100" cy="12700"/>
              </a:xfrm>
              <a:prstGeom prst="rect">
                <a:avLst/>
              </a:prstGeom>
              <a:solidFill>
                <a:srgbClr val="619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Rectangle 19">
                <a:extLst>
                  <a:ext uri="{FF2B5EF4-FFF2-40B4-BE49-F238E27FC236}">
                    <a16:creationId xmlns:a16="http://schemas.microsoft.com/office/drawing/2014/main" id="{F6178924-742B-4CB2-830F-710B6F638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179" y="3582194"/>
                <a:ext cx="61913" cy="14288"/>
              </a:xfrm>
              <a:prstGeom prst="rect">
                <a:avLst/>
              </a:prstGeom>
              <a:solidFill>
                <a:srgbClr val="619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Rectangle 20">
                <a:extLst>
                  <a:ext uri="{FF2B5EF4-FFF2-40B4-BE49-F238E27FC236}">
                    <a16:creationId xmlns:a16="http://schemas.microsoft.com/office/drawing/2014/main" id="{0B8BEB37-C2BC-404F-B78E-F356FB964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179" y="3610769"/>
                <a:ext cx="61913" cy="14288"/>
              </a:xfrm>
              <a:prstGeom prst="rect">
                <a:avLst/>
              </a:prstGeom>
              <a:solidFill>
                <a:srgbClr val="619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Rectangle 21">
                <a:extLst>
                  <a:ext uri="{FF2B5EF4-FFF2-40B4-BE49-F238E27FC236}">
                    <a16:creationId xmlns:a16="http://schemas.microsoft.com/office/drawing/2014/main" id="{0BB0520C-6C38-4CBF-9977-085E88A8D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179" y="3596482"/>
                <a:ext cx="61913" cy="14288"/>
              </a:xfrm>
              <a:prstGeom prst="rect">
                <a:avLst/>
              </a:prstGeom>
              <a:solidFill>
                <a:srgbClr val="619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Rectangle 22">
                <a:extLst>
                  <a:ext uri="{FF2B5EF4-FFF2-40B4-BE49-F238E27FC236}">
                    <a16:creationId xmlns:a16="http://schemas.microsoft.com/office/drawing/2014/main" id="{919FF4D9-E18E-467A-B4E0-4ADA421EA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179" y="3596482"/>
                <a:ext cx="61913" cy="14288"/>
              </a:xfrm>
              <a:prstGeom prst="rect">
                <a:avLst/>
              </a:prstGeom>
              <a:solidFill>
                <a:srgbClr val="619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Oval 23">
                <a:extLst>
                  <a:ext uri="{FF2B5EF4-FFF2-40B4-BE49-F238E27FC236}">
                    <a16:creationId xmlns:a16="http://schemas.microsoft.com/office/drawing/2014/main" id="{5AB3F804-822A-403E-9DE6-4EE73F140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179" y="3569494"/>
                <a:ext cx="50800" cy="55563"/>
              </a:xfrm>
              <a:prstGeom prst="ellipse">
                <a:avLst/>
              </a:prstGeom>
              <a:noFill/>
              <a:ln w="12700" cap="rnd">
                <a:solidFill>
                  <a:srgbClr val="619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Rectangle 24">
                <a:extLst>
                  <a:ext uri="{FF2B5EF4-FFF2-40B4-BE49-F238E27FC236}">
                    <a16:creationId xmlns:a16="http://schemas.microsoft.com/office/drawing/2014/main" id="{B41FD9EE-BADF-407D-9CBB-6B6B3D6C7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6579" y="5469732"/>
                <a:ext cx="38100" cy="14288"/>
              </a:xfrm>
              <a:prstGeom prst="rect">
                <a:avLst/>
              </a:prstGeom>
              <a:solidFill>
                <a:srgbClr val="00B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Rectangle 25">
                <a:extLst>
                  <a:ext uri="{FF2B5EF4-FFF2-40B4-BE49-F238E27FC236}">
                    <a16:creationId xmlns:a16="http://schemas.microsoft.com/office/drawing/2014/main" id="{6863FE53-4F88-4B8C-97B9-71B62E24B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6579" y="5525294"/>
                <a:ext cx="38100" cy="14288"/>
              </a:xfrm>
              <a:prstGeom prst="rect">
                <a:avLst/>
              </a:prstGeom>
              <a:solidFill>
                <a:srgbClr val="00B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Rectangle 26">
                <a:extLst>
                  <a:ext uri="{FF2B5EF4-FFF2-40B4-BE49-F238E27FC236}">
                    <a16:creationId xmlns:a16="http://schemas.microsoft.com/office/drawing/2014/main" id="{ECC26451-B2D5-42C4-A3C4-046902CA6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5466" y="5484019"/>
                <a:ext cx="61913" cy="14288"/>
              </a:xfrm>
              <a:prstGeom prst="rect">
                <a:avLst/>
              </a:prstGeom>
              <a:solidFill>
                <a:srgbClr val="00B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Rectangle 27">
                <a:extLst>
                  <a:ext uri="{FF2B5EF4-FFF2-40B4-BE49-F238E27FC236}">
                    <a16:creationId xmlns:a16="http://schemas.microsoft.com/office/drawing/2014/main" id="{5E4A8DA6-C17F-443A-9171-B006A59E4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5466" y="5511007"/>
                <a:ext cx="61913" cy="14288"/>
              </a:xfrm>
              <a:prstGeom prst="rect">
                <a:avLst/>
              </a:prstGeom>
              <a:solidFill>
                <a:srgbClr val="00B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28">
                <a:extLst>
                  <a:ext uri="{FF2B5EF4-FFF2-40B4-BE49-F238E27FC236}">
                    <a16:creationId xmlns:a16="http://schemas.microsoft.com/office/drawing/2014/main" id="{8A774953-98A8-42E6-88B9-59AC82943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5466" y="5498307"/>
                <a:ext cx="61913" cy="12700"/>
              </a:xfrm>
              <a:prstGeom prst="rect">
                <a:avLst/>
              </a:prstGeom>
              <a:solidFill>
                <a:srgbClr val="00B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Rectangle 29">
                <a:extLst>
                  <a:ext uri="{FF2B5EF4-FFF2-40B4-BE49-F238E27FC236}">
                    <a16:creationId xmlns:a16="http://schemas.microsoft.com/office/drawing/2014/main" id="{7964FA5D-BF08-4492-9F75-8E5EEC62C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5466" y="5498307"/>
                <a:ext cx="61913" cy="12700"/>
              </a:xfrm>
              <a:prstGeom prst="rect">
                <a:avLst/>
              </a:prstGeom>
              <a:solidFill>
                <a:srgbClr val="00B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Oval 30">
                <a:extLst>
                  <a:ext uri="{FF2B5EF4-FFF2-40B4-BE49-F238E27FC236}">
                    <a16:creationId xmlns:a16="http://schemas.microsoft.com/office/drawing/2014/main" id="{33E351F5-5AE2-4BC9-BCCA-E64A1C63D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5466" y="5469732"/>
                <a:ext cx="49213" cy="55563"/>
              </a:xfrm>
              <a:prstGeom prst="ellipse">
                <a:avLst/>
              </a:prstGeom>
              <a:noFill/>
              <a:ln w="12700" cap="rnd">
                <a:solidFill>
                  <a:srgbClr val="00BA3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31">
                <a:extLst>
                  <a:ext uri="{FF2B5EF4-FFF2-40B4-BE49-F238E27FC236}">
                    <a16:creationId xmlns:a16="http://schemas.microsoft.com/office/drawing/2014/main" id="{C8BE16AF-352D-464A-BA5E-CC4D31CE6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3279" y="4685507"/>
                <a:ext cx="38100" cy="12700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Rectangle 32">
                <a:extLst>
                  <a:ext uri="{FF2B5EF4-FFF2-40B4-BE49-F238E27FC236}">
                    <a16:creationId xmlns:a16="http://schemas.microsoft.com/office/drawing/2014/main" id="{A9B41900-F596-4E02-A108-B316DC9EF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3279" y="4739482"/>
                <a:ext cx="38100" cy="14288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33">
                <a:extLst>
                  <a:ext uri="{FF2B5EF4-FFF2-40B4-BE49-F238E27FC236}">
                    <a16:creationId xmlns:a16="http://schemas.microsoft.com/office/drawing/2014/main" id="{3651332C-AB47-4361-BA32-ED1683197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2166" y="4698207"/>
                <a:ext cx="61913" cy="14288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Rectangle 34">
                <a:extLst>
                  <a:ext uri="{FF2B5EF4-FFF2-40B4-BE49-F238E27FC236}">
                    <a16:creationId xmlns:a16="http://schemas.microsoft.com/office/drawing/2014/main" id="{3A8437BC-A0C4-459E-9561-79E0418A2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2166" y="4726782"/>
                <a:ext cx="61913" cy="12700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Rectangle 35">
                <a:extLst>
                  <a:ext uri="{FF2B5EF4-FFF2-40B4-BE49-F238E27FC236}">
                    <a16:creationId xmlns:a16="http://schemas.microsoft.com/office/drawing/2014/main" id="{FFAE74E0-952B-430A-9D7B-2CDC63020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2166" y="4712494"/>
                <a:ext cx="61913" cy="14288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36">
                <a:extLst>
                  <a:ext uri="{FF2B5EF4-FFF2-40B4-BE49-F238E27FC236}">
                    <a16:creationId xmlns:a16="http://schemas.microsoft.com/office/drawing/2014/main" id="{8000E865-E2F4-4EC3-8DAF-DCCAC7CE4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2166" y="4712494"/>
                <a:ext cx="61913" cy="14288"/>
              </a:xfrm>
              <a:prstGeom prst="rect">
                <a:avLst/>
              </a:prstGeom>
              <a:solidFill>
                <a:srgbClr val="F87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Oval 37">
                <a:extLst>
                  <a:ext uri="{FF2B5EF4-FFF2-40B4-BE49-F238E27FC236}">
                    <a16:creationId xmlns:a16="http://schemas.microsoft.com/office/drawing/2014/main" id="{4B742362-849A-4CEE-A733-DDC834124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2166" y="4685507"/>
                <a:ext cx="49213" cy="53975"/>
              </a:xfrm>
              <a:prstGeom prst="ellipse">
                <a:avLst/>
              </a:prstGeom>
              <a:noFill/>
              <a:ln w="12700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Line 38">
                <a:extLst>
                  <a:ext uri="{FF2B5EF4-FFF2-40B4-BE49-F238E27FC236}">
                    <a16:creationId xmlns:a16="http://schemas.microsoft.com/office/drawing/2014/main" id="{49050613-1F6D-46BE-A9C2-9291A16B3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92254" y="3101182"/>
                <a:ext cx="0" cy="29479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Rectangle 39">
                <a:extLst>
                  <a:ext uri="{FF2B5EF4-FFF2-40B4-BE49-F238E27FC236}">
                    <a16:creationId xmlns:a16="http://schemas.microsoft.com/office/drawing/2014/main" id="{9C4BF891-6F6E-4F48-8FCF-A99C6774C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8866" y="5842794"/>
                <a:ext cx="346075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0.00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40">
                <a:extLst>
                  <a:ext uri="{FF2B5EF4-FFF2-40B4-BE49-F238E27FC236}">
                    <a16:creationId xmlns:a16="http://schemas.microsoft.com/office/drawing/2014/main" id="{205556AB-984F-44FF-92F8-8370A0FBC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8866" y="5182394"/>
                <a:ext cx="346075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0.25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41">
                <a:extLst>
                  <a:ext uri="{FF2B5EF4-FFF2-40B4-BE49-F238E27FC236}">
                    <a16:creationId xmlns:a16="http://schemas.microsoft.com/office/drawing/2014/main" id="{E6746C3F-292A-41C4-ACE5-D7F625778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8866" y="4506119"/>
                <a:ext cx="346075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0.50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42">
                <a:extLst>
                  <a:ext uri="{FF2B5EF4-FFF2-40B4-BE49-F238E27FC236}">
                    <a16:creationId xmlns:a16="http://schemas.microsoft.com/office/drawing/2014/main" id="{2A9B995C-31F1-49AE-89A6-A4CABF6A2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8866" y="3831432"/>
                <a:ext cx="346075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0.75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43">
                <a:extLst>
                  <a:ext uri="{FF2B5EF4-FFF2-40B4-BE49-F238E27FC236}">
                    <a16:creationId xmlns:a16="http://schemas.microsoft.com/office/drawing/2014/main" id="{78493A31-D155-412E-871C-6C1560623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8866" y="3171032"/>
                <a:ext cx="346075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1.00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Line 44">
                <a:extLst>
                  <a:ext uri="{FF2B5EF4-FFF2-40B4-BE49-F238E27FC236}">
                    <a16:creationId xmlns:a16="http://schemas.microsoft.com/office/drawing/2014/main" id="{1757FC52-035F-4B85-9AEA-2F48CEAC2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3041" y="5911057"/>
                <a:ext cx="49213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Line 45">
                <a:extLst>
                  <a:ext uri="{FF2B5EF4-FFF2-40B4-BE49-F238E27FC236}">
                    <a16:creationId xmlns:a16="http://schemas.microsoft.com/office/drawing/2014/main" id="{E64D997C-2D8D-4460-9228-2B57F63D0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3041" y="5250657"/>
                <a:ext cx="49213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Line 46">
                <a:extLst>
                  <a:ext uri="{FF2B5EF4-FFF2-40B4-BE49-F238E27FC236}">
                    <a16:creationId xmlns:a16="http://schemas.microsoft.com/office/drawing/2014/main" id="{CAB67064-3DD2-420F-9769-1B699C93B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3041" y="4574382"/>
                <a:ext cx="49213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Line 47">
                <a:extLst>
                  <a:ext uri="{FF2B5EF4-FFF2-40B4-BE49-F238E27FC236}">
                    <a16:creationId xmlns:a16="http://schemas.microsoft.com/office/drawing/2014/main" id="{061A5A91-FCA6-491E-A48C-5E716A3B7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3041" y="3899694"/>
                <a:ext cx="49213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Line 48">
                <a:extLst>
                  <a:ext uri="{FF2B5EF4-FFF2-40B4-BE49-F238E27FC236}">
                    <a16:creationId xmlns:a16="http://schemas.microsoft.com/office/drawing/2014/main" id="{9EFDFBA1-0DC2-401E-A1FD-F105F5231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3041" y="3239294"/>
                <a:ext cx="49213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Line 49">
                <a:extLst>
                  <a:ext uri="{FF2B5EF4-FFF2-40B4-BE49-F238E27FC236}">
                    <a16:creationId xmlns:a16="http://schemas.microsoft.com/office/drawing/2014/main" id="{7619D403-E3E1-456A-8D25-D273756A4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92254" y="6049169"/>
                <a:ext cx="319405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Line 50">
                <a:extLst>
                  <a:ext uri="{FF2B5EF4-FFF2-40B4-BE49-F238E27FC236}">
                    <a16:creationId xmlns:a16="http://schemas.microsoft.com/office/drawing/2014/main" id="{74C64638-7DE5-4E9E-895C-3FD963C7A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85979" y="6049169"/>
                <a:ext cx="0" cy="5556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Line 51">
                <a:extLst>
                  <a:ext uri="{FF2B5EF4-FFF2-40B4-BE49-F238E27FC236}">
                    <a16:creationId xmlns:a16="http://schemas.microsoft.com/office/drawing/2014/main" id="{3562856A-AACD-4B5D-B971-6E96351C6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89279" y="6049169"/>
                <a:ext cx="0" cy="5556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Line 52">
                <a:extLst>
                  <a:ext uri="{FF2B5EF4-FFF2-40B4-BE49-F238E27FC236}">
                    <a16:creationId xmlns:a16="http://schemas.microsoft.com/office/drawing/2014/main" id="{95213FD6-7B25-415E-BFE2-4EE1EB668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92579" y="6049169"/>
                <a:ext cx="0" cy="5556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Rectangle 53">
                <a:extLst>
                  <a:ext uri="{FF2B5EF4-FFF2-40B4-BE49-F238E27FC236}">
                    <a16:creationId xmlns:a16="http://schemas.microsoft.com/office/drawing/2014/main" id="{1F7FB5A3-5D87-4F57-9129-AAEF64562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4504" y="6146007"/>
                <a:ext cx="714939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Boundary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54">
                <a:extLst>
                  <a:ext uri="{FF2B5EF4-FFF2-40B4-BE49-F238E27FC236}">
                    <a16:creationId xmlns:a16="http://schemas.microsoft.com/office/drawing/2014/main" id="{E1A44088-CC33-4CB4-96F7-AFBA9400D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5374" y="6146007"/>
                <a:ext cx="714939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Scattered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55">
                <a:extLst>
                  <a:ext uri="{FF2B5EF4-FFF2-40B4-BE49-F238E27FC236}">
                    <a16:creationId xmlns:a16="http://schemas.microsoft.com/office/drawing/2014/main" id="{321B43C1-11FC-46BF-915B-8581861AA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6679" y="6146007"/>
                <a:ext cx="431800" cy="20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latin typeface="Arial" panose="020B0604020202020204" pitchFamily="34" charset="0"/>
                  </a:rPr>
                  <a:t>Other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57">
                <a:extLst>
                  <a:ext uri="{FF2B5EF4-FFF2-40B4-BE49-F238E27FC236}">
                    <a16:creationId xmlns:a16="http://schemas.microsoft.com/office/drawing/2014/main" id="{78A415F2-7395-4FE1-BEAE-044522B91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781747" y="4375979"/>
                <a:ext cx="2236691" cy="290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Survival probability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6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16A4B-3BD6-4E99-B757-AF407D77BD26}"/>
              </a:ext>
            </a:extLst>
          </p:cNvPr>
          <p:cNvSpPr txBox="1"/>
          <p:nvPr/>
        </p:nvSpPr>
        <p:spPr>
          <a:xfrm>
            <a:off x="152400" y="136524"/>
            <a:ext cx="9282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ndes SemiBold"/>
                <a:cs typeface="Andes SemiBold"/>
              </a:rPr>
              <a:t>Check out your own farm!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748DD-3AEE-469D-B7FB-3BCFC946B903}"/>
              </a:ext>
            </a:extLst>
          </p:cNvPr>
          <p:cNvSpPr txBox="1"/>
          <p:nvPr/>
        </p:nvSpPr>
        <p:spPr>
          <a:xfrm>
            <a:off x="393182" y="1142005"/>
            <a:ext cx="1129081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What Living Legends do you have?</a:t>
            </a:r>
          </a:p>
          <a:p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How many have been lost?</a:t>
            </a:r>
          </a:p>
          <a:p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What can be put back?</a:t>
            </a:r>
          </a:p>
          <a:p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1850s was the industrial revolution, not some ideal gold-standard</a:t>
            </a:r>
          </a:p>
          <a:p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EPOCH 1 maps available online: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Search “EPOCH 1 OS”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Woodland Trust Ancient Tree Inventory website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National Library for Scotland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Andes SemiBold"/>
                <a:cs typeface="Andes SemiBold"/>
              </a:rPr>
              <a:t>british-history.ac.uk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  <a:p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019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16A4B-3BD6-4E99-B757-AF407D77BD26}"/>
              </a:ext>
            </a:extLst>
          </p:cNvPr>
          <p:cNvSpPr txBox="1"/>
          <p:nvPr/>
        </p:nvSpPr>
        <p:spPr>
          <a:xfrm>
            <a:off x="152400" y="136524"/>
            <a:ext cx="9282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ndes SemiBold"/>
                <a:cs typeface="Andes SemiBold"/>
              </a:rPr>
              <a:t>Watch out, old maps aren’t perfect!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A00AAA-9C54-4806-9BDF-5E768A3C7DA7}"/>
              </a:ext>
            </a:extLst>
          </p:cNvPr>
          <p:cNvGrpSpPr/>
          <p:nvPr/>
        </p:nvGrpSpPr>
        <p:grpSpPr>
          <a:xfrm>
            <a:off x="1965236" y="1045671"/>
            <a:ext cx="7937371" cy="5647239"/>
            <a:chOff x="6690039" y="2703553"/>
            <a:chExt cx="5133532" cy="40231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6E2134-F156-40F5-B7F4-B7D218B8B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780" b="23800"/>
            <a:stretch/>
          </p:blipFill>
          <p:spPr>
            <a:xfrm>
              <a:off x="6690039" y="2703553"/>
              <a:ext cx="5133532" cy="4023186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B427BF4-376D-41F9-A25F-C98858EF3688}"/>
                </a:ext>
              </a:extLst>
            </p:cNvPr>
            <p:cNvGrpSpPr/>
            <p:nvPr/>
          </p:nvGrpSpPr>
          <p:grpSpPr>
            <a:xfrm>
              <a:off x="7507565" y="4061448"/>
              <a:ext cx="3526475" cy="2338704"/>
              <a:chOff x="6978834" y="1722581"/>
              <a:chExt cx="3526475" cy="233870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A6DEC37-B27B-4AF8-8C91-3B37E6176E62}"/>
                  </a:ext>
                </a:extLst>
              </p:cNvPr>
              <p:cNvSpPr/>
              <p:nvPr/>
            </p:nvSpPr>
            <p:spPr>
              <a:xfrm>
                <a:off x="7162409" y="2249225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F68D6F2-A81B-402E-8A94-6A1DB2A7C426}"/>
                  </a:ext>
                </a:extLst>
              </p:cNvPr>
              <p:cNvSpPr/>
              <p:nvPr/>
            </p:nvSpPr>
            <p:spPr>
              <a:xfrm>
                <a:off x="7125464" y="1722581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EF3A44B-D771-4FB6-9BF0-91E42785EE6C}"/>
                  </a:ext>
                </a:extLst>
              </p:cNvPr>
              <p:cNvSpPr/>
              <p:nvPr/>
            </p:nvSpPr>
            <p:spPr>
              <a:xfrm>
                <a:off x="7125463" y="2579804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E38884F-2348-4316-AB4B-FEFE5FE2093E}"/>
                  </a:ext>
                </a:extLst>
              </p:cNvPr>
              <p:cNvSpPr/>
              <p:nvPr/>
            </p:nvSpPr>
            <p:spPr>
              <a:xfrm>
                <a:off x="7865237" y="3186229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832B778-7667-4512-AB8E-9CC3EA90E540}"/>
                  </a:ext>
                </a:extLst>
              </p:cNvPr>
              <p:cNvSpPr/>
              <p:nvPr/>
            </p:nvSpPr>
            <p:spPr>
              <a:xfrm>
                <a:off x="7703600" y="3473358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4B91B75-F3A4-4BBB-A5CE-35ACDF858D6F}"/>
                  </a:ext>
                </a:extLst>
              </p:cNvPr>
              <p:cNvSpPr/>
              <p:nvPr/>
            </p:nvSpPr>
            <p:spPr>
              <a:xfrm>
                <a:off x="7541963" y="3738012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01ED460-78E0-4AB7-9482-59E2B7A3D599}"/>
                  </a:ext>
                </a:extLst>
              </p:cNvPr>
              <p:cNvSpPr/>
              <p:nvPr/>
            </p:nvSpPr>
            <p:spPr>
              <a:xfrm>
                <a:off x="10182036" y="2640878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C8566C-8600-44CE-9310-461443AF0D7D}"/>
                  </a:ext>
                </a:extLst>
              </p:cNvPr>
              <p:cNvSpPr/>
              <p:nvPr/>
            </p:nvSpPr>
            <p:spPr>
              <a:xfrm>
                <a:off x="9769603" y="1978311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50654141-67A2-40B7-A4DE-5596E819D13F}"/>
                  </a:ext>
                </a:extLst>
              </p:cNvPr>
              <p:cNvSpPr/>
              <p:nvPr/>
            </p:nvSpPr>
            <p:spPr>
              <a:xfrm>
                <a:off x="6993802" y="3186229"/>
                <a:ext cx="293297" cy="274679"/>
              </a:xfrm>
              <a:prstGeom prst="triangl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2AD76DE3-1C10-4E0A-AB63-9CB4B727DF05}"/>
                  </a:ext>
                </a:extLst>
              </p:cNvPr>
              <p:cNvSpPr/>
              <p:nvPr/>
            </p:nvSpPr>
            <p:spPr>
              <a:xfrm>
                <a:off x="6978834" y="3475968"/>
                <a:ext cx="293297" cy="274679"/>
              </a:xfrm>
              <a:prstGeom prst="triangl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AB568F68-4D54-4DD6-8DB2-7493CFCF5781}"/>
                  </a:ext>
                </a:extLst>
              </p:cNvPr>
              <p:cNvSpPr/>
              <p:nvPr/>
            </p:nvSpPr>
            <p:spPr>
              <a:xfrm>
                <a:off x="9105990" y="1775477"/>
                <a:ext cx="293297" cy="274679"/>
              </a:xfrm>
              <a:prstGeom prst="triangl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80E4BBF-404C-4528-BD63-40024292E742}"/>
                  </a:ext>
                </a:extLst>
              </p:cNvPr>
              <p:cNvSpPr/>
              <p:nvPr/>
            </p:nvSpPr>
            <p:spPr>
              <a:xfrm>
                <a:off x="9922003" y="2266014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35787D4-2912-420E-8622-4BB1EFA33429}"/>
                  </a:ext>
                </a:extLst>
              </p:cNvPr>
              <p:cNvSpPr/>
              <p:nvPr/>
            </p:nvSpPr>
            <p:spPr>
              <a:xfrm>
                <a:off x="8634791" y="2156917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4CB00BB-9B3E-4D6F-B67D-8D22CB11901C}"/>
                  </a:ext>
                </a:extLst>
              </p:cNvPr>
              <p:cNvSpPr/>
              <p:nvPr/>
            </p:nvSpPr>
            <p:spPr>
              <a:xfrm>
                <a:off x="8412675" y="2352179"/>
                <a:ext cx="323273" cy="323273"/>
              </a:xfrm>
              <a:prstGeom prst="ellipse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17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2561" y="0"/>
            <a:ext cx="12924692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014915-1281-4C16-9122-3F5BD09C8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6" b="6106"/>
          <a:stretch/>
        </p:blipFill>
        <p:spPr>
          <a:xfrm>
            <a:off x="437360" y="0"/>
            <a:ext cx="11317280" cy="69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7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220" y="0"/>
            <a:ext cx="12757639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74" y="111810"/>
            <a:ext cx="928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Trees outside woods: a significant resource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5992493" y="1301262"/>
            <a:ext cx="0" cy="3295767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4038" y="1576049"/>
            <a:ext cx="486214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3% of GB land area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19% of all GB tree canopy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ndes SemiBold"/>
                <a:cs typeface="Andes SemiBold"/>
              </a:rPr>
              <a:t>94% broadleaf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3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F2B9CE-3C87-41A2-BD09-6606BA0FEB3B}"/>
              </a:ext>
            </a:extLst>
          </p:cNvPr>
          <p:cNvGrpSpPr/>
          <p:nvPr/>
        </p:nvGrpSpPr>
        <p:grpSpPr>
          <a:xfrm>
            <a:off x="366452" y="5016278"/>
            <a:ext cx="11908293" cy="1590897"/>
            <a:chOff x="1156327" y="5033706"/>
            <a:chExt cx="11908293" cy="15908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ED8B1-0ED7-4CA3-A0AD-891E1ABB8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-25958"/>
            <a:stretch/>
          </p:blipFill>
          <p:spPr>
            <a:xfrm>
              <a:off x="1156327" y="5033706"/>
              <a:ext cx="11543091" cy="15908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A05E08-C716-450A-A23F-DEF105FE5185}"/>
                </a:ext>
              </a:extLst>
            </p:cNvPr>
            <p:cNvSpPr/>
            <p:nvPr/>
          </p:nvSpPr>
          <p:spPr>
            <a:xfrm>
              <a:off x="10613161" y="5318125"/>
              <a:ext cx="273050" cy="285750"/>
            </a:xfrm>
            <a:prstGeom prst="rect">
              <a:avLst/>
            </a:prstGeom>
            <a:solidFill>
              <a:srgbClr val="1D6C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7D7635-F6AE-4FE5-AE28-999C0449C055}"/>
                </a:ext>
              </a:extLst>
            </p:cNvPr>
            <p:cNvSpPr/>
            <p:nvPr/>
          </p:nvSpPr>
          <p:spPr>
            <a:xfrm>
              <a:off x="10614025" y="6031169"/>
              <a:ext cx="273050" cy="285750"/>
            </a:xfrm>
            <a:prstGeom prst="rect">
              <a:avLst/>
            </a:prstGeom>
            <a:solidFill>
              <a:srgbClr val="8F9E2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A6D627-1ECC-47D1-8F65-CFFDF02A6F9D}"/>
                </a:ext>
              </a:extLst>
            </p:cNvPr>
            <p:cNvSpPr txBox="1"/>
            <p:nvPr/>
          </p:nvSpPr>
          <p:spPr>
            <a:xfrm>
              <a:off x="11156981" y="5265282"/>
              <a:ext cx="1350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Woodland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4C65EF-E176-4E92-81B0-510584F9C744}"/>
                </a:ext>
              </a:extLst>
            </p:cNvPr>
            <p:cNvSpPr txBox="1"/>
            <p:nvPr/>
          </p:nvSpPr>
          <p:spPr>
            <a:xfrm>
              <a:off x="11156981" y="5850878"/>
              <a:ext cx="1907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Trees outside Woodland</a:t>
              </a:r>
            </a:p>
          </p:txBody>
        </p:sp>
      </p:grpSp>
      <p:pic>
        <p:nvPicPr>
          <p:cNvPr id="2050" name="Picture 2" descr="Farmers and environment to benefit as Ordnance Survey creates new data  layer of hedges - FarmingUK News">
            <a:extLst>
              <a:ext uri="{FF2B5EF4-FFF2-40B4-BE49-F238E27FC236}">
                <a16:creationId xmlns:a16="http://schemas.microsoft.com/office/drawing/2014/main" id="{8D3C29C5-A20B-4E7F-9902-54A68150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21" y="1065506"/>
            <a:ext cx="5194300" cy="34655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2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220" y="0"/>
            <a:ext cx="12757639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74" y="111810"/>
            <a:ext cx="928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Wildlife value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5992493" y="1301262"/>
            <a:ext cx="0" cy="5055089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22718-5A8C-4756-BA79-106A2B3044CC}"/>
              </a:ext>
            </a:extLst>
          </p:cNvPr>
          <p:cNvSpPr txBox="1"/>
          <p:nvPr/>
        </p:nvSpPr>
        <p:spPr>
          <a:xfrm>
            <a:off x="194378" y="1194300"/>
            <a:ext cx="5901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Can grow to an old age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Complex habitat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Genetic resource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Helps species move between habitat</a:t>
            </a:r>
          </a:p>
          <a:p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	 Climate change response</a:t>
            </a:r>
          </a:p>
        </p:txBody>
      </p:sp>
      <p:pic>
        <p:nvPicPr>
          <p:cNvPr id="19" name="Picture 2" descr="The Ancient Tree Inventory | ialeUK - International Association for  Landscape Ecology">
            <a:extLst>
              <a:ext uri="{FF2B5EF4-FFF2-40B4-BE49-F238E27FC236}">
                <a16:creationId xmlns:a16="http://schemas.microsoft.com/office/drawing/2014/main" id="{883C5031-D6DA-4E82-ABCE-E35B4EBA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0" y="3724708"/>
            <a:ext cx="4078945" cy="272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4E8DB-73AD-4956-BDFA-6888CC8E3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889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8467" y="1711971"/>
            <a:ext cx="4272318" cy="4025473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028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220" y="0"/>
            <a:ext cx="12757639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74" y="111810"/>
            <a:ext cx="928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ndes SemiBold"/>
                <a:cs typeface="Andes SemiBold"/>
              </a:rPr>
              <a:t>Value to people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439" y="1064311"/>
            <a:ext cx="5732051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Carbon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Crop/livestock shelter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Hosting pollinators/enemies of pests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Soil stability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Pollutant filtration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Landscape character</a:t>
            </a:r>
          </a:p>
          <a:p>
            <a:pPr lvl="1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ndes SemiBold"/>
                <a:cs typeface="Andes SemiBold"/>
              </a:rPr>
              <a:t>Etc</a:t>
            </a:r>
            <a:r>
              <a:rPr lang="en-US" sz="2400" dirty="0">
                <a:solidFill>
                  <a:schemeClr val="bg1"/>
                </a:solidFill>
                <a:latin typeface="Andes SemiBold"/>
                <a:cs typeface="Andes SemiBold"/>
              </a:rPr>
              <a:t>…</a:t>
            </a:r>
            <a:endParaRPr lang="en-US" sz="2800" dirty="0">
              <a:solidFill>
                <a:schemeClr val="bg1"/>
              </a:solidFill>
              <a:latin typeface="Andes SemiBold"/>
              <a:cs typeface="Andes Semi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F94A1-A7A6-A94A-AF2F-8EE78ED1ED1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B5CE5-877E-495F-80A5-5FAF568A1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77" y="1064311"/>
            <a:ext cx="3628787" cy="50762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2178D0-0E2E-4065-93D6-D8B7C872F791}"/>
              </a:ext>
            </a:extLst>
          </p:cNvPr>
          <p:cNvCxnSpPr>
            <a:cxnSpLocks/>
          </p:cNvCxnSpPr>
          <p:nvPr/>
        </p:nvCxnSpPr>
        <p:spPr>
          <a:xfrm>
            <a:off x="5992493" y="1301262"/>
            <a:ext cx="0" cy="5055089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99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220" y="0"/>
            <a:ext cx="12757639" cy="68580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45C9414-87F8-4B13-8D1B-19609184D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95" y="0"/>
            <a:ext cx="13053934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6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220" y="0"/>
            <a:ext cx="12757639" cy="6858000"/>
          </a:xfrm>
          <a:prstGeom prst="rect">
            <a:avLst/>
          </a:prstGeom>
          <a:solidFill>
            <a:srgbClr val="100A0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French family demands the return of Constable painting">
            <a:extLst>
              <a:ext uri="{FF2B5EF4-FFF2-40B4-BE49-F238E27FC236}">
                <a16:creationId xmlns:a16="http://schemas.microsoft.com/office/drawing/2014/main" id="{06C37CF9-7233-4888-9E65-2D45995F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12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8220" y="0"/>
            <a:ext cx="12757639" cy="6858000"/>
          </a:xfrm>
          <a:prstGeom prst="rect">
            <a:avLst/>
          </a:prstGeom>
          <a:solidFill>
            <a:srgbClr val="100A0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The Cornfield by John Constable">
            <a:extLst>
              <a:ext uri="{FF2B5EF4-FFF2-40B4-BE49-F238E27FC236}">
                <a16:creationId xmlns:a16="http://schemas.microsoft.com/office/drawing/2014/main" id="{80F1CD91-3611-F41B-9B3D-9D6A485C3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r="7972"/>
          <a:stretch/>
        </p:blipFill>
        <p:spPr bwMode="auto">
          <a:xfrm>
            <a:off x="3229531" y="0"/>
            <a:ext cx="5732937" cy="68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8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24AC3-09B2-4214-91C9-D7C9AC73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639" y="-660400"/>
            <a:ext cx="12493617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9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t">
      <a:dk1>
        <a:srgbClr val="3F3151"/>
      </a:dk1>
      <a:lt1>
        <a:srgbClr val="FFFFFF"/>
      </a:lt1>
      <a:dk2>
        <a:srgbClr val="4F6128"/>
      </a:dk2>
      <a:lt2>
        <a:srgbClr val="FFFFFF"/>
      </a:lt2>
      <a:accent1>
        <a:srgbClr val="4B2402"/>
      </a:accent1>
      <a:accent2>
        <a:srgbClr val="3B481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ndes">
      <a:majorFont>
        <a:latin typeface="Andes Black"/>
        <a:ea typeface=""/>
        <a:cs typeface=""/>
      </a:majorFont>
      <a:minorFont>
        <a:latin typeface="And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9E7D157FB7074184324B4D96553BF1" ma:contentTypeVersion="14" ma:contentTypeDescription="Create a new document." ma:contentTypeScope="" ma:versionID="c0a4fdd90da9c01d0f8099ee9b7d34a2">
  <xsd:schema xmlns:xsd="http://www.w3.org/2001/XMLSchema" xmlns:xs="http://www.w3.org/2001/XMLSchema" xmlns:p="http://schemas.microsoft.com/office/2006/metadata/properties" xmlns:ns1="http://schemas.microsoft.com/sharepoint/v3" xmlns:ns2="7fdd3a83-7a26-48b1-8fa4-0ca9d02c498a" xmlns:ns3="db1aa827-4675-446e-bfb6-fe7ecc55f903" targetNamespace="http://schemas.microsoft.com/office/2006/metadata/properties" ma:root="true" ma:fieldsID="b0bb04e9b3a6cf9911007aa210d8bb41" ns1:_="" ns2:_="" ns3:_="">
    <xsd:import namespace="http://schemas.microsoft.com/sharepoint/v3"/>
    <xsd:import namespace="7fdd3a83-7a26-48b1-8fa4-0ca9d02c498a"/>
    <xsd:import namespace="db1aa827-4675-446e-bfb6-fe7ecc55f9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d3a83-7a26-48b1-8fa4-0ca9d02c49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1aa827-4675-446e-bfb6-fe7ecc55f90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EC5558-0313-458E-81A4-57B3DD5FF8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fdd3a83-7a26-48b1-8fa4-0ca9d02c498a"/>
    <ds:schemaRef ds:uri="db1aa827-4675-446e-bfb6-fe7ecc55f9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EAF581-6B8F-44E3-811F-4D3738206E9F}">
  <ds:schemaRefs>
    <ds:schemaRef ds:uri="http://schemas.openxmlformats.org/package/2006/metadata/core-properties"/>
    <ds:schemaRef ds:uri="7fdd3a83-7a26-48b1-8fa4-0ca9d02c498a"/>
    <ds:schemaRef ds:uri="http://purl.org/dc/dcmitype/"/>
    <ds:schemaRef ds:uri="http://schemas.microsoft.com/office/infopath/2007/PartnerControls"/>
    <ds:schemaRef ds:uri="http://schemas.microsoft.com/office/2006/documentManagement/types"/>
    <ds:schemaRef ds:uri="db1aa827-4675-446e-bfb6-fe7ecc55f903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0793F2-D2FE-46BA-8EBC-349B6E403D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</Words>
  <Application>Microsoft Office PowerPoint</Application>
  <PresentationFormat>Widescreen</PresentationFormat>
  <Paragraphs>105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Andes</vt:lpstr>
      <vt:lpstr>Andes Black</vt:lpstr>
      <vt:lpstr>Andes Medium</vt:lpstr>
      <vt:lpstr>Andes SemiBold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Bloor</dc:creator>
  <cp:lastModifiedBy>Sound Credit TV 3</cp:lastModifiedBy>
  <cp:revision>21</cp:revision>
  <dcterms:created xsi:type="dcterms:W3CDTF">2016-09-20T20:55:02Z</dcterms:created>
  <dcterms:modified xsi:type="dcterms:W3CDTF">2023-01-06T08:39:26Z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0x010100369E7D157FB7074184324B4D96553BF1</vt:lpwstr>
  </property>
  <property fmtid="{D5CDD505-2E9C-101B-9397-08002B2CF9AE}" pid="3" name="Order">
    <vt:r8>858000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