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92" r:id="rId2"/>
    <p:sldId id="345" r:id="rId3"/>
    <p:sldId id="287" r:id="rId4"/>
    <p:sldId id="259" r:id="rId5"/>
    <p:sldId id="257" r:id="rId6"/>
    <p:sldId id="396" r:id="rId7"/>
    <p:sldId id="395" r:id="rId8"/>
    <p:sldId id="397" r:id="rId9"/>
    <p:sldId id="333" r:id="rId10"/>
    <p:sldId id="393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10229-81D1-443C-89E4-B73AA1CD7EE8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9CB06-4612-46C1-BCB9-6CF2FBD44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8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Funding for small businesses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9CB06-4612-46C1-BCB9-6CF2FBD443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3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we even need policy?</a:t>
            </a:r>
          </a:p>
          <a:p>
            <a:r>
              <a:rPr lang="en-GB" sz="1200" b="1" dirty="0">
                <a:solidFill>
                  <a:srgbClr val="95212C"/>
                </a:solidFill>
                <a:latin typeface="+mn-lt"/>
              </a:rPr>
              <a:t>The kind that:</a:t>
            </a:r>
          </a:p>
          <a:p>
            <a:r>
              <a:rPr lang="en-GB" sz="1200" b="1" dirty="0">
                <a:solidFill>
                  <a:srgbClr val="95212C"/>
                </a:solidFill>
                <a:latin typeface="+mn-lt"/>
              </a:rPr>
              <a:t>Recognises research doesn’t have to be tied to intellectual property</a:t>
            </a:r>
          </a:p>
          <a:p>
            <a:r>
              <a:rPr lang="en-GB" sz="1200" b="1" dirty="0">
                <a:solidFill>
                  <a:srgbClr val="95212C"/>
                </a:solidFill>
                <a:latin typeface="+mn-lt"/>
              </a:rPr>
              <a:t>Meaningfully connects food, farming, public health and the environment (agroecological policy)</a:t>
            </a:r>
          </a:p>
          <a:p>
            <a:r>
              <a:rPr lang="en-GB" sz="1200" b="1" dirty="0">
                <a:solidFill>
                  <a:srgbClr val="95212C"/>
                </a:solidFill>
                <a:latin typeface="+mn-lt"/>
              </a:rPr>
              <a:t>Operates at a range of scales – hyper local (town, parish / business, community)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9CB06-4612-46C1-BCB9-6CF2FBD443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8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1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9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6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0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5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9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0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2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184A-4CFF-46A9-ABA4-2A446A01AE39}" type="datetimeFigureOut">
              <a:rPr lang="en-GB" smtClean="0"/>
              <a:t>04/01/2023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94F8-A59E-4F29-8DE7-C51A26F1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microsoft.com/office/2007/relationships/hdphoto" Target="../media/hdphoto1.wdp"/><Relationship Id="rId7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21D1D3-466F-4C95-BC9F-7ECDFF9F5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733" y="-103463"/>
            <a:ext cx="10903465" cy="7276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68560" y="-99392"/>
            <a:ext cx="10225136" cy="7272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1215" y="2156602"/>
            <a:ext cx="9366428" cy="3243533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b="1" spc="100" dirty="0">
                <a:solidFill>
                  <a:srgbClr val="A74952"/>
                </a:solidFill>
                <a:effectLst>
                  <a:glow rad="101600">
                    <a:schemeClr val="bg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dmedod W" panose="00000400000000000000" pitchFamily="2" charset="0"/>
              </a:rPr>
            </a:br>
            <a:r>
              <a:rPr lang="en-GB" sz="8000" b="1" dirty="0">
                <a:solidFill>
                  <a:srgbClr val="A74952"/>
                </a:solidFill>
                <a:effectLst>
                  <a:glow rad="101600">
                    <a:schemeClr val="bg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dmedod W" panose="00000400000000000000" pitchFamily="2" charset="0"/>
              </a:rPr>
              <a:t>From Field to Bakery</a:t>
            </a:r>
            <a:b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</a:br>
            <a:r>
              <a:rPr lang="en-GB" sz="3200" b="1" dirty="0">
                <a:solidFill>
                  <a:srgbClr val="A74952"/>
                </a:solidFill>
                <a:effectLst>
                  <a:glow rad="101600">
                    <a:schemeClr val="bg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dmedod W" panose="00000400000000000000" pitchFamily="2" charset="0"/>
              </a:rPr>
              <a:t>Radical but realistic policy changes for accelerating diversified grain systems in the UK: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</a:br>
            <a:r>
              <a:rPr lang="en-GB" sz="7200" b="1" dirty="0">
                <a:solidFill>
                  <a:srgbClr val="A74952"/>
                </a:solidFill>
                <a:effectLst>
                  <a:glow rad="101600">
                    <a:schemeClr val="bg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dmedod W" panose="00000400000000000000" pitchFamily="2" charset="0"/>
              </a:rPr>
              <a:t>FUNDING</a:t>
            </a:r>
            <a:endParaRPr lang="en-GB" sz="7200" b="1" spc="100" dirty="0">
              <a:solidFill>
                <a:srgbClr val="A74952"/>
              </a:solidFill>
              <a:effectLst>
                <a:glow rad="101600">
                  <a:schemeClr val="bg1">
                    <a:alpha val="9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dmedod W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648688"/>
            <a:ext cx="8928992" cy="1080120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dirty="0">
                <a:solidFill>
                  <a:srgbClr val="A74952"/>
                </a:solidFill>
                <a:effectLst>
                  <a:glow rad="101600">
                    <a:schemeClr val="bg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dmedod W" panose="00000400000000000000" pitchFamily="2" charset="0"/>
              </a:rPr>
              <a:t>Josiah Meldrum</a:t>
            </a:r>
            <a:br>
              <a:rPr lang="en-GB" sz="4000" b="1" dirty="0">
                <a:solidFill>
                  <a:srgbClr val="A74952"/>
                </a:solidFill>
                <a:effectLst>
                  <a:glow rad="101600">
                    <a:schemeClr val="bg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dmedod W" panose="00000400000000000000" pitchFamily="2" charset="0"/>
              </a:rPr>
            </a:br>
            <a:r>
              <a:rPr lang="en-GB" sz="4000" b="1" dirty="0">
                <a:solidFill>
                  <a:srgbClr val="A74952"/>
                </a:solidFill>
                <a:effectLst>
                  <a:glow rad="101600">
                    <a:schemeClr val="bg1">
                      <a:alpha val="9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dmedod W" panose="00000400000000000000" pitchFamily="2" charset="0"/>
              </a:rPr>
              <a:t>@hodmedods  #lovepulses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0FC191-0B01-4D78-B0F6-9FFB9A9E5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215" y="-103464"/>
            <a:ext cx="9366427" cy="21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can, variety&#10;&#10;Description automatically generated">
            <a:extLst>
              <a:ext uri="{FF2B5EF4-FFF2-40B4-BE49-F238E27FC236}">
                <a16:creationId xmlns:a16="http://schemas.microsoft.com/office/drawing/2014/main" id="{D0436016-EF7F-47AA-AD6F-96E680D1D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877" y="-1887524"/>
            <a:ext cx="9758493" cy="9758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374F58-CCF9-49AD-99E1-F2F9FF1FE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B81780E-9F5C-4130-BEF4-1E4C1EE9D228}"/>
              </a:ext>
            </a:extLst>
          </p:cNvPr>
          <p:cNvGrpSpPr/>
          <p:nvPr/>
        </p:nvGrpSpPr>
        <p:grpSpPr>
          <a:xfrm>
            <a:off x="341088" y="1802401"/>
            <a:ext cx="8802912" cy="3678381"/>
            <a:chOff x="-605263" y="836712"/>
            <a:chExt cx="11536223" cy="4953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122B86-A674-4990-B55D-DB1C08FB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272" y="1158950"/>
              <a:ext cx="3910688" cy="39106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CADCA9-6E39-4820-AB12-7060C6501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00" r="24801"/>
            <a:stretch/>
          </p:blipFill>
          <p:spPr>
            <a:xfrm>
              <a:off x="3347864" y="1072198"/>
              <a:ext cx="2278531" cy="47175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1159FD-88E1-43A5-92A0-D97451097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9" r="25539"/>
            <a:stretch/>
          </p:blipFill>
          <p:spPr>
            <a:xfrm>
              <a:off x="5364088" y="1204838"/>
              <a:ext cx="2290806" cy="45128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36C1855-CDDA-4DC0-8655-C464F522EC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1" t="1977" r="16401" b="-1977"/>
            <a:stretch/>
          </p:blipFill>
          <p:spPr>
            <a:xfrm>
              <a:off x="1136286" y="836712"/>
              <a:ext cx="2278531" cy="4520958"/>
            </a:xfrm>
            <a:prstGeom prst="rect">
              <a:avLst/>
            </a:prstGeom>
          </p:spPr>
        </p:pic>
        <p:pic>
          <p:nvPicPr>
            <p:cNvPr id="10" name="Picture 9" descr="A can of soda&#10;&#10;Description generated with very high confidence">
              <a:extLst>
                <a:ext uri="{FF2B5EF4-FFF2-40B4-BE49-F238E27FC236}">
                  <a16:creationId xmlns:a16="http://schemas.microsoft.com/office/drawing/2014/main" id="{4DF829DD-6251-4F59-AD86-E9C0EB0F0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5263" y="1973294"/>
              <a:ext cx="1864895" cy="298383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D26EBD7-745B-43BA-8B76-A808BE791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03"/>
            <a:ext cx="9144000" cy="20993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E26B38-D298-4A54-9031-F875D7EDD0AF}"/>
              </a:ext>
            </a:extLst>
          </p:cNvPr>
          <p:cNvSpPr txBox="1"/>
          <p:nvPr/>
        </p:nvSpPr>
        <p:spPr>
          <a:xfrm>
            <a:off x="0" y="4828878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95212C"/>
                </a:solidFill>
              </a:rPr>
              <a:t>Josiah Meldrum</a:t>
            </a:r>
          </a:p>
          <a:p>
            <a:pPr algn="ctr"/>
            <a:r>
              <a:rPr lang="en-GB" sz="2800" b="1" dirty="0">
                <a:solidFill>
                  <a:srgbClr val="95212C"/>
                </a:solidFill>
              </a:rPr>
              <a:t>Josiah@hodmedods.co.uk</a:t>
            </a:r>
          </a:p>
          <a:p>
            <a:pPr algn="ctr"/>
            <a:r>
              <a:rPr lang="en-GB" sz="2800" b="1" dirty="0">
                <a:solidFill>
                  <a:srgbClr val="95212C"/>
                </a:solidFill>
              </a:rPr>
              <a:t>www.hodmedods.co.uk | @</a:t>
            </a:r>
            <a:r>
              <a:rPr lang="en-GB" sz="2800" b="1" dirty="0" err="1">
                <a:solidFill>
                  <a:srgbClr val="95212C"/>
                </a:solidFill>
              </a:rPr>
              <a:t>hodmedods</a:t>
            </a:r>
            <a:r>
              <a:rPr lang="en-GB" sz="2800" b="1" dirty="0">
                <a:solidFill>
                  <a:srgbClr val="95212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5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BDAE4-314F-4EDC-A80F-4B93974A1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76522" cy="695739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296F09-CD1B-4C2B-9CBB-C4D1D800D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D6CBC-3034-33BE-1ED9-D880CC5A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95212C"/>
                </a:solidFill>
                <a:latin typeface="+mn-lt"/>
              </a:rPr>
              <a:t>Where close to 100 years of policy has got us…</a:t>
            </a:r>
            <a:endParaRPr lang="en-GB" sz="6000" dirty="0">
              <a:solidFill>
                <a:srgbClr val="95212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30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031A8E1-626A-4154-8E2B-B6FE211B5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05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8E5A8-6BC8-4517-8727-7C914168F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27BD1F-8F7D-7467-7488-89A8B16E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95212C"/>
                </a:solidFill>
                <a:latin typeface="+mn-lt"/>
              </a:rPr>
              <a:t>Where we need to be</a:t>
            </a:r>
            <a:endParaRPr lang="en-GB" sz="6000" dirty="0">
              <a:solidFill>
                <a:srgbClr val="95212C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86CC6A-22B9-8704-5FF8-35A8F965E278}"/>
              </a:ext>
            </a:extLst>
          </p:cNvPr>
          <p:cNvSpPr txBox="1">
            <a:spLocks/>
          </p:cNvSpPr>
          <p:nvPr/>
        </p:nvSpPr>
        <p:spPr>
          <a:xfrm>
            <a:off x="2376937" y="3854537"/>
            <a:ext cx="67670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But not just agricultural policy. </a:t>
            </a:r>
          </a:p>
          <a:p>
            <a:endParaRPr lang="en-GB" b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  <a:p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And not policy alone</a:t>
            </a:r>
            <a:endParaRPr lang="en-GB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9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0EB8-BBB8-446C-A88B-B5587F15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>
                <a:solidFill>
                  <a:srgbClr val="95212C"/>
                </a:solidFill>
                <a:latin typeface="+mn-lt"/>
              </a:rPr>
              <a:t>Linear Value Chains</a:t>
            </a:r>
            <a:endParaRPr lang="en-GB" sz="6000" dirty="0">
              <a:solidFill>
                <a:srgbClr val="95212C"/>
              </a:solidFill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36A4B4-BF90-466C-90B7-47E0FEBC0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2992656"/>
            <a:ext cx="7821168" cy="14478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6E231-8F95-4CCA-A18D-31082514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F8EF08-5BD2-4112-838F-09130DCD513B}"/>
              </a:ext>
            </a:extLst>
          </p:cNvPr>
          <p:cNvSpPr txBox="1">
            <a:spLocks/>
          </p:cNvSpPr>
          <p:nvPr/>
        </p:nvSpPr>
        <p:spPr>
          <a:xfrm>
            <a:off x="595884" y="191184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rgbClr val="95212C"/>
                </a:solidFill>
                <a:latin typeface="+mn-lt"/>
              </a:rPr>
              <a:t>Flow of raw material, value and information </a:t>
            </a:r>
            <a:r>
              <a:rPr lang="en-GB" sz="2500" b="1" dirty="0">
                <a:solidFill>
                  <a:srgbClr val="95212C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GB" sz="2500" dirty="0">
              <a:solidFill>
                <a:srgbClr val="95212C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A880DD-8660-4725-9CCB-E2D99ACE89F5}"/>
              </a:ext>
            </a:extLst>
          </p:cNvPr>
          <p:cNvSpPr txBox="1">
            <a:spLocks/>
          </p:cNvSpPr>
          <p:nvPr/>
        </p:nvSpPr>
        <p:spPr>
          <a:xfrm>
            <a:off x="5337326" y="4142277"/>
            <a:ext cx="3463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500" b="1" dirty="0">
                <a:solidFill>
                  <a:srgbClr val="95212C"/>
                </a:solidFill>
                <a:latin typeface="+mn-lt"/>
                <a:sym typeface="Wingdings" panose="05000000000000000000" pitchFamily="2" charset="2"/>
              </a:rPr>
              <a:t> </a:t>
            </a:r>
            <a:r>
              <a:rPr lang="en-GB" sz="2500" b="1" dirty="0">
                <a:solidFill>
                  <a:srgbClr val="95212C"/>
                </a:solidFill>
                <a:latin typeface="+mn-lt"/>
              </a:rPr>
              <a:t>Flow of information </a:t>
            </a:r>
            <a:endParaRPr lang="en-GB" sz="2500" dirty="0">
              <a:solidFill>
                <a:srgbClr val="95212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760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4B9295-CCF9-4449-8F86-40F16861A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61" y="1447305"/>
            <a:ext cx="7209276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9710C-08CB-45BC-86BA-25193BD15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131FA60-8716-4913-B557-36E8B066B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95212C"/>
                </a:solidFill>
                <a:latin typeface="+mn-lt"/>
              </a:rPr>
              <a:t>Networks of Supply</a:t>
            </a:r>
            <a:endParaRPr lang="en-GB" sz="6000" dirty="0">
              <a:solidFill>
                <a:srgbClr val="95212C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6B23DF-C1A8-42FB-BA09-263619DEEE29}"/>
              </a:ext>
            </a:extLst>
          </p:cNvPr>
          <p:cNvSpPr txBox="1">
            <a:spLocks/>
          </p:cNvSpPr>
          <p:nvPr/>
        </p:nvSpPr>
        <p:spPr>
          <a:xfrm>
            <a:off x="2027516" y="5798643"/>
            <a:ext cx="6669232" cy="1022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rgbClr val="95212C"/>
                </a:solidFill>
                <a:latin typeface="+mn-lt"/>
              </a:rPr>
              <a:t>Collaborative, open, diverse, transparent; built on trust and relationships not transactions.</a:t>
            </a:r>
            <a:endParaRPr lang="en-GB" sz="2800" dirty="0">
              <a:solidFill>
                <a:srgbClr val="95212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75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wearing a white shirt&#10;&#10;Description automatically generated with low confidence">
            <a:extLst>
              <a:ext uri="{FF2B5EF4-FFF2-40B4-BE49-F238E27FC236}">
                <a16:creationId xmlns:a16="http://schemas.microsoft.com/office/drawing/2014/main" id="{F7BA0192-0581-D7ED-DA6E-49F50EDB6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61" y="-499620"/>
            <a:ext cx="7814820" cy="7814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B0EB8-BBB8-446C-A88B-B5587F15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13" y="2103437"/>
            <a:ext cx="7743012" cy="1325563"/>
          </a:xfrm>
        </p:spPr>
        <p:txBody>
          <a:bodyPr>
            <a:noAutofit/>
          </a:bodyPr>
          <a:lstStyle/>
          <a:p>
            <a:r>
              <a:rPr lang="en-GB" sz="12000" b="1" dirty="0">
                <a:solidFill>
                  <a:srgbClr val="95212C"/>
                </a:solidFill>
                <a:latin typeface="+mn-lt"/>
              </a:rPr>
              <a:t>Radical </a:t>
            </a:r>
            <a:br>
              <a:rPr lang="en-GB" sz="12000" b="1" dirty="0">
                <a:solidFill>
                  <a:srgbClr val="95212C"/>
                </a:solidFill>
                <a:latin typeface="+mn-lt"/>
              </a:rPr>
            </a:br>
            <a:r>
              <a:rPr lang="en-GB" sz="12000" b="1" dirty="0">
                <a:solidFill>
                  <a:srgbClr val="95212C"/>
                </a:solidFill>
                <a:latin typeface="+mn-lt"/>
              </a:rPr>
              <a:t>but Realistic</a:t>
            </a:r>
            <a:endParaRPr lang="en-GB" sz="12000" dirty="0">
              <a:solidFill>
                <a:srgbClr val="95212C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6E231-8F95-4CCA-A18D-31082514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0EB8-BBB8-446C-A88B-B5587F15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68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solidFill>
                  <a:srgbClr val="95212C"/>
                </a:solidFill>
                <a:latin typeface="+mn-lt"/>
              </a:rPr>
              <a:t>What do we need to fund?</a:t>
            </a:r>
            <a:endParaRPr lang="en-GB" sz="6000" dirty="0">
              <a:solidFill>
                <a:srgbClr val="95212C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6E231-8F95-4CCA-A18D-31082514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F8EF08-5BD2-4112-838F-09130DCD513B}"/>
              </a:ext>
            </a:extLst>
          </p:cNvPr>
          <p:cNvSpPr txBox="1">
            <a:spLocks/>
          </p:cNvSpPr>
          <p:nvPr/>
        </p:nvSpPr>
        <p:spPr>
          <a:xfrm>
            <a:off x="690775" y="1349415"/>
            <a:ext cx="7886700" cy="354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500" dirty="0">
              <a:solidFill>
                <a:srgbClr val="95212C"/>
              </a:solidFill>
              <a:latin typeface="+mn-lt"/>
            </a:endParaRPr>
          </a:p>
        </p:txBody>
      </p:sp>
      <p:pic>
        <p:nvPicPr>
          <p:cNvPr id="11" name="Picture 10" descr="A picture containing floor, person, indoor, green&#10;&#10;Description automatically generated">
            <a:extLst>
              <a:ext uri="{FF2B5EF4-FFF2-40B4-BE49-F238E27FC236}">
                <a16:creationId xmlns:a16="http://schemas.microsoft.com/office/drawing/2014/main" id="{0606190F-4282-4B80-176C-4B13AE9B3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85" y="1882431"/>
            <a:ext cx="4064839" cy="403047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ED509D2-3717-D500-A990-A0720FFB49E0}"/>
              </a:ext>
            </a:extLst>
          </p:cNvPr>
          <p:cNvGrpSpPr/>
          <p:nvPr/>
        </p:nvGrpSpPr>
        <p:grpSpPr>
          <a:xfrm>
            <a:off x="240454" y="1271973"/>
            <a:ext cx="4166954" cy="2584812"/>
            <a:chOff x="240454" y="1271973"/>
            <a:chExt cx="4166954" cy="2584812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9DC574DD-A15A-9834-D0F9-758824A8E93D}"/>
                </a:ext>
              </a:extLst>
            </p:cNvPr>
            <p:cNvSpPr txBox="1">
              <a:spLocks/>
            </p:cNvSpPr>
            <p:nvPr/>
          </p:nvSpPr>
          <p:spPr>
            <a:xfrm>
              <a:off x="240454" y="1271973"/>
              <a:ext cx="2285079" cy="25848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500" b="1" dirty="0">
                  <a:solidFill>
                    <a:srgbClr val="95212C"/>
                  </a:solidFill>
                  <a:latin typeface="+mn-lt"/>
                </a:rPr>
                <a:t>Tempting to think that it’s all about this</a:t>
              </a:r>
              <a:endParaRPr lang="en-GB" sz="3500" dirty="0">
                <a:solidFill>
                  <a:srgbClr val="95212C"/>
                </a:solidFill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25E1979-389F-EBDC-CF11-34F69B990245}"/>
                </a:ext>
              </a:extLst>
            </p:cNvPr>
            <p:cNvCxnSpPr>
              <a:cxnSpLocks/>
            </p:cNvCxnSpPr>
            <p:nvPr/>
          </p:nvCxnSpPr>
          <p:spPr>
            <a:xfrm>
              <a:off x="2098217" y="2372172"/>
              <a:ext cx="2309191" cy="508470"/>
            </a:xfrm>
            <a:prstGeom prst="straightConnector1">
              <a:avLst/>
            </a:prstGeom>
            <a:ln w="136525">
              <a:solidFill>
                <a:srgbClr val="95212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A172E1-2631-6782-90D6-BC62AB1ACC1A}"/>
              </a:ext>
            </a:extLst>
          </p:cNvPr>
          <p:cNvGrpSpPr/>
          <p:nvPr/>
        </p:nvGrpSpPr>
        <p:grpSpPr>
          <a:xfrm>
            <a:off x="3657600" y="2880642"/>
            <a:ext cx="5486400" cy="3831930"/>
            <a:chOff x="3657600" y="2880642"/>
            <a:chExt cx="5486400" cy="3831930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9A84AAAD-4D1C-E029-D49D-D57F8148670F}"/>
                </a:ext>
              </a:extLst>
            </p:cNvPr>
            <p:cNvSpPr txBox="1">
              <a:spLocks/>
            </p:cNvSpPr>
            <p:nvPr/>
          </p:nvSpPr>
          <p:spPr>
            <a:xfrm>
              <a:off x="6995951" y="4304598"/>
              <a:ext cx="2148049" cy="240797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200" b="1" dirty="0">
                  <a:solidFill>
                    <a:srgbClr val="95212C"/>
                  </a:solidFill>
                  <a:latin typeface="+mn-lt"/>
                </a:rPr>
                <a:t>When actually it’s mostly this</a:t>
              </a:r>
              <a:endParaRPr lang="en-GB" sz="3200" dirty="0">
                <a:solidFill>
                  <a:srgbClr val="95212C"/>
                </a:solidFill>
                <a:latin typeface="+mn-lt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EA663D-946B-D824-80DB-6C8D20F3B947}"/>
                </a:ext>
              </a:extLst>
            </p:cNvPr>
            <p:cNvSpPr/>
            <p:nvPr/>
          </p:nvSpPr>
          <p:spPr>
            <a:xfrm>
              <a:off x="5998465" y="2880642"/>
              <a:ext cx="1488588" cy="1728654"/>
            </a:xfrm>
            <a:custGeom>
              <a:avLst/>
              <a:gdLst>
                <a:gd name="connsiteX0" fmla="*/ 1088136 w 1088136"/>
                <a:gd name="connsiteY0" fmla="*/ 1380744 h 1380744"/>
                <a:gd name="connsiteX1" fmla="*/ 804672 w 1088136"/>
                <a:gd name="connsiteY1" fmla="*/ 411480 h 1380744"/>
                <a:gd name="connsiteX2" fmla="*/ 0 w 1088136"/>
                <a:gd name="connsiteY2" fmla="*/ 0 h 1380744"/>
                <a:gd name="connsiteX3" fmla="*/ 0 w 1088136"/>
                <a:gd name="connsiteY3" fmla="*/ 0 h 138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136" h="1380744">
                  <a:moveTo>
                    <a:pt x="1088136" y="1380744"/>
                  </a:moveTo>
                  <a:cubicBezTo>
                    <a:pt x="1037082" y="1011174"/>
                    <a:pt x="986028" y="641604"/>
                    <a:pt x="804672" y="411480"/>
                  </a:cubicBezTo>
                  <a:cubicBezTo>
                    <a:pt x="623316" y="181356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headEnd type="none" w="med" len="lg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B2C5AF-8956-F46A-0625-290C0924BA22}"/>
                </a:ext>
              </a:extLst>
            </p:cNvPr>
            <p:cNvSpPr/>
            <p:nvPr/>
          </p:nvSpPr>
          <p:spPr>
            <a:xfrm>
              <a:off x="3657600" y="3255546"/>
              <a:ext cx="3338351" cy="1853724"/>
            </a:xfrm>
            <a:custGeom>
              <a:avLst/>
              <a:gdLst>
                <a:gd name="connsiteX0" fmla="*/ 4142232 w 4142232"/>
                <a:gd name="connsiteY0" fmla="*/ 2020824 h 2020824"/>
                <a:gd name="connsiteX1" fmla="*/ 804672 w 4142232"/>
                <a:gd name="connsiteY1" fmla="*/ 374904 h 2020824"/>
                <a:gd name="connsiteX2" fmla="*/ 0 w 4142232"/>
                <a:gd name="connsiteY2" fmla="*/ 0 h 202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2232" h="2020824">
                  <a:moveTo>
                    <a:pt x="4142232" y="2020824"/>
                  </a:moveTo>
                  <a:lnTo>
                    <a:pt x="804672" y="374904"/>
                  </a:lnTo>
                  <a:cubicBezTo>
                    <a:pt x="114300" y="38100"/>
                    <a:pt x="57150" y="19050"/>
                    <a:pt x="0" y="0"/>
                  </a:cubicBezTo>
                </a:path>
              </a:pathLst>
            </a:custGeom>
            <a:noFill/>
            <a:ln w="76200"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05AA1D-46AF-3007-C325-D68AC31EAD78}"/>
                </a:ext>
              </a:extLst>
            </p:cNvPr>
            <p:cNvSpPr/>
            <p:nvPr/>
          </p:nvSpPr>
          <p:spPr>
            <a:xfrm>
              <a:off x="4261104" y="5266944"/>
              <a:ext cx="2633472" cy="648744"/>
            </a:xfrm>
            <a:custGeom>
              <a:avLst/>
              <a:gdLst>
                <a:gd name="connsiteX0" fmla="*/ 2633472 w 2633472"/>
                <a:gd name="connsiteY0" fmla="*/ 310896 h 648744"/>
                <a:gd name="connsiteX1" fmla="*/ 1600200 w 2633472"/>
                <a:gd name="connsiteY1" fmla="*/ 548640 h 648744"/>
                <a:gd name="connsiteX2" fmla="*/ 667512 w 2633472"/>
                <a:gd name="connsiteY2" fmla="*/ 612648 h 648744"/>
                <a:gd name="connsiteX3" fmla="*/ 0 w 2633472"/>
                <a:gd name="connsiteY3" fmla="*/ 0 h 64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3472" h="648744">
                  <a:moveTo>
                    <a:pt x="2633472" y="310896"/>
                  </a:moveTo>
                  <a:cubicBezTo>
                    <a:pt x="2280666" y="404622"/>
                    <a:pt x="1927860" y="498348"/>
                    <a:pt x="1600200" y="548640"/>
                  </a:cubicBezTo>
                  <a:cubicBezTo>
                    <a:pt x="1272540" y="598932"/>
                    <a:pt x="934212" y="704088"/>
                    <a:pt x="667512" y="612648"/>
                  </a:cubicBezTo>
                  <a:cubicBezTo>
                    <a:pt x="400812" y="521208"/>
                    <a:pt x="200406" y="260604"/>
                    <a:pt x="0" y="0"/>
                  </a:cubicBezTo>
                </a:path>
              </a:pathLst>
            </a:custGeom>
            <a:noFill/>
            <a:ln w="762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732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0EB8-BBB8-446C-A88B-B5587F15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684"/>
            <a:ext cx="78867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rgbClr val="95212C"/>
                </a:solidFill>
                <a:latin typeface="+mn-lt"/>
              </a:rPr>
              <a:t>What kind of policy?</a:t>
            </a:r>
            <a:endParaRPr lang="en-GB" sz="6000" dirty="0">
              <a:solidFill>
                <a:srgbClr val="95212C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6E231-8F95-4CCA-A18D-310825149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F8EF08-5BD2-4112-838F-09130DCD513B}"/>
              </a:ext>
            </a:extLst>
          </p:cNvPr>
          <p:cNvSpPr txBox="1">
            <a:spLocks/>
          </p:cNvSpPr>
          <p:nvPr/>
        </p:nvSpPr>
        <p:spPr>
          <a:xfrm>
            <a:off x="690775" y="1349415"/>
            <a:ext cx="7886700" cy="3542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500" dirty="0">
              <a:solidFill>
                <a:srgbClr val="95212C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D7C697-2339-7114-4A75-7F70EC65501B}"/>
              </a:ext>
            </a:extLst>
          </p:cNvPr>
          <p:cNvGrpSpPr/>
          <p:nvPr/>
        </p:nvGrpSpPr>
        <p:grpSpPr>
          <a:xfrm>
            <a:off x="686189" y="1349415"/>
            <a:ext cx="7895872" cy="6017973"/>
            <a:chOff x="686189" y="1349415"/>
            <a:chExt cx="7895872" cy="6017973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9DC574DD-A15A-9834-D0F9-758824A8E93D}"/>
                </a:ext>
              </a:extLst>
            </p:cNvPr>
            <p:cNvSpPr txBox="1">
              <a:spLocks/>
            </p:cNvSpPr>
            <p:nvPr/>
          </p:nvSpPr>
          <p:spPr>
            <a:xfrm>
              <a:off x="686189" y="1349415"/>
              <a:ext cx="2861684" cy="39081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3500" b="1" dirty="0">
                  <a:solidFill>
                    <a:srgbClr val="95212C"/>
                  </a:solidFill>
                  <a:latin typeface="+mn-lt"/>
                </a:rPr>
                <a:t>2002 Budget: </a:t>
              </a:r>
            </a:p>
            <a:p>
              <a:r>
                <a:rPr lang="en-GB" sz="3500" b="1" dirty="0">
                  <a:solidFill>
                    <a:srgbClr val="95212C"/>
                  </a:solidFill>
                  <a:latin typeface="+mn-lt"/>
                </a:rPr>
                <a:t>A cut in duty of 50% on the first half million litres of beer produced each year – but only for breweries producing less than 3 million litres per year.</a:t>
              </a:r>
              <a:endParaRPr lang="en-GB" sz="3500" dirty="0">
                <a:solidFill>
                  <a:srgbClr val="95212C"/>
                </a:solidFill>
                <a:latin typeface="+mn-lt"/>
              </a:endParaRPr>
            </a:p>
          </p:txBody>
        </p:sp>
        <p:pic>
          <p:nvPicPr>
            <p:cNvPr id="4" name="Picture 3" descr="A picture containing person, person, suit, red&#10;&#10;Description automatically generated">
              <a:extLst>
                <a:ext uri="{FF2B5EF4-FFF2-40B4-BE49-F238E27FC236}">
                  <a16:creationId xmlns:a16="http://schemas.microsoft.com/office/drawing/2014/main" id="{13F8584A-AACB-98FE-1F8E-0D02CEEC8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078" y="1349415"/>
              <a:ext cx="4681983" cy="6017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7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18" y="-172431"/>
            <a:ext cx="9565035" cy="7728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06D81-B8E9-4912-BEFA-F26DC63C3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7" y="5180100"/>
            <a:ext cx="1608589" cy="1608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9277D-1AEF-423E-A24D-25F90A7CD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7" y="5332500"/>
            <a:ext cx="1608589" cy="1608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AA425F-2762-FD79-49F3-4F266B78AD5E}"/>
              </a:ext>
            </a:extLst>
          </p:cNvPr>
          <p:cNvSpPr txBox="1">
            <a:spLocks/>
          </p:cNvSpPr>
          <p:nvPr/>
        </p:nvSpPr>
        <p:spPr>
          <a:xfrm>
            <a:off x="4304444" y="1679231"/>
            <a:ext cx="774301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0" b="1" dirty="0">
                <a:solidFill>
                  <a:srgbClr val="95212C"/>
                </a:solidFill>
                <a:latin typeface="+mn-lt"/>
              </a:rPr>
              <a:t> </a:t>
            </a:r>
            <a:br>
              <a:rPr lang="en-GB" sz="12000" b="1" dirty="0">
                <a:solidFill>
                  <a:srgbClr val="95212C"/>
                </a:solidFill>
                <a:latin typeface="+mn-lt"/>
              </a:rPr>
            </a:br>
            <a:endParaRPr lang="en-GB" sz="12000" dirty="0">
              <a:solidFill>
                <a:srgbClr val="95212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527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1759</TotalTime>
  <Words>234</Words>
  <Application>Microsoft Office PowerPoint</Application>
  <PresentationFormat>On-screen Show (4:3)</PresentationFormat>
  <Paragraphs>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</vt:lpstr>
      <vt:lpstr>Calibri</vt:lpstr>
      <vt:lpstr>Calibri Light</vt:lpstr>
      <vt:lpstr>Hodmedod W</vt:lpstr>
      <vt:lpstr>Office Theme</vt:lpstr>
      <vt:lpstr> From Field to Bakery Radical but realistic policy changes for accelerating diversified grain systems in the UK: FUNDING</vt:lpstr>
      <vt:lpstr>Where close to 100 years of policy has got us…</vt:lpstr>
      <vt:lpstr>Where we need to be</vt:lpstr>
      <vt:lpstr>Linear Value Chains</vt:lpstr>
      <vt:lpstr>Networks of Supply</vt:lpstr>
      <vt:lpstr>Radical  but Realistic</vt:lpstr>
      <vt:lpstr>What do we need to fund?</vt:lpstr>
      <vt:lpstr>What kind of policy?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josiah meldrum</cp:lastModifiedBy>
  <cp:revision>18</cp:revision>
  <dcterms:created xsi:type="dcterms:W3CDTF">2020-01-05T17:52:16Z</dcterms:created>
  <dcterms:modified xsi:type="dcterms:W3CDTF">2023-01-04T23:17:55Z</dcterms:modified>
</cp:coreProperties>
</file>