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62" r:id="rId9"/>
    <p:sldId id="263" r:id="rId10"/>
    <p:sldId id="264" r:id="rId11"/>
    <p:sldId id="274" r:id="rId12"/>
    <p:sldId id="265" r:id="rId13"/>
    <p:sldId id="266" r:id="rId14"/>
    <p:sldId id="275" r:id="rId15"/>
    <p:sldId id="267" r:id="rId16"/>
    <p:sldId id="268" r:id="rId17"/>
    <p:sldId id="276" r:id="rId18"/>
    <p:sldId id="269" r:id="rId19"/>
    <p:sldId id="270" r:id="rId20"/>
    <p:sldId id="271" r:id="rId21"/>
    <p:sldId id="277" r:id="rId2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9A058B-E8CC-2A88-3FD3-3778142D05A9}" v="708" dt="2022-12-14T10:30:43.573"/>
    <p1510:client id="{323C3A57-A888-4945-866B-37A6E122EC9B}" v="95" dt="2022-12-14T09:22:10.849"/>
    <p1510:client id="{7BAAA3B7-F4D3-F4F6-87B3-3B556D36EF07}" v="30" dt="2022-12-16T12:07:44.026"/>
    <p1510:client id="{A48BD354-A522-4FAB-7245-9BB1903A1E32}" v="34" dt="2022-12-14T11:14:55.811"/>
    <p1510:client id="{B7C6333E-0EAE-FECE-53C3-31E9D1C4A7C7}" v="123" dt="2022-12-16T15:30:34.245"/>
    <p1510:client id="{EDC08048-1664-6931-92AD-CC31206D896F}" v="669" dt="2022-12-15T16:05:43.425"/>
    <p1510:client id="{F2926F9E-E47C-FCFC-1FE1-8900DE778598}" v="364" dt="2022-12-14T11:12:36.55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ACA"/>
          </a:solidFill>
        </a:fill>
      </a:tcStyle>
    </a:wholeTbl>
    <a:band2H>
      <a:tcTxStyle/>
      <a:tcStyle>
        <a:tcBdr/>
        <a:fill>
          <a:solidFill>
            <a:srgbClr val="F6ED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Trebuchet MS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Trebuchet MS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Trebuchet MS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Trebuchet MS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Trebuchet MS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Trebuchet MS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Trebuchet MS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Trebuchet MS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Trebuchet M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/>
          </a:p>
          <a:p>
            <a:pPr>
              <a:defRPr sz="2000"/>
            </a:pPr>
            <a:r>
              <a:t>Briefly talk through the main principles of Meadow Creation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Later speakers will go into more details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Long term management is the key to success. 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Species rich grassland is typically managed as either hay meadow or pasture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Regular management is the key: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cycle of hay cutting and aftermath grazing or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grazing at the right times of year with the right numbers of livestock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Yellow Rattle seedlings - not grazing too late when trying to establish Yellow Rattle</a:t>
            </a:r>
          </a:p>
        </p:txBody>
      </p:sp>
    </p:spTree>
    <p:extLst>
      <p:ext uri="{BB962C8B-B14F-4D97-AF65-F5344CB8AC3E}">
        <p14:creationId xmlns:p14="http://schemas.microsoft.com/office/powerpoint/2010/main" val="2945298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Typical Hay meadow management cycle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Typical pasture management cycle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Key principle of both hay meadow and pasture management is that livestock are excluded during the flowering season or maybe in very low numbers in a pasture system.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Creeping Thistle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These are typical problem weeds associated with meadows.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Managing the level of perennial weeds is important - especially in the first few years after a restoration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Quickly get out of control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/>
          </a:p>
          <a:p>
            <a:pPr>
              <a:defRPr sz="2000"/>
            </a:pPr>
            <a:r>
              <a:t>Spot spraying during growing season - May - June - Check your agreement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Cutting at purple bud stage, before flower fully open</a:t>
            </a:r>
          </a:p>
          <a:p>
            <a:pPr>
              <a:defRPr sz="2000"/>
            </a:pPr>
            <a:r>
              <a:t>Avoid over grazing during the winter then the ground is wet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Spear Thistle, cut before seeding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endParaRPr/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Digging up had with Lazy dog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/>
          </a:p>
          <a:p>
            <a:pPr>
              <a:defRPr sz="2000"/>
            </a:pPr>
            <a:r>
              <a:t>Help and Support out there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Farmers Cluster groups </a:t>
            </a:r>
          </a:p>
          <a:p>
            <a:pPr>
              <a:defRPr sz="2000"/>
            </a:pPr>
            <a:r>
              <a:rPr err="1"/>
              <a:t>Plantlife</a:t>
            </a:r>
            <a:r>
              <a:t> </a:t>
            </a:r>
          </a:p>
          <a:p>
            <a:pPr>
              <a:defRPr sz="2000"/>
            </a:pPr>
            <a:r>
              <a:t>MMC </a:t>
            </a:r>
          </a:p>
          <a:p>
            <a:pPr>
              <a:defRPr sz="2000"/>
            </a:pPr>
            <a:r>
              <a:t>Magnificent Meadows Website </a:t>
            </a:r>
          </a:p>
          <a:p>
            <a:pPr>
              <a:defRPr sz="2000"/>
            </a:pPr>
            <a:r>
              <a:t>Meadows groups and projects across the UK, such as Herefordshire Meadows and </a:t>
            </a:r>
            <a:r>
              <a:rPr err="1"/>
              <a:t>Haytime</a:t>
            </a:r>
            <a:r>
              <a:t> in Yorkshire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Presenter notes/questions:</a:t>
            </a: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6204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100"/>
            </a:pPr>
            <a:endParaRPr/>
          </a:p>
          <a:p>
            <a:pPr>
              <a:defRPr sz="2100"/>
            </a:pPr>
            <a:r>
              <a:t>We mean native species rich grassland, which is permanent pasture with a mix of fine grasses and mainly perennial wildflowers </a:t>
            </a:r>
          </a:p>
          <a:p>
            <a:pPr>
              <a:defRPr sz="2100"/>
            </a:pPr>
            <a:endParaRPr/>
          </a:p>
          <a:p>
            <a:pPr>
              <a:defRPr sz="2100"/>
            </a:pPr>
            <a:r>
              <a:t>Not the typical pollinator mixes or pictorial meadows seen on TV which are mainly full of annual flowers of arable and disturbed ground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High Soil fertility will limit the potential of a site for restoration </a:t>
            </a:r>
          </a:p>
          <a:p>
            <a:pPr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the site and can be created?</a:t>
            </a:r>
          </a:p>
          <a:p>
            <a:pPr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Soil type (clay, sand, chalk)</a:t>
            </a:r>
          </a:p>
          <a:p>
            <a:pPr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Hydrology (wet, dry)</a:t>
            </a:r>
          </a:p>
          <a:p>
            <a:pPr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Nutrient levels Ideally looking for a Phosphorus index of below 3, although in some situations restoration has been possible with higher P values. </a:t>
            </a:r>
          </a:p>
          <a:p>
            <a:pPr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Simply way to access your meadow is a basic survey  - condition assessment </a:t>
            </a:r>
          </a:p>
          <a:p>
            <a:endParaRPr/>
          </a:p>
          <a:p>
            <a:r>
              <a:t>Important for judging success after you have introduced seeds</a:t>
            </a:r>
          </a:p>
          <a:p>
            <a:endParaRPr/>
          </a:p>
          <a:p>
            <a:endParaRPr/>
          </a:p>
          <a:p>
            <a:r>
              <a:t>Examples of positive and negative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/>
          </a:p>
          <a:p>
            <a:pPr>
              <a:defRPr sz="2000"/>
            </a:pPr>
            <a:r>
              <a:t>Positive indicators in grassland would be Birds-foot Trefoil and Yellow rattle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Large quantities of the creeping or spear thistle, dock or nettles should be controlled before starting a restoration,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Spot spraying with glyphosate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pPr>
              <a:defRPr sz="2000"/>
            </a:pPr>
            <a:r>
              <a:t>FREE  help from Plantlife in Wales and UK for help with sourcing logistics around sources natural seeds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Preserve local character of meadows which vary across the UK </a:t>
            </a:r>
          </a:p>
          <a:p>
            <a:pPr>
              <a:defRPr sz="2000"/>
            </a:pPr>
            <a:r>
              <a:t>Cheaper</a:t>
            </a:r>
          </a:p>
          <a:p>
            <a:pPr>
              <a:defRPr sz="2000"/>
            </a:pPr>
            <a:r>
              <a:t>Well suited to conditions in our area, </a:t>
            </a:r>
          </a:p>
          <a:p>
            <a:pPr>
              <a:defRPr sz="2000"/>
            </a:pPr>
            <a:r>
              <a:t>Native plants Better for livestock and soil 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/>
          </a:p>
          <a:p>
            <a:pPr>
              <a:defRPr sz="2000"/>
            </a:pPr>
            <a:r>
              <a:t>Ideally create 50 - 80% bare ground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Many ways of creating bare ground some are more effective than others.  </a:t>
            </a:r>
          </a:p>
          <a:p>
            <a:pPr>
              <a:defRPr sz="2000"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/>
          </a:p>
          <a:p>
            <a:pPr>
              <a:defRPr sz="2000"/>
            </a:pPr>
            <a:r>
              <a:t>Many different techniques for sowing seeds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Green hay must be moved and spread quickly to avoid heating up, with a couple of hours or less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Seed should be broadcast on the surface and not buried.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Rolling or livestock should be used to help press the seed into the soil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Keeping grass under control during first winter makes huge different to success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25822" cy="309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lnSpc>
                <a:spcPct val="100000"/>
              </a:lnSpc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434975" y="3413125"/>
            <a:ext cx="6030913" cy="2454275"/>
          </a:xfrm>
          <a:prstGeom prst="rect">
            <a:avLst/>
          </a:prstGeom>
        </p:spPr>
        <p:txBody>
          <a:bodyPr anchor="b"/>
          <a:lstStyle>
            <a:lvl1pPr>
              <a:lnSpc>
                <a:spcPts val="4200"/>
              </a:lnSpc>
              <a:defRPr sz="38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2750" y="6116637"/>
            <a:ext cx="6030913" cy="474663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accent1"/>
                </a:solidFill>
              </a:defRPr>
            </a:lvl1pPr>
            <a:lvl2pPr indent="1587">
              <a:defRPr sz="2400" b="0">
                <a:solidFill>
                  <a:schemeClr val="accent1"/>
                </a:solidFill>
              </a:defRPr>
            </a:lvl2pPr>
            <a:lvl3pPr marL="639762" indent="-190500">
              <a:defRPr sz="2400" b="0">
                <a:solidFill>
                  <a:schemeClr val="accent1"/>
                </a:solidFill>
              </a:defRPr>
            </a:lvl3pPr>
            <a:lvl4pPr marL="1040765" indent="-253365">
              <a:defRPr sz="2400" b="0">
                <a:solidFill>
                  <a:schemeClr val="accent1"/>
                </a:solidFill>
              </a:defRPr>
            </a:lvl4pPr>
            <a:lvl5pPr marL="1431290" indent="-253365">
              <a:defRPr sz="2400" b="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628650" y="1131093"/>
            <a:ext cx="7886700" cy="994174"/>
          </a:xfrm>
          <a:prstGeom prst="rect">
            <a:avLst/>
          </a:prstGeom>
        </p:spPr>
        <p:txBody>
          <a:bodyPr lIns="34289" tIns="34289" rIns="34289" bIns="34289" anchor="ctr"/>
          <a:lstStyle>
            <a:lvl1pPr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79586" y="5648711"/>
            <a:ext cx="235765" cy="225446"/>
          </a:xfrm>
          <a:prstGeom prst="rect">
            <a:avLst/>
          </a:prstGeom>
        </p:spPr>
        <p:txBody>
          <a:bodyPr lIns="34289" tIns="34289" rIns="34289" bIns="34289" anchor="ctr"/>
          <a:lstStyle>
            <a:lvl1pPr algn="r">
              <a:lnSpc>
                <a:spcPct val="100000"/>
              </a:lnSpc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628650" y="1131093"/>
            <a:ext cx="7886700" cy="994174"/>
          </a:xfrm>
          <a:prstGeom prst="rect">
            <a:avLst/>
          </a:prstGeom>
        </p:spPr>
        <p:txBody>
          <a:bodyPr lIns="34289" tIns="34289" rIns="34289" bIns="34289" anchor="ctr"/>
          <a:lstStyle>
            <a:lvl1pPr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2226468"/>
            <a:ext cx="7886700" cy="3263505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defRPr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defRPr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/>
              <a:defRPr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79586" y="5648711"/>
            <a:ext cx="235765" cy="225446"/>
          </a:xfrm>
          <a:prstGeom prst="rect">
            <a:avLst/>
          </a:prstGeom>
        </p:spPr>
        <p:txBody>
          <a:bodyPr lIns="34289" tIns="34289" rIns="34289" bIns="34289" anchor="ctr"/>
          <a:lstStyle>
            <a:lvl1pPr algn="r">
              <a:lnSpc>
                <a:spcPct val="100000"/>
              </a:lnSpc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15925" y="5559425"/>
            <a:ext cx="7924800" cy="382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15925" y="1341437"/>
            <a:ext cx="8229600" cy="4559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02675" y="6156325"/>
            <a:ext cx="225822" cy="30930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lnSpc>
                <a:spcPts val="2600"/>
              </a:lnSpc>
              <a:defRPr sz="1600">
                <a:solidFill>
                  <a:srgbClr val="8D3C1E"/>
                </a:solidFill>
                <a:latin typeface="+mj-lt"/>
                <a:ea typeface="+mj-ea"/>
                <a:cs typeface="+mj-c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914400" rtl="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l" defTabSz="914400" rtl="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0" algn="l" defTabSz="914400" rtl="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0" algn="l" defTabSz="914400" rtl="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0" algn="l" defTabSz="914400" rtl="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0" algn="l" defTabSz="914400" rtl="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0" algn="l" defTabSz="914400" rtl="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0" algn="l" defTabSz="914400" rtl="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0" algn="l" defTabSz="914400" rtl="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0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9pPr>
    </p:titleStyle>
    <p:bodyStyle>
      <a:lvl1pPr marL="0" marR="0" indent="0" algn="l" defTabSz="914400" rtl="0" latinLnBrk="0">
        <a:lnSpc>
          <a:spcPts val="3000"/>
        </a:lnSpc>
        <a:spcBef>
          <a:spcPts val="270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l" defTabSz="914400" rtl="0" latinLnBrk="0">
        <a:lnSpc>
          <a:spcPts val="3000"/>
        </a:lnSpc>
        <a:spcBef>
          <a:spcPts val="270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2pPr>
      <a:lvl3pPr marL="671512" marR="0" indent="-222250" algn="l" defTabSz="914400" rtl="0" latinLnBrk="0">
        <a:lnSpc>
          <a:spcPts val="3000"/>
        </a:lnSpc>
        <a:spcBef>
          <a:spcPts val="27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3pPr>
      <a:lvl4pPr marL="1082993" marR="0" indent="-295593" algn="l" defTabSz="914400" rtl="0" latinLnBrk="0">
        <a:lnSpc>
          <a:spcPts val="3000"/>
        </a:lnSpc>
        <a:spcBef>
          <a:spcPts val="27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4pPr>
      <a:lvl5pPr marL="1473518" marR="0" indent="-295593" algn="l" defTabSz="914400" rtl="0" latinLnBrk="0">
        <a:lnSpc>
          <a:spcPts val="3000"/>
        </a:lnSpc>
        <a:spcBef>
          <a:spcPts val="27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1635125" algn="l" defTabSz="914400" rtl="0" latinLnBrk="0">
        <a:lnSpc>
          <a:spcPts val="3000"/>
        </a:lnSpc>
        <a:spcBef>
          <a:spcPts val="270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2092325" algn="l" defTabSz="914400" rtl="0" latinLnBrk="0">
        <a:lnSpc>
          <a:spcPts val="3000"/>
        </a:lnSpc>
        <a:spcBef>
          <a:spcPts val="270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2549525" algn="l" defTabSz="914400" rtl="0" latinLnBrk="0">
        <a:lnSpc>
          <a:spcPts val="3000"/>
        </a:lnSpc>
        <a:spcBef>
          <a:spcPts val="270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3006725" algn="l" defTabSz="914400" rtl="0" latinLnBrk="0">
        <a:lnSpc>
          <a:spcPts val="3000"/>
        </a:lnSpc>
        <a:spcBef>
          <a:spcPts val="270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chemeClr val="accent2"/>
          </a:solidFill>
          <a:uFillTx/>
          <a:latin typeface="+mj-lt"/>
          <a:ea typeface="+mj-ea"/>
          <a:cs typeface="+mj-cs"/>
          <a:sym typeface="Trebuchet MS"/>
        </a:defRPr>
      </a:lvl9pPr>
    </p:bodyStyle>
    <p:otherStyle>
      <a:lvl1pPr marL="0" marR="0" indent="0" algn="l" defTabSz="9144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0" algn="l" defTabSz="9144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0" algn="l" defTabSz="9144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0" algn="l" defTabSz="9144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0" algn="l" defTabSz="9144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0" algn="l" defTabSz="9144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0" algn="l" defTabSz="9144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0" algn="l" defTabSz="9144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0" algn="l" defTabSz="9144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hyperlink" Target="http://www.magnificent" TargetMode="External"/><Relationship Id="rId7" Type="http://schemas.openxmlformats.org/officeDocument/2006/relationships/image" Target="../media/image54.png"/><Relationship Id="rId12" Type="http://schemas.openxmlformats.org/officeDocument/2006/relationships/hyperlink" Target="http://www.plantlife.org.uk/uk/our-work/advic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armwildlife.info" TargetMode="External"/><Relationship Id="rId11" Type="http://schemas.openxmlformats.org/officeDocument/2006/relationships/image" Target="../media/image58.png"/><Relationship Id="rId5" Type="http://schemas.openxmlformats.org/officeDocument/2006/relationships/hyperlink" Target="http://www.ydmt.org" TargetMode="External"/><Relationship Id="rId10" Type="http://schemas.openxmlformats.org/officeDocument/2006/relationships/image" Target="../media/image57.png"/><Relationship Id="rId4" Type="http://schemas.openxmlformats.org/officeDocument/2006/relationships/hyperlink" Target="http://www.herefordshiremeadows.org.uk" TargetMode="External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88209" y="5867558"/>
            <a:ext cx="6030915" cy="474663"/>
          </a:xfrm>
          <a:prstGeom prst="rect">
            <a:avLst/>
          </a:prstGeom>
        </p:spPr>
        <p:txBody>
          <a:bodyPr/>
          <a:lstStyle/>
          <a:p>
            <a:r>
              <a:t>Matt Pitts</a:t>
            </a:r>
          </a:p>
        </p:txBody>
      </p:sp>
      <p:sp>
        <p:nvSpPr>
          <p:cNvPr id="70" name="TextBox 5"/>
          <p:cNvSpPr txBox="1"/>
          <p:nvPr/>
        </p:nvSpPr>
        <p:spPr>
          <a:xfrm>
            <a:off x="412749" y="1783079"/>
            <a:ext cx="6030915" cy="249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 b="1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/>
              </a:defRPr>
            </a:lvl1pPr>
          </a:lstStyle>
          <a:p>
            <a:r>
              <a:t>Principles of Meadow Restoration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creenshot 2020-08-12 at 14.23.36.png" descr="Screenshot 2020-08-12 at 14.23.3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32" y="2196"/>
            <a:ext cx="5003087" cy="2873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Screenshot 2020-08-11 at 13.37.11.png" descr="Screenshot 2020-08-11 at 13.37.11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3"/>
          <a:stretch/>
        </p:blipFill>
        <p:spPr>
          <a:xfrm>
            <a:off x="4705214" y="2877643"/>
            <a:ext cx="4453233" cy="3979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spreading_green_hay_muck_spreaderJPG.JPG" descr="spreading_green_hay_muck_spreaderJPG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" y="3302926"/>
            <a:ext cx="4745760" cy="3559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hay00073.png" descr="hay00073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5" y="607"/>
            <a:ext cx="5232028" cy="3334858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eeding"/>
          <p:cNvSpPr txBox="1">
            <a:spLocks noGrp="1"/>
          </p:cNvSpPr>
          <p:nvPr>
            <p:ph type="title" idx="4294967295"/>
          </p:nvPr>
        </p:nvSpPr>
        <p:spPr>
          <a:xfrm>
            <a:off x="2881093" y="496355"/>
            <a:ext cx="2841868" cy="11430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lnSpc>
                <a:spcPct val="100000"/>
              </a:lnSpc>
              <a:defRPr sz="29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Seeding 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6189" y="2252842"/>
            <a:ext cx="2174618" cy="2163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F3A27E-2E3A-32F4-EE52-52878F200233}"/>
              </a:ext>
            </a:extLst>
          </p:cNvPr>
          <p:cNvSpPr txBox="1">
            <a:spLocks/>
          </p:cNvSpPr>
          <p:nvPr/>
        </p:nvSpPr>
        <p:spPr>
          <a:xfrm>
            <a:off x="1551570" y="852413"/>
            <a:ext cx="3755211" cy="912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2pPr>
            <a:lvl3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3pPr>
            <a:lvl4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4pPr>
            <a:lvl5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5pPr>
            <a:lvl6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6pPr>
            <a:lvl7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7pPr>
            <a:lvl8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8pPr>
            <a:lvl9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9pPr>
          </a:lstStyle>
          <a:p>
            <a:pPr hangingPunct="1"/>
            <a:r>
              <a:rPr lang="en-GB"/>
              <a:t>Commercial Seed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1DE3A-A7C6-05AD-8EF1-EBBAA849C22C}"/>
              </a:ext>
            </a:extLst>
          </p:cNvPr>
          <p:cNvSpPr txBox="1"/>
          <p:nvPr/>
        </p:nvSpPr>
        <p:spPr>
          <a:xfrm>
            <a:off x="582561" y="1762431"/>
            <a:ext cx="5434780" cy="424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250D56"/>
                </a:solidFill>
                <a:latin typeface="Lola Regular"/>
              </a:rPr>
              <a:t>Seed provenance matters - one in ten wild flowers in the UK are threatened with extinction</a:t>
            </a:r>
            <a:endParaRPr lang="en-US" dirty="0">
              <a:latin typeface="Helvetica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250D56"/>
                </a:solidFill>
                <a:latin typeface="Lola Regular"/>
              </a:rPr>
              <a:t>Select seed mixes containing native species of known UK provenance.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250D56"/>
                </a:solidFill>
                <a:latin typeface="Lola Regular"/>
              </a:rPr>
              <a:t>Horticultural-style seed mixes often contain non-native and largely annual corn-field species</a:t>
            </a:r>
            <a:endParaRPr lang="en-US" dirty="0">
              <a:latin typeface="Helvetica"/>
            </a:endParaRPr>
          </a:p>
          <a:p>
            <a:pPr marL="285750" lvl="4" indent="-285750">
              <a:lnSpc>
                <a:spcPct val="150000"/>
              </a:lnSpc>
              <a:buFont typeface="Wingdings"/>
              <a:buChar char="Ø"/>
            </a:pPr>
            <a:r>
              <a:rPr lang="en-US" dirty="0">
                <a:solidFill>
                  <a:srgbClr val="250D56"/>
                </a:solidFill>
                <a:latin typeface="Lola Regular"/>
              </a:rPr>
              <a:t>e.g. California poppy, common poppy and Austrian chamomile – not suitable for restoration of native, perennial wildflower meadows and the pollinators that rely on them.</a:t>
            </a:r>
            <a:endParaRPr lang="en-US">
              <a:latin typeface="Helvetica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CE56C6B-C4FB-D908-2DFD-54DBF26E9B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216" y="-1844"/>
            <a:ext cx="2576603" cy="392122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EB792A3-6E7C-8D5F-3891-A19805F299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2440" y="3067665"/>
            <a:ext cx="2577555" cy="378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2467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Blog 8 Highland cows grazing.JPG" descr="Blog 8 Highland cows grazin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Initial Aftercare"/>
          <p:cNvSpPr txBox="1"/>
          <p:nvPr/>
        </p:nvSpPr>
        <p:spPr>
          <a:xfrm>
            <a:off x="254915" y="171595"/>
            <a:ext cx="203004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Initial Aftercare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DSCF5286.JPG" descr="DSCF528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" r="-705" b="-395"/>
          <a:stretch/>
        </p:blipFill>
        <p:spPr>
          <a:xfrm>
            <a:off x="0" y="-50081"/>
            <a:ext cx="9212615" cy="4703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SCF5382.JPG" descr="DSCF5382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9"/>
          <a:stretch/>
        </p:blipFill>
        <p:spPr>
          <a:xfrm>
            <a:off x="4262683" y="3723968"/>
            <a:ext cx="4881190" cy="3137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cattle-grazing.jpg" descr="cattle-grazing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86" y="3726343"/>
            <a:ext cx="4253819" cy="313381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Long Term Management"/>
          <p:cNvSpPr txBox="1">
            <a:spLocks noGrp="1"/>
          </p:cNvSpPr>
          <p:nvPr>
            <p:ph type="title" idx="4294967295"/>
          </p:nvPr>
        </p:nvSpPr>
        <p:spPr>
          <a:xfrm>
            <a:off x="-898434" y="-361788"/>
            <a:ext cx="6043627" cy="11430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lnSpc>
                <a:spcPct val="100000"/>
              </a:lnSpc>
              <a:defRPr sz="24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Long Term Management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15FA71-08D4-C0F5-F93C-D90A873D507B}"/>
              </a:ext>
            </a:extLst>
          </p:cNvPr>
          <p:cNvSpPr txBox="1">
            <a:spLocks/>
          </p:cNvSpPr>
          <p:nvPr/>
        </p:nvSpPr>
        <p:spPr>
          <a:xfrm>
            <a:off x="1752995" y="121139"/>
            <a:ext cx="574624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19" rIns="45719" b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2pPr>
            <a:lvl3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3pPr>
            <a:lvl4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4pPr>
            <a:lvl5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5pPr>
            <a:lvl6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6pPr>
            <a:lvl7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7pPr>
            <a:lvl8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8pPr>
            <a:lvl9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9pPr>
          </a:lstStyle>
          <a:p>
            <a:pPr hangingPunct="1"/>
            <a:r>
              <a:rPr lang="en-GB"/>
              <a:t>Seedlings (Feb-March)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639024D-825B-1F59-4C5C-CA882C257B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534906"/>
              </p:ext>
            </p:extLst>
          </p:nvPr>
        </p:nvGraphicFramePr>
        <p:xfrm>
          <a:off x="593513" y="1209209"/>
          <a:ext cx="7707294" cy="6403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9098">
                  <a:extLst>
                    <a:ext uri="{9D8B030D-6E8A-4147-A177-3AD203B41FA5}">
                      <a16:colId xmlns:a16="http://schemas.microsoft.com/office/drawing/2014/main" val="3129839635"/>
                    </a:ext>
                  </a:extLst>
                </a:gridCol>
                <a:gridCol w="2569098">
                  <a:extLst>
                    <a:ext uri="{9D8B030D-6E8A-4147-A177-3AD203B41FA5}">
                      <a16:colId xmlns:a16="http://schemas.microsoft.com/office/drawing/2014/main" val="3380488664"/>
                    </a:ext>
                  </a:extLst>
                </a:gridCol>
                <a:gridCol w="2569098">
                  <a:extLst>
                    <a:ext uri="{9D8B030D-6E8A-4147-A177-3AD203B41FA5}">
                      <a16:colId xmlns:a16="http://schemas.microsoft.com/office/drawing/2014/main" val="1442654529"/>
                    </a:ext>
                  </a:extLst>
                </a:gridCol>
              </a:tblGrid>
              <a:tr h="2402416">
                <a:tc>
                  <a:txBody>
                    <a:bodyPr/>
                    <a:lstStyle/>
                    <a:p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 sz="1200"/>
                    </a:p>
                    <a:p>
                      <a:pPr lvl="0">
                        <a:buNone/>
                      </a:pPr>
                      <a:endParaRPr lang="en-GB" sz="1200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r>
                        <a:rPr lang="en-GB"/>
                        <a:t>Yellow Rattle (early/later)</a:t>
                      </a:r>
                    </a:p>
                    <a:p>
                      <a:pPr lvl="0">
                        <a:buNone/>
                      </a:pP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 sz="1100"/>
                    </a:p>
                    <a:p>
                      <a:pPr lvl="0">
                        <a:buNone/>
                      </a:pPr>
                      <a:endParaRPr lang="en-GB" sz="1400"/>
                    </a:p>
                    <a:p>
                      <a:pPr lvl="0">
                        <a:buNone/>
                      </a:pPr>
                      <a:endParaRPr lang="en-GB" sz="1400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latin typeface="Helvetica"/>
                        </a:rPr>
                        <a:t>Buttercup</a:t>
                      </a: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 sz="1200"/>
                    </a:p>
                    <a:p>
                      <a:pPr lvl="0">
                        <a:buNone/>
                      </a:pPr>
                      <a:endParaRPr lang="en-GB" sz="1200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latin typeface="Helvetica"/>
                        </a:rPr>
                        <a:t>Ribwort Plantain 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479737"/>
                  </a:ext>
                </a:extLst>
              </a:tr>
              <a:tr h="2451919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6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endParaRPr lang="en-GB" sz="16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endParaRPr lang="en-GB" sz="16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endParaRPr lang="en-GB" sz="16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endParaRPr lang="en-GB" sz="16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endParaRPr lang="en-GB" sz="16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endParaRPr lang="en-GB" sz="16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endParaRPr lang="en-GB" sz="14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latin typeface="Helvetica"/>
                        </a:rPr>
                        <a:t>Common Knapweed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 sz="1300"/>
                    </a:p>
                    <a:p>
                      <a:pPr lvl="0">
                        <a:buNone/>
                      </a:pPr>
                      <a:r>
                        <a:rPr lang="en-GB"/>
                        <a:t>Oxeye Daisy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6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endParaRPr lang="en-GB" sz="16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endParaRPr lang="en-GB" sz="16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endParaRPr lang="en-GB" sz="16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endParaRPr lang="en-GB" sz="16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endParaRPr lang="en-GB" sz="15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endParaRPr lang="en-GB" sz="15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endParaRPr lang="en-GB" sz="1600" b="0" i="0" u="none" strike="noStrike" noProof="0">
                        <a:latin typeface="Helvetica"/>
                      </a:endParaRPr>
                    </a:p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latin typeface="Helvetica"/>
                        </a:rPr>
                        <a:t>Common Sorrel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679052"/>
                  </a:ext>
                </a:extLst>
              </a:tr>
            </a:tbl>
          </a:graphicData>
        </a:graphic>
      </p:graphicFrame>
      <p:pic>
        <p:nvPicPr>
          <p:cNvPr id="8" name="Picture 8">
            <a:extLst>
              <a:ext uri="{FF2B5EF4-FFF2-40B4-BE49-F238E27FC236}">
                <a16:creationId xmlns:a16="http://schemas.microsoft.com/office/drawing/2014/main" id="{CEDB7CBD-3C5F-D007-620C-3DE7759968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2"/>
          <a:stretch/>
        </p:blipFill>
        <p:spPr>
          <a:xfrm>
            <a:off x="628651" y="1232389"/>
            <a:ext cx="2520959" cy="1754585"/>
          </a:xfrm>
          <a:prstGeom prst="rect">
            <a:avLst/>
          </a:prstGeom>
        </p:spPr>
      </p:pic>
      <p:pic>
        <p:nvPicPr>
          <p:cNvPr id="9" name="Picture 9" descr="A picture containing grass, outdoor, plant, flower&#10;&#10;Description automatically generated">
            <a:extLst>
              <a:ext uri="{FF2B5EF4-FFF2-40B4-BE49-F238E27FC236}">
                <a16:creationId xmlns:a16="http://schemas.microsoft.com/office/drawing/2014/main" id="{A52FEB13-E0F0-C69F-EBA8-11C1238F48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4"/>
          <a:stretch/>
        </p:blipFill>
        <p:spPr>
          <a:xfrm>
            <a:off x="3210979" y="1244776"/>
            <a:ext cx="2531551" cy="1755114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598C1F88-424F-04A0-1F20-B15C425720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42"/>
          <a:stretch/>
        </p:blipFill>
        <p:spPr>
          <a:xfrm>
            <a:off x="5698067" y="3628913"/>
            <a:ext cx="2583894" cy="1915719"/>
          </a:xfrm>
          <a:prstGeom prst="rect">
            <a:avLst/>
          </a:prstGeom>
        </p:spPr>
      </p:pic>
      <p:pic>
        <p:nvPicPr>
          <p:cNvPr id="12" name="Picture 12" descr="A picture containing grass, outdoor, plant, dirt&#10;&#10;Description automatically generated">
            <a:extLst>
              <a:ext uri="{FF2B5EF4-FFF2-40B4-BE49-F238E27FC236}">
                <a16:creationId xmlns:a16="http://schemas.microsoft.com/office/drawing/2014/main" id="{6381DC92-C716-B508-DC08-EB2970AFBA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4"/>
          <a:stretch/>
        </p:blipFill>
        <p:spPr>
          <a:xfrm>
            <a:off x="618066" y="3628912"/>
            <a:ext cx="2531554" cy="1915558"/>
          </a:xfrm>
          <a:prstGeom prst="rect">
            <a:avLst/>
          </a:prstGeom>
        </p:spPr>
      </p:pic>
      <p:pic>
        <p:nvPicPr>
          <p:cNvPr id="7" name="Picture 7" descr="A picture containing outdoor, plant, garden, vegetable&#10;&#10;Description automatically generated">
            <a:extLst>
              <a:ext uri="{FF2B5EF4-FFF2-40B4-BE49-F238E27FC236}">
                <a16:creationId xmlns:a16="http://schemas.microsoft.com/office/drawing/2014/main" id="{CA3C3146-69CA-9E7C-4AD5-A0A90B3FA1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1" y="1232389"/>
            <a:ext cx="1038047" cy="963394"/>
          </a:xfrm>
          <a:prstGeom prst="rect">
            <a:avLst/>
          </a:prstGeom>
        </p:spPr>
      </p:pic>
      <p:pic>
        <p:nvPicPr>
          <p:cNvPr id="13" name="Picture 13" descr="A picture containing plant, garden, vegetable&#10;&#10;Description automatically generated">
            <a:extLst>
              <a:ext uri="{FF2B5EF4-FFF2-40B4-BE49-F238E27FC236}">
                <a16:creationId xmlns:a16="http://schemas.microsoft.com/office/drawing/2014/main" id="{C324C920-15D3-871A-8977-338C1CDE8A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"/>
          <a:stretch/>
        </p:blipFill>
        <p:spPr>
          <a:xfrm>
            <a:off x="3189816" y="3623986"/>
            <a:ext cx="2531543" cy="1907823"/>
          </a:xfrm>
          <a:prstGeom prst="rect">
            <a:avLst/>
          </a:prstGeom>
        </p:spPr>
      </p:pic>
      <p:pic>
        <p:nvPicPr>
          <p:cNvPr id="14" name="Picture 14" descr="A picture containing outdoor, plant, vegetable&#10;&#10;Description automatically generated">
            <a:extLst>
              <a:ext uri="{FF2B5EF4-FFF2-40B4-BE49-F238E27FC236}">
                <a16:creationId xmlns:a16="http://schemas.microsoft.com/office/drawing/2014/main" id="{8D85E10E-01A9-AD69-123A-86FCC66438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3899" y="1228837"/>
            <a:ext cx="2478126" cy="175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9110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1"/>
          <p:cNvSpPr txBox="1">
            <a:spLocks noGrp="1"/>
          </p:cNvSpPr>
          <p:nvPr>
            <p:ph type="title" idx="4294967295"/>
          </p:nvPr>
        </p:nvSpPr>
        <p:spPr>
          <a:xfrm>
            <a:off x="-538863" y="-276798"/>
            <a:ext cx="6043627" cy="11430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lnSpc>
                <a:spcPct val="100000"/>
              </a:lnSpc>
              <a:defRPr sz="29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Hay Meadow Management</a:t>
            </a:r>
          </a:p>
        </p:txBody>
      </p:sp>
      <p:pic>
        <p:nvPicPr>
          <p:cNvPr id="148" name="Screenshot 2020-06-24 at 14.56.39.png" descr="Screenshot 2020-06-24 at 14.56.3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62205"/>
            <a:ext cx="9144001" cy="4133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asture  Management"/>
          <p:cNvSpPr txBox="1">
            <a:spLocks noGrp="1"/>
          </p:cNvSpPr>
          <p:nvPr>
            <p:ph type="title" idx="4294967295"/>
          </p:nvPr>
        </p:nvSpPr>
        <p:spPr>
          <a:xfrm>
            <a:off x="-478554" y="-147565"/>
            <a:ext cx="6043628" cy="11430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lnSpc>
                <a:spcPct val="100000"/>
              </a:lnSpc>
              <a:defRPr sz="29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Pasture  Management</a:t>
            </a:r>
          </a:p>
        </p:txBody>
      </p:sp>
      <p:pic>
        <p:nvPicPr>
          <p:cNvPr id="153" name="Screenshot 2020-06-24 at 14.56.52.png" descr="Screenshot 2020-06-24 at 14.56.5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67752"/>
            <a:ext cx="9144001" cy="41224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sture  Management">
            <a:extLst>
              <a:ext uri="{FF2B5EF4-FFF2-40B4-BE49-F238E27FC236}">
                <a16:creationId xmlns:a16="http://schemas.microsoft.com/office/drawing/2014/main" id="{83D3D86C-544A-9295-22D3-8102D12C4B1A}"/>
              </a:ext>
            </a:extLst>
          </p:cNvPr>
          <p:cNvSpPr txBox="1">
            <a:spLocks/>
          </p:cNvSpPr>
          <p:nvPr/>
        </p:nvSpPr>
        <p:spPr>
          <a:xfrm>
            <a:off x="532785" y="48549"/>
            <a:ext cx="2629122" cy="16223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2pPr>
            <a:lvl3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3pPr>
            <a:lvl4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4pPr>
            <a:lvl5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5pPr>
            <a:lvl6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6pPr>
            <a:lvl7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7pPr>
            <a:lvl8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8pPr>
            <a:lvl9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9pPr>
          </a:lstStyle>
          <a:p>
            <a:pPr algn="l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Measuring Success (monitoring)</a:t>
            </a:r>
          </a:p>
        </p:txBody>
      </p:sp>
      <p:sp>
        <p:nvSpPr>
          <p:cNvPr id="4" name="Soils…">
            <a:extLst>
              <a:ext uri="{FF2B5EF4-FFF2-40B4-BE49-F238E27FC236}">
                <a16:creationId xmlns:a16="http://schemas.microsoft.com/office/drawing/2014/main" id="{471970D4-A214-BE79-8274-8C5DD8AB724F}"/>
              </a:ext>
            </a:extLst>
          </p:cNvPr>
          <p:cNvSpPr txBox="1">
            <a:spLocks/>
          </p:cNvSpPr>
          <p:nvPr/>
        </p:nvSpPr>
        <p:spPr>
          <a:xfrm>
            <a:off x="154859" y="1765507"/>
            <a:ext cx="3154530" cy="4762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latinLnBrk="0">
              <a:lnSpc>
                <a:spcPts val="3000"/>
              </a:lnSpc>
              <a:spcBef>
                <a:spcPts val="2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1pPr>
            <a:lvl2pPr marL="0" marR="0" indent="0" algn="l" defTabSz="914400" rtl="0" latinLnBrk="0">
              <a:lnSpc>
                <a:spcPts val="3000"/>
              </a:lnSpc>
              <a:spcBef>
                <a:spcPts val="2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2pPr>
            <a:lvl3pPr marL="671512" marR="0" indent="-222250" algn="l" defTabSz="914400" rtl="0" latinLnBrk="0">
              <a:lnSpc>
                <a:spcPts val="3000"/>
              </a:lnSpc>
              <a:spcBef>
                <a:spcPts val="2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1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3pPr>
            <a:lvl4pPr marL="1082993" marR="0" indent="-295593" algn="l" defTabSz="914400" rtl="0" latinLnBrk="0">
              <a:lnSpc>
                <a:spcPts val="3000"/>
              </a:lnSpc>
              <a:spcBef>
                <a:spcPts val="2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1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4pPr>
            <a:lvl5pPr marL="1473518" marR="0" indent="-295593" algn="l" defTabSz="914400" rtl="0" latinLnBrk="0">
              <a:lnSpc>
                <a:spcPts val="3000"/>
              </a:lnSpc>
              <a:spcBef>
                <a:spcPts val="2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1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5pPr>
            <a:lvl6pPr marL="0" marR="0" indent="1635125" algn="l" defTabSz="914400" rtl="0" latinLnBrk="0">
              <a:lnSpc>
                <a:spcPts val="3000"/>
              </a:lnSpc>
              <a:spcBef>
                <a:spcPts val="2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6pPr>
            <a:lvl7pPr marL="0" marR="0" indent="2092325" algn="l" defTabSz="914400" rtl="0" latinLnBrk="0">
              <a:lnSpc>
                <a:spcPts val="3000"/>
              </a:lnSpc>
              <a:spcBef>
                <a:spcPts val="2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7pPr>
            <a:lvl8pPr marL="0" marR="0" indent="2549525" algn="l" defTabSz="914400" rtl="0" latinLnBrk="0">
              <a:lnSpc>
                <a:spcPts val="3000"/>
              </a:lnSpc>
              <a:spcBef>
                <a:spcPts val="2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8pPr>
            <a:lvl9pPr marL="0" marR="0" indent="3006725" algn="l" defTabSz="914400" rtl="0" latinLnBrk="0">
              <a:lnSpc>
                <a:spcPts val="3000"/>
              </a:lnSpc>
              <a:spcBef>
                <a:spcPts val="2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9pPr>
          </a:lstStyle>
          <a:p>
            <a:pPr hangingPunct="1">
              <a:lnSpc>
                <a:spcPct val="90000"/>
              </a:lnSpc>
              <a:defRPr>
                <a:solidFill>
                  <a:srgbClr val="FFFFFF"/>
                </a:solidFill>
              </a:defRPr>
            </a:pPr>
            <a:r>
              <a:rPr lang="en-US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Rapid Assessment (RA) monitoring</a:t>
            </a:r>
            <a:endParaRPr lang="en-US" sz="1300" kern="1200">
              <a:solidFill>
                <a:schemeClr val="tx1"/>
              </a:solidFill>
              <a:latin typeface="Helvetica"/>
              <a:cs typeface="Helvetica"/>
            </a:endParaRPr>
          </a:p>
          <a:p>
            <a:pPr marL="457200" indent="-228600" hangingPunct="1">
              <a:lnSpc>
                <a:spcPct val="90000"/>
              </a:lnSpc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pPr>
            <a:r>
              <a:rPr lang="en-US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Baseline data - record existing plants (positive/negative +/-)</a:t>
            </a:r>
          </a:p>
          <a:p>
            <a:pPr marL="457200" indent="-228600" hangingPunct="1">
              <a:lnSpc>
                <a:spcPct val="90000"/>
              </a:lnSpc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pPr>
            <a:r>
              <a:rPr lang="en-US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 realistic targets, plan management and interventions</a:t>
            </a:r>
          </a:p>
          <a:p>
            <a:pPr marL="457200" indent="-228600" hangingPunct="1">
              <a:lnSpc>
                <a:spcPct val="90000"/>
              </a:lnSpc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pPr>
            <a:r>
              <a:rPr lang="en-US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 a RA for each meadow, recording (using multiple quadrats) coverage of +/- common indicator plants</a:t>
            </a: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pPr>
            <a:r>
              <a:rPr lang="en-US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Repeat at set intervals</a:t>
            </a:r>
            <a:endParaRPr lang="en-US">
              <a:solidFill>
                <a:schemeClr val="tx1"/>
              </a:solidFill>
            </a:endParaRPr>
          </a:p>
          <a:p>
            <a:pPr marL="457200" indent="-228600" hangingPunct="1">
              <a:lnSpc>
                <a:spcPct val="90000"/>
              </a:lnSpc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pPr>
            <a:r>
              <a:rPr lang="en-US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 changes in frequency of indicator plants </a:t>
            </a:r>
          </a:p>
          <a:p>
            <a:pPr marL="457200" indent="-228600" hangingPunct="1">
              <a:lnSpc>
                <a:spcPct val="90000"/>
              </a:lnSpc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pPr>
            <a:r>
              <a:rPr lang="en-US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Adjust management accordingly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Table&#10;&#10;Description automatically generated">
            <a:extLst>
              <a:ext uri="{FF2B5EF4-FFF2-40B4-BE49-F238E27FC236}">
                <a16:creationId xmlns:a16="http://schemas.microsoft.com/office/drawing/2014/main" id="{6A5349D3-9D61-E275-61A5-0B081E77FE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396" y="1311854"/>
            <a:ext cx="4514498" cy="423104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7432523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Management Problems"/>
          <p:cNvSpPr txBox="1">
            <a:spLocks noGrp="1"/>
          </p:cNvSpPr>
          <p:nvPr>
            <p:ph type="title" idx="4294967295"/>
          </p:nvPr>
        </p:nvSpPr>
        <p:spPr>
          <a:xfrm>
            <a:off x="516962" y="165839"/>
            <a:ext cx="4227733" cy="608372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ctr">
              <a:lnSpc>
                <a:spcPct val="100000"/>
              </a:lnSpc>
              <a:defRPr sz="29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Management Problems</a:t>
            </a:r>
          </a:p>
        </p:txBody>
      </p:sp>
      <p:pic>
        <p:nvPicPr>
          <p:cNvPr id="158" name="Screenshot 2020-06-24 at 15.01.23.png" descr="Screenshot 2020-06-24 at 15.01.2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41" y="776744"/>
            <a:ext cx="4318001" cy="561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5" r="-287"/>
          <a:stretch/>
        </p:blipFill>
        <p:spPr>
          <a:xfrm>
            <a:off x="5312169" y="117029"/>
            <a:ext cx="3197488" cy="2435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93"/>
          <a:stretch/>
        </p:blipFill>
        <p:spPr>
          <a:xfrm>
            <a:off x="5312169" y="2735296"/>
            <a:ext cx="3200276" cy="186451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Creeping Thistle"/>
          <p:cNvSpPr txBox="1"/>
          <p:nvPr/>
        </p:nvSpPr>
        <p:spPr>
          <a:xfrm>
            <a:off x="5419957" y="211359"/>
            <a:ext cx="663884" cy="43088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spcBef>
                <a:spcPts val="400"/>
              </a:spcBef>
              <a:defRPr sz="11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Creeping Thistle</a:t>
            </a:r>
          </a:p>
        </p:txBody>
      </p:sp>
      <p:sp>
        <p:nvSpPr>
          <p:cNvPr id="162" name="Hogweed"/>
          <p:cNvSpPr txBox="1"/>
          <p:nvPr/>
        </p:nvSpPr>
        <p:spPr>
          <a:xfrm>
            <a:off x="578015" y="835070"/>
            <a:ext cx="709932" cy="26160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spcBef>
                <a:spcPts val="400"/>
              </a:spcBef>
              <a:defRPr sz="1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Hogweed</a:t>
            </a:r>
          </a:p>
        </p:txBody>
      </p:sp>
      <p:sp>
        <p:nvSpPr>
          <p:cNvPr id="163" name="Broad-leaved Dock"/>
          <p:cNvSpPr txBox="1"/>
          <p:nvPr/>
        </p:nvSpPr>
        <p:spPr>
          <a:xfrm>
            <a:off x="5394328" y="2862972"/>
            <a:ext cx="927150" cy="43088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spcBef>
                <a:spcPts val="400"/>
              </a:spcBef>
              <a:defRPr sz="11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Broad-leaved Dock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0650272-F858-FBFC-6C49-D1D1C2BE3D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2"/>
          <a:stretch/>
        </p:blipFill>
        <p:spPr>
          <a:xfrm>
            <a:off x="5311263" y="4779630"/>
            <a:ext cx="3194885" cy="1815701"/>
          </a:xfrm>
          <a:prstGeom prst="rect">
            <a:avLst/>
          </a:prstGeom>
        </p:spPr>
      </p:pic>
      <p:sp>
        <p:nvSpPr>
          <p:cNvPr id="3" name="Creeping Thistle">
            <a:extLst>
              <a:ext uri="{FF2B5EF4-FFF2-40B4-BE49-F238E27FC236}">
                <a16:creationId xmlns:a16="http://schemas.microsoft.com/office/drawing/2014/main" id="{BC5F61E6-2CB3-54DC-336B-34F6F6139836}"/>
              </a:ext>
            </a:extLst>
          </p:cNvPr>
          <p:cNvSpPr txBox="1"/>
          <p:nvPr/>
        </p:nvSpPr>
        <p:spPr>
          <a:xfrm>
            <a:off x="5392303" y="4875536"/>
            <a:ext cx="663884" cy="26160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spcBef>
                <a:spcPts val="400"/>
              </a:spcBef>
              <a:defRPr sz="11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dirty="0"/>
              <a:t>Ragwort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Management Problems"/>
          <p:cNvSpPr txBox="1">
            <a:spLocks noGrp="1"/>
          </p:cNvSpPr>
          <p:nvPr>
            <p:ph type="title" idx="4294967295"/>
          </p:nvPr>
        </p:nvSpPr>
        <p:spPr>
          <a:xfrm>
            <a:off x="-478554" y="-147565"/>
            <a:ext cx="6043628" cy="11430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lnSpc>
                <a:spcPct val="100000"/>
              </a:lnSpc>
              <a:defRPr sz="29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Management Problems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23" y="776364"/>
            <a:ext cx="4601363" cy="3068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050" y="329396"/>
            <a:ext cx="2945581" cy="3953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37" y="4015089"/>
            <a:ext cx="4276734" cy="2715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241" y="4575959"/>
            <a:ext cx="4179590" cy="2147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G_20200707_145837.jpg" descr="IMG_20200707_14583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176" y="-11730"/>
            <a:ext cx="5161095" cy="6881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144" y="-118979"/>
            <a:ext cx="7095957" cy="7095958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76" name="Species Rich Native Meadows"/>
          <p:cNvSpPr txBox="1">
            <a:spLocks noGrp="1"/>
          </p:cNvSpPr>
          <p:nvPr>
            <p:ph type="title"/>
          </p:nvPr>
        </p:nvSpPr>
        <p:spPr>
          <a:xfrm>
            <a:off x="145382" y="-147939"/>
            <a:ext cx="7886701" cy="994173"/>
          </a:xfrm>
          <a:prstGeom prst="rect">
            <a:avLst/>
          </a:prstGeom>
        </p:spPr>
        <p:txBody>
          <a:bodyPr/>
          <a:lstStyle>
            <a:lvl1pPr>
              <a:defRPr sz="21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Species Rich Native Meadows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dvice and Support"/>
          <p:cNvSpPr txBox="1"/>
          <p:nvPr/>
        </p:nvSpPr>
        <p:spPr>
          <a:xfrm>
            <a:off x="2655122" y="304457"/>
            <a:ext cx="5351293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3600" dirty="0"/>
              <a:t>Advice and Support</a:t>
            </a:r>
            <a:r>
              <a:rPr lang="en-GB" sz="3200" dirty="0"/>
              <a:t> </a:t>
            </a:r>
            <a:endParaRPr lang="en-GB" sz="3200" dirty="0">
              <a:highlight>
                <a:srgbClr val="FFFF00"/>
              </a:highlight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88C40C8-466B-5A62-9B69-B7A62D58E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963483"/>
              </p:ext>
            </p:extLst>
          </p:nvPr>
        </p:nvGraphicFramePr>
        <p:xfrm>
          <a:off x="663677" y="2073991"/>
          <a:ext cx="7851869" cy="43601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6386">
                  <a:extLst>
                    <a:ext uri="{9D8B030D-6E8A-4147-A177-3AD203B41FA5}">
                      <a16:colId xmlns:a16="http://schemas.microsoft.com/office/drawing/2014/main" val="110945481"/>
                    </a:ext>
                  </a:extLst>
                </a:gridCol>
                <a:gridCol w="5325483">
                  <a:extLst>
                    <a:ext uri="{9D8B030D-6E8A-4147-A177-3AD203B41FA5}">
                      <a16:colId xmlns:a16="http://schemas.microsoft.com/office/drawing/2014/main" val="3196747357"/>
                    </a:ext>
                  </a:extLst>
                </a:gridCol>
              </a:tblGrid>
              <a:tr h="109293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  <a:p>
                      <a:pPr lvl="0">
                        <a:buNone/>
                      </a:pPr>
                      <a:r>
                        <a:rPr lang="en-GB" sz="2400" dirty="0">
                          <a:hlinkClick r:id="rId3"/>
                        </a:rPr>
                        <a:t>www.magnificentmeadows.org.uk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129609"/>
                  </a:ext>
                </a:extLst>
              </a:tr>
              <a:tr h="118908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800" dirty="0"/>
                    </a:p>
                    <a:p>
                      <a:pPr lvl="0">
                        <a:buNone/>
                      </a:pPr>
                      <a:r>
                        <a:rPr lang="en-GB" sz="2400" dirty="0">
                          <a:hlinkClick r:id="rId4"/>
                        </a:rPr>
                        <a:t>www.herefordshiremeadows.org.uk</a:t>
                      </a:r>
                      <a:r>
                        <a:rPr lang="en-GB" sz="2400" dirty="0"/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425134"/>
                  </a:ext>
                </a:extLst>
              </a:tr>
              <a:tr h="967862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  <a:p>
                      <a:pPr lvl="0">
                        <a:buNone/>
                      </a:pP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dirty="0">
                          <a:hlinkClick r:id="rId5"/>
                        </a:rPr>
                        <a:t>www.ydmt.org</a:t>
                      </a:r>
                      <a:r>
                        <a:rPr lang="en-GB" sz="2400" dirty="0"/>
                        <a:t> 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078344"/>
                  </a:ext>
                </a:extLst>
              </a:tr>
              <a:tr h="103238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dirty="0">
                          <a:hlinkClick r:id="rId6"/>
                        </a:rPr>
                        <a:t>www.farmwildlife.info</a:t>
                      </a:r>
                      <a:r>
                        <a:rPr lang="en-GB" sz="2400" dirty="0"/>
                        <a:t> 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895999"/>
                  </a:ext>
                </a:extLst>
              </a:tr>
            </a:tbl>
          </a:graphicData>
        </a:graphic>
      </p:graphicFrame>
      <p:pic>
        <p:nvPicPr>
          <p:cNvPr id="4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36E1DBDE-7082-6276-778C-43D1F2C2C1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327" y="3199954"/>
            <a:ext cx="1045978" cy="1114939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4C91B24B-6072-CE9E-D276-A005D6D83D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6"/>
          <a:stretch/>
        </p:blipFill>
        <p:spPr>
          <a:xfrm>
            <a:off x="871879" y="2099375"/>
            <a:ext cx="2101852" cy="1014607"/>
          </a:xfrm>
          <a:prstGeom prst="rect">
            <a:avLst/>
          </a:prstGeom>
        </p:spPr>
      </p:pic>
      <p:pic>
        <p:nvPicPr>
          <p:cNvPr id="6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50080B73-1441-98BA-0FA3-155D67D994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60" y="4392510"/>
            <a:ext cx="1694222" cy="914093"/>
          </a:xfrm>
          <a:prstGeom prst="rect">
            <a:avLst/>
          </a:prstGeom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E08DED0-2FE0-CFD8-ABBB-CECF6811237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58" y="5345300"/>
            <a:ext cx="1702313" cy="1013884"/>
          </a:xfrm>
          <a:prstGeom prst="rect">
            <a:avLst/>
          </a:prstGeom>
        </p:spPr>
      </p:pic>
      <p:sp>
        <p:nvSpPr>
          <p:cNvPr id="2" name="Advice and Support">
            <a:extLst>
              <a:ext uri="{FF2B5EF4-FFF2-40B4-BE49-F238E27FC236}">
                <a16:creationId xmlns:a16="http://schemas.microsoft.com/office/drawing/2014/main" id="{7446D86A-9C08-4D97-E54D-B98A5F712A99}"/>
              </a:ext>
            </a:extLst>
          </p:cNvPr>
          <p:cNvSpPr txBox="1"/>
          <p:nvPr/>
        </p:nvSpPr>
        <p:spPr>
          <a:xfrm>
            <a:off x="691742" y="1189360"/>
            <a:ext cx="7692599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endParaRPr lang="en-GB" sz="2800" dirty="0"/>
          </a:p>
        </p:txBody>
      </p:sp>
      <p:pic>
        <p:nvPicPr>
          <p:cNvPr id="8" name="Picture 8" descr="Logo, icon&#10;&#10;Description automatically generated">
            <a:extLst>
              <a:ext uri="{FF2B5EF4-FFF2-40B4-BE49-F238E27FC236}">
                <a16:creationId xmlns:a16="http://schemas.microsoft.com/office/drawing/2014/main" id="{CAC6BA1A-620E-8AA5-3247-EA897A23BB7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90" y="1109431"/>
            <a:ext cx="2743200" cy="767687"/>
          </a:xfrm>
          <a:prstGeom prst="rect">
            <a:avLst/>
          </a:prstGeom>
        </p:spPr>
      </p:pic>
      <p:sp>
        <p:nvSpPr>
          <p:cNvPr id="9" name="Advice and Support">
            <a:extLst>
              <a:ext uri="{FF2B5EF4-FFF2-40B4-BE49-F238E27FC236}">
                <a16:creationId xmlns:a16="http://schemas.microsoft.com/office/drawing/2014/main" id="{88E788CD-41A2-EEF5-5552-A35EC93161A8}"/>
              </a:ext>
            </a:extLst>
          </p:cNvPr>
          <p:cNvSpPr txBox="1"/>
          <p:nvPr/>
        </p:nvSpPr>
        <p:spPr>
          <a:xfrm>
            <a:off x="3401760" y="1309191"/>
            <a:ext cx="556330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24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www.plantlife.org.uk/uk/our-work/advice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/>
              </a:rPr>
              <a:t> </a:t>
            </a:r>
            <a:endParaRPr lang="en-US" sz="2400" b="0" dirty="0">
              <a:solidFill>
                <a:schemeClr val="tx1"/>
              </a:solidFill>
              <a:latin typeface="+mn-lt"/>
              <a:ea typeface="+mn-ea"/>
              <a:cs typeface="+mn-c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sture  Management">
            <a:extLst>
              <a:ext uri="{FF2B5EF4-FFF2-40B4-BE49-F238E27FC236}">
                <a16:creationId xmlns:a16="http://schemas.microsoft.com/office/drawing/2014/main" id="{77A54F24-6658-1FC1-A119-D3599D887601}"/>
              </a:ext>
            </a:extLst>
          </p:cNvPr>
          <p:cNvSpPr txBox="1">
            <a:spLocks/>
          </p:cNvSpPr>
          <p:nvPr/>
        </p:nvSpPr>
        <p:spPr>
          <a:xfrm>
            <a:off x="28422" y="847951"/>
            <a:ext cx="604362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19" rIns="45719" b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2pPr>
            <a:lvl3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3pPr>
            <a:lvl4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4pPr>
            <a:lvl5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5pPr>
            <a:lvl6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6pPr>
            <a:lvl7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7pPr>
            <a:lvl8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8pPr>
            <a:lvl9pPr marL="0" marR="0" indent="0" algn="l" defTabSz="914400" rtl="0" latinLnBrk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j-ea"/>
                <a:cs typeface="+mj-cs"/>
                <a:sym typeface="Trebuchet MS"/>
              </a:defRPr>
            </a:lvl9pPr>
          </a:lstStyle>
          <a:p>
            <a:pPr hangingPunct="1"/>
            <a:r>
              <a:rPr lang="en-GB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13667454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MVIMG_20200710_125537.jpg" descr="MVIMG_20200710_12553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Understanding Potential of your Site"/>
          <p:cNvSpPr txBox="1">
            <a:spLocks noGrp="1"/>
          </p:cNvSpPr>
          <p:nvPr>
            <p:ph type="title"/>
          </p:nvPr>
        </p:nvSpPr>
        <p:spPr>
          <a:xfrm>
            <a:off x="251629" y="-174323"/>
            <a:ext cx="8401467" cy="994173"/>
          </a:xfrm>
          <a:prstGeom prst="rect">
            <a:avLst/>
          </a:prstGeom>
        </p:spPr>
        <p:txBody>
          <a:bodyPr/>
          <a:lstStyle>
            <a:lvl1pPr defTabSz="722376">
              <a:defRPr sz="3476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Understanding Potential of your Site</a:t>
            </a:r>
          </a:p>
        </p:txBody>
      </p:sp>
      <p:sp>
        <p:nvSpPr>
          <p:cNvPr id="82" name="Soils…"/>
          <p:cNvSpPr txBox="1">
            <a:spLocks noGrp="1"/>
          </p:cNvSpPr>
          <p:nvPr>
            <p:ph type="body" idx="1"/>
          </p:nvPr>
        </p:nvSpPr>
        <p:spPr>
          <a:xfrm>
            <a:off x="509012" y="3358953"/>
            <a:ext cx="7886701" cy="326350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Soils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Existing land use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Existing plants (positive and negative)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Management history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1"/>
          <p:cNvSpPr txBox="1">
            <a:spLocks noGrp="1"/>
          </p:cNvSpPr>
          <p:nvPr>
            <p:ph type="title" idx="4294967295"/>
          </p:nvPr>
        </p:nvSpPr>
        <p:spPr>
          <a:xfrm>
            <a:off x="-33762" y="-8072"/>
            <a:ext cx="9211524" cy="125002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4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/>
              <a:t>Importance of soil </a:t>
            </a:r>
            <a:endParaRPr/>
          </a:p>
        </p:txBody>
      </p:sp>
      <p:pic>
        <p:nvPicPr>
          <p:cNvPr id="85" name="Screenshot 2020-06-25 at 18.28.31.png" descr="Screenshot 2020-06-25 at 18.28.3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719" y="949475"/>
            <a:ext cx="3985968" cy="2895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Screenshot 2020-08-12 at 15.21.51.png" descr="Screenshot 2020-08-12 at 15.21.5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21" y="1989097"/>
            <a:ext cx="4052600" cy="3319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Image" descr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059" y="4011904"/>
            <a:ext cx="4832102" cy="3624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ord existing plants"/>
          <p:cNvSpPr txBox="1">
            <a:spLocks noGrp="1"/>
          </p:cNvSpPr>
          <p:nvPr>
            <p:ph type="title" idx="4294967295"/>
          </p:nvPr>
        </p:nvSpPr>
        <p:spPr>
          <a:xfrm>
            <a:off x="-49941" y="25138"/>
            <a:ext cx="9243882" cy="11430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4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Record existing plants</a:t>
            </a:r>
          </a:p>
        </p:txBody>
      </p:sp>
      <p:pic>
        <p:nvPicPr>
          <p:cNvPr id="92" name="flower-survey.jpg" descr="flower-surve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2624"/>
            <a:ext cx="9144001" cy="6094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572" y="-679917"/>
            <a:ext cx="4466738" cy="5841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G_20200518_193656 (1).jpg" descr="IMG_20200518_193656 (1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5644" y="-1505756"/>
            <a:ext cx="5059051" cy="6019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G_20200709_174059.jpg" descr="IMG_20200709_17405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07911" y="3433805"/>
            <a:ext cx="5143501" cy="4740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" descr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820" y="40022"/>
            <a:ext cx="1380223" cy="1300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62" extrusionOk="0">
                <a:moveTo>
                  <a:pt x="8740" y="2"/>
                </a:moveTo>
                <a:cubicBezTo>
                  <a:pt x="8211" y="-21"/>
                  <a:pt x="7699" y="158"/>
                  <a:pt x="7345" y="535"/>
                </a:cubicBezTo>
                <a:cubicBezTo>
                  <a:pt x="7033" y="868"/>
                  <a:pt x="6905" y="1219"/>
                  <a:pt x="6747" y="2219"/>
                </a:cubicBezTo>
                <a:cubicBezTo>
                  <a:pt x="6618" y="3032"/>
                  <a:pt x="6426" y="3772"/>
                  <a:pt x="6327" y="3838"/>
                </a:cubicBezTo>
                <a:cubicBezTo>
                  <a:pt x="6304" y="3853"/>
                  <a:pt x="6077" y="3824"/>
                  <a:pt x="5821" y="3778"/>
                </a:cubicBezTo>
                <a:cubicBezTo>
                  <a:pt x="5232" y="3673"/>
                  <a:pt x="4489" y="3707"/>
                  <a:pt x="3994" y="3857"/>
                </a:cubicBezTo>
                <a:cubicBezTo>
                  <a:pt x="3538" y="3996"/>
                  <a:pt x="2793" y="4378"/>
                  <a:pt x="2353" y="4700"/>
                </a:cubicBezTo>
                <a:cubicBezTo>
                  <a:pt x="1896" y="5033"/>
                  <a:pt x="1136" y="5839"/>
                  <a:pt x="865" y="6279"/>
                </a:cubicBezTo>
                <a:cubicBezTo>
                  <a:pt x="147" y="7448"/>
                  <a:pt x="-123" y="8780"/>
                  <a:pt x="51" y="10292"/>
                </a:cubicBezTo>
                <a:cubicBezTo>
                  <a:pt x="269" y="12186"/>
                  <a:pt x="1275" y="13610"/>
                  <a:pt x="3069" y="14569"/>
                </a:cubicBezTo>
                <a:cubicBezTo>
                  <a:pt x="3914" y="15020"/>
                  <a:pt x="4683" y="15187"/>
                  <a:pt x="5556" y="15108"/>
                </a:cubicBezTo>
                <a:cubicBezTo>
                  <a:pt x="5826" y="15084"/>
                  <a:pt x="5960" y="15089"/>
                  <a:pt x="5994" y="15128"/>
                </a:cubicBezTo>
                <a:cubicBezTo>
                  <a:pt x="6021" y="15158"/>
                  <a:pt x="6078" y="15315"/>
                  <a:pt x="6124" y="15477"/>
                </a:cubicBezTo>
                <a:cubicBezTo>
                  <a:pt x="6519" y="16890"/>
                  <a:pt x="7407" y="18264"/>
                  <a:pt x="8592" y="19306"/>
                </a:cubicBezTo>
                <a:cubicBezTo>
                  <a:pt x="8785" y="19476"/>
                  <a:pt x="8955" y="19649"/>
                  <a:pt x="8969" y="19687"/>
                </a:cubicBezTo>
                <a:cubicBezTo>
                  <a:pt x="8982" y="19726"/>
                  <a:pt x="9020" y="19753"/>
                  <a:pt x="9055" y="19753"/>
                </a:cubicBezTo>
                <a:cubicBezTo>
                  <a:pt x="9090" y="19753"/>
                  <a:pt x="9154" y="19794"/>
                  <a:pt x="9197" y="19845"/>
                </a:cubicBezTo>
                <a:cubicBezTo>
                  <a:pt x="9272" y="19934"/>
                  <a:pt x="9268" y="19945"/>
                  <a:pt x="9080" y="20108"/>
                </a:cubicBezTo>
                <a:cubicBezTo>
                  <a:pt x="8971" y="20202"/>
                  <a:pt x="8834" y="20294"/>
                  <a:pt x="8777" y="20312"/>
                </a:cubicBezTo>
                <a:cubicBezTo>
                  <a:pt x="8651" y="20354"/>
                  <a:pt x="8515" y="20614"/>
                  <a:pt x="8561" y="20727"/>
                </a:cubicBezTo>
                <a:cubicBezTo>
                  <a:pt x="8580" y="20772"/>
                  <a:pt x="8590" y="20825"/>
                  <a:pt x="8586" y="20845"/>
                </a:cubicBezTo>
                <a:cubicBezTo>
                  <a:pt x="8582" y="20865"/>
                  <a:pt x="8628" y="20878"/>
                  <a:pt x="8685" y="20878"/>
                </a:cubicBezTo>
                <a:cubicBezTo>
                  <a:pt x="8741" y="20879"/>
                  <a:pt x="8877" y="20924"/>
                  <a:pt x="8987" y="20977"/>
                </a:cubicBezTo>
                <a:cubicBezTo>
                  <a:pt x="9097" y="21030"/>
                  <a:pt x="9225" y="21076"/>
                  <a:pt x="9271" y="21076"/>
                </a:cubicBezTo>
                <a:cubicBezTo>
                  <a:pt x="9317" y="21076"/>
                  <a:pt x="9385" y="21116"/>
                  <a:pt x="9419" y="21168"/>
                </a:cubicBezTo>
                <a:cubicBezTo>
                  <a:pt x="9466" y="21240"/>
                  <a:pt x="9575" y="21282"/>
                  <a:pt x="9882" y="21326"/>
                </a:cubicBezTo>
                <a:cubicBezTo>
                  <a:pt x="10120" y="21359"/>
                  <a:pt x="10302" y="21365"/>
                  <a:pt x="10326" y="21339"/>
                </a:cubicBezTo>
                <a:cubicBezTo>
                  <a:pt x="10383" y="21278"/>
                  <a:pt x="11207" y="21364"/>
                  <a:pt x="11264" y="21437"/>
                </a:cubicBezTo>
                <a:cubicBezTo>
                  <a:pt x="11297" y="21479"/>
                  <a:pt x="11553" y="21494"/>
                  <a:pt x="12172" y="21490"/>
                </a:cubicBezTo>
                <a:cubicBezTo>
                  <a:pt x="12646" y="21487"/>
                  <a:pt x="13047" y="21501"/>
                  <a:pt x="13060" y="21523"/>
                </a:cubicBezTo>
                <a:cubicBezTo>
                  <a:pt x="13093" y="21579"/>
                  <a:pt x="13920" y="21573"/>
                  <a:pt x="13974" y="21516"/>
                </a:cubicBezTo>
                <a:cubicBezTo>
                  <a:pt x="13998" y="21491"/>
                  <a:pt x="14215" y="21470"/>
                  <a:pt x="14455" y="21470"/>
                </a:cubicBezTo>
                <a:cubicBezTo>
                  <a:pt x="15457" y="21471"/>
                  <a:pt x="15720" y="21460"/>
                  <a:pt x="15788" y="21398"/>
                </a:cubicBezTo>
                <a:cubicBezTo>
                  <a:pt x="15826" y="21363"/>
                  <a:pt x="15988" y="21318"/>
                  <a:pt x="16152" y="21299"/>
                </a:cubicBezTo>
                <a:cubicBezTo>
                  <a:pt x="16316" y="21280"/>
                  <a:pt x="16516" y="21258"/>
                  <a:pt x="16596" y="21247"/>
                </a:cubicBezTo>
                <a:cubicBezTo>
                  <a:pt x="16677" y="21236"/>
                  <a:pt x="16754" y="21247"/>
                  <a:pt x="16769" y="21273"/>
                </a:cubicBezTo>
                <a:cubicBezTo>
                  <a:pt x="16786" y="21301"/>
                  <a:pt x="16837" y="21299"/>
                  <a:pt x="16899" y="21273"/>
                </a:cubicBezTo>
                <a:cubicBezTo>
                  <a:pt x="16955" y="21249"/>
                  <a:pt x="17134" y="21203"/>
                  <a:pt x="17294" y="21168"/>
                </a:cubicBezTo>
                <a:cubicBezTo>
                  <a:pt x="17479" y="21127"/>
                  <a:pt x="17600" y="21071"/>
                  <a:pt x="17627" y="21016"/>
                </a:cubicBezTo>
                <a:cubicBezTo>
                  <a:pt x="17651" y="20969"/>
                  <a:pt x="17737" y="20914"/>
                  <a:pt x="17818" y="20891"/>
                </a:cubicBezTo>
                <a:cubicBezTo>
                  <a:pt x="17935" y="20859"/>
                  <a:pt x="17967" y="20821"/>
                  <a:pt x="17979" y="20714"/>
                </a:cubicBezTo>
                <a:cubicBezTo>
                  <a:pt x="17987" y="20638"/>
                  <a:pt x="17972" y="20514"/>
                  <a:pt x="17942" y="20437"/>
                </a:cubicBezTo>
                <a:cubicBezTo>
                  <a:pt x="17893" y="20312"/>
                  <a:pt x="17897" y="20277"/>
                  <a:pt x="18004" y="20141"/>
                </a:cubicBezTo>
                <a:cubicBezTo>
                  <a:pt x="18069" y="20058"/>
                  <a:pt x="18127" y="19964"/>
                  <a:pt x="18127" y="19931"/>
                </a:cubicBezTo>
                <a:cubicBezTo>
                  <a:pt x="18127" y="19873"/>
                  <a:pt x="18505" y="19555"/>
                  <a:pt x="18565" y="19562"/>
                </a:cubicBezTo>
                <a:cubicBezTo>
                  <a:pt x="18581" y="19564"/>
                  <a:pt x="18611" y="19548"/>
                  <a:pt x="18627" y="19523"/>
                </a:cubicBezTo>
                <a:cubicBezTo>
                  <a:pt x="18642" y="19498"/>
                  <a:pt x="18766" y="19374"/>
                  <a:pt x="18905" y="19253"/>
                </a:cubicBezTo>
                <a:cubicBezTo>
                  <a:pt x="19315" y="18895"/>
                  <a:pt x="20051" y="18069"/>
                  <a:pt x="20053" y="17964"/>
                </a:cubicBezTo>
                <a:cubicBezTo>
                  <a:pt x="20053" y="17941"/>
                  <a:pt x="20155" y="17781"/>
                  <a:pt x="20281" y="17608"/>
                </a:cubicBezTo>
                <a:cubicBezTo>
                  <a:pt x="20407" y="17435"/>
                  <a:pt x="20509" y="17273"/>
                  <a:pt x="20509" y="17246"/>
                </a:cubicBezTo>
                <a:cubicBezTo>
                  <a:pt x="20509" y="17220"/>
                  <a:pt x="20537" y="17157"/>
                  <a:pt x="20571" y="17115"/>
                </a:cubicBezTo>
                <a:cubicBezTo>
                  <a:pt x="20658" y="17006"/>
                  <a:pt x="21129" y="15826"/>
                  <a:pt x="21213" y="15503"/>
                </a:cubicBezTo>
                <a:cubicBezTo>
                  <a:pt x="21385" y="14841"/>
                  <a:pt x="21432" y="14466"/>
                  <a:pt x="21453" y="13694"/>
                </a:cubicBezTo>
                <a:cubicBezTo>
                  <a:pt x="21477" y="12859"/>
                  <a:pt x="21468" y="12703"/>
                  <a:pt x="21256" y="11654"/>
                </a:cubicBezTo>
                <a:cubicBezTo>
                  <a:pt x="21207" y="11410"/>
                  <a:pt x="21141" y="11166"/>
                  <a:pt x="21114" y="11114"/>
                </a:cubicBezTo>
                <a:cubicBezTo>
                  <a:pt x="21048" y="10988"/>
                  <a:pt x="20738" y="10196"/>
                  <a:pt x="20738" y="10154"/>
                </a:cubicBezTo>
                <a:cubicBezTo>
                  <a:pt x="20738" y="10117"/>
                  <a:pt x="20454" y="9611"/>
                  <a:pt x="20194" y="9187"/>
                </a:cubicBezTo>
                <a:cubicBezTo>
                  <a:pt x="19836" y="8601"/>
                  <a:pt x="18922" y="7600"/>
                  <a:pt x="18423" y="7246"/>
                </a:cubicBezTo>
                <a:cubicBezTo>
                  <a:pt x="18322" y="7174"/>
                  <a:pt x="18196" y="7081"/>
                  <a:pt x="18146" y="7035"/>
                </a:cubicBezTo>
                <a:cubicBezTo>
                  <a:pt x="17950" y="6856"/>
                  <a:pt x="16789" y="6253"/>
                  <a:pt x="16282" y="6068"/>
                </a:cubicBezTo>
                <a:cubicBezTo>
                  <a:pt x="15114" y="5641"/>
                  <a:pt x="14512" y="5560"/>
                  <a:pt x="12388" y="5561"/>
                </a:cubicBezTo>
                <a:cubicBezTo>
                  <a:pt x="12264" y="5562"/>
                  <a:pt x="12026" y="5626"/>
                  <a:pt x="11814" y="5713"/>
                </a:cubicBezTo>
                <a:cubicBezTo>
                  <a:pt x="11614" y="5794"/>
                  <a:pt x="11247" y="5927"/>
                  <a:pt x="10999" y="6009"/>
                </a:cubicBezTo>
                <a:cubicBezTo>
                  <a:pt x="10751" y="6091"/>
                  <a:pt x="10394" y="6237"/>
                  <a:pt x="10203" y="6331"/>
                </a:cubicBezTo>
                <a:cubicBezTo>
                  <a:pt x="10012" y="6425"/>
                  <a:pt x="9838" y="6502"/>
                  <a:pt x="9820" y="6502"/>
                </a:cubicBezTo>
                <a:cubicBezTo>
                  <a:pt x="9802" y="6502"/>
                  <a:pt x="9701" y="6370"/>
                  <a:pt x="9598" y="6213"/>
                </a:cubicBezTo>
                <a:cubicBezTo>
                  <a:pt x="9495" y="6056"/>
                  <a:pt x="9378" y="5899"/>
                  <a:pt x="9339" y="5864"/>
                </a:cubicBezTo>
                <a:cubicBezTo>
                  <a:pt x="9231" y="5769"/>
                  <a:pt x="9250" y="5733"/>
                  <a:pt x="9487" y="5561"/>
                </a:cubicBezTo>
                <a:cubicBezTo>
                  <a:pt x="10185" y="5057"/>
                  <a:pt x="10650" y="4380"/>
                  <a:pt x="10857" y="3561"/>
                </a:cubicBezTo>
                <a:cubicBezTo>
                  <a:pt x="10969" y="3118"/>
                  <a:pt x="10969" y="2178"/>
                  <a:pt x="10857" y="1778"/>
                </a:cubicBezTo>
                <a:cubicBezTo>
                  <a:pt x="10729" y="1320"/>
                  <a:pt x="10517" y="946"/>
                  <a:pt x="10228" y="660"/>
                </a:cubicBezTo>
                <a:cubicBezTo>
                  <a:pt x="9812" y="250"/>
                  <a:pt x="9269" y="25"/>
                  <a:pt x="8740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" name="Image" descr="Image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48245" y="129965"/>
            <a:ext cx="1112895" cy="1120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382" extrusionOk="0">
                <a:moveTo>
                  <a:pt x="10353" y="15"/>
                </a:moveTo>
                <a:cubicBezTo>
                  <a:pt x="9764" y="48"/>
                  <a:pt x="9174" y="133"/>
                  <a:pt x="8582" y="280"/>
                </a:cubicBezTo>
                <a:cubicBezTo>
                  <a:pt x="4739" y="1235"/>
                  <a:pt x="2050" y="4368"/>
                  <a:pt x="1693" y="8305"/>
                </a:cubicBezTo>
                <a:cubicBezTo>
                  <a:pt x="1584" y="9514"/>
                  <a:pt x="1732" y="10650"/>
                  <a:pt x="2217" y="12265"/>
                </a:cubicBezTo>
                <a:cubicBezTo>
                  <a:pt x="2261" y="12412"/>
                  <a:pt x="2220" y="12459"/>
                  <a:pt x="1901" y="12606"/>
                </a:cubicBezTo>
                <a:cubicBezTo>
                  <a:pt x="877" y="13080"/>
                  <a:pt x="0" y="14373"/>
                  <a:pt x="0" y="15415"/>
                </a:cubicBezTo>
                <a:cubicBezTo>
                  <a:pt x="0" y="16015"/>
                  <a:pt x="120" y="16291"/>
                  <a:pt x="623" y="16876"/>
                </a:cubicBezTo>
                <a:cubicBezTo>
                  <a:pt x="809" y="17092"/>
                  <a:pt x="983" y="17392"/>
                  <a:pt x="1016" y="17543"/>
                </a:cubicBezTo>
                <a:cubicBezTo>
                  <a:pt x="1218" y="18464"/>
                  <a:pt x="1802" y="18909"/>
                  <a:pt x="3094" y="19140"/>
                </a:cubicBezTo>
                <a:cubicBezTo>
                  <a:pt x="3980" y="19299"/>
                  <a:pt x="4356" y="19535"/>
                  <a:pt x="4626" y="20094"/>
                </a:cubicBezTo>
                <a:cubicBezTo>
                  <a:pt x="5097" y="21071"/>
                  <a:pt x="5177" y="21198"/>
                  <a:pt x="5365" y="21291"/>
                </a:cubicBezTo>
                <a:cubicBezTo>
                  <a:pt x="5486" y="21350"/>
                  <a:pt x="5556" y="21379"/>
                  <a:pt x="5642" y="21381"/>
                </a:cubicBezTo>
                <a:cubicBezTo>
                  <a:pt x="5728" y="21384"/>
                  <a:pt x="5827" y="21356"/>
                  <a:pt x="6011" y="21306"/>
                </a:cubicBezTo>
                <a:cubicBezTo>
                  <a:pt x="6355" y="21212"/>
                  <a:pt x="6737" y="20812"/>
                  <a:pt x="6873" y="20405"/>
                </a:cubicBezTo>
                <a:cubicBezTo>
                  <a:pt x="7074" y="19808"/>
                  <a:pt x="6777" y="19065"/>
                  <a:pt x="6111" y="18504"/>
                </a:cubicBezTo>
                <a:lnTo>
                  <a:pt x="5742" y="18194"/>
                </a:lnTo>
                <a:lnTo>
                  <a:pt x="5965" y="18042"/>
                </a:lnTo>
                <a:cubicBezTo>
                  <a:pt x="6088" y="17961"/>
                  <a:pt x="6333" y="17750"/>
                  <a:pt x="6504" y="17573"/>
                </a:cubicBezTo>
                <a:lnTo>
                  <a:pt x="6812" y="17255"/>
                </a:lnTo>
                <a:lnTo>
                  <a:pt x="7381" y="17482"/>
                </a:lnTo>
                <a:cubicBezTo>
                  <a:pt x="8471" y="17923"/>
                  <a:pt x="9357" y="18104"/>
                  <a:pt x="10660" y="18148"/>
                </a:cubicBezTo>
                <a:cubicBezTo>
                  <a:pt x="11681" y="18183"/>
                  <a:pt x="11987" y="18166"/>
                  <a:pt x="12731" y="18020"/>
                </a:cubicBezTo>
                <a:cubicBezTo>
                  <a:pt x="13210" y="17926"/>
                  <a:pt x="13914" y="17728"/>
                  <a:pt x="14301" y="17581"/>
                </a:cubicBezTo>
                <a:lnTo>
                  <a:pt x="15009" y="17315"/>
                </a:lnTo>
                <a:lnTo>
                  <a:pt x="15409" y="17596"/>
                </a:lnTo>
                <a:lnTo>
                  <a:pt x="15817" y="17883"/>
                </a:lnTo>
                <a:lnTo>
                  <a:pt x="15448" y="18194"/>
                </a:lnTo>
                <a:cubicBezTo>
                  <a:pt x="14524" y="18971"/>
                  <a:pt x="14358" y="19955"/>
                  <a:pt x="15032" y="20647"/>
                </a:cubicBezTo>
                <a:cubicBezTo>
                  <a:pt x="15632" y="21263"/>
                  <a:pt x="16244" y="21199"/>
                  <a:pt x="16587" y="20488"/>
                </a:cubicBezTo>
                <a:cubicBezTo>
                  <a:pt x="17051" y="19525"/>
                  <a:pt x="17146" y="19374"/>
                  <a:pt x="17449" y="19163"/>
                </a:cubicBezTo>
                <a:cubicBezTo>
                  <a:pt x="17676" y="19005"/>
                  <a:pt x="17959" y="18910"/>
                  <a:pt x="18427" y="18830"/>
                </a:cubicBezTo>
                <a:cubicBezTo>
                  <a:pt x="19690" y="18614"/>
                  <a:pt x="20308" y="18177"/>
                  <a:pt x="20505" y="17361"/>
                </a:cubicBezTo>
                <a:cubicBezTo>
                  <a:pt x="20570" y="17090"/>
                  <a:pt x="20719" y="16828"/>
                  <a:pt x="20944" y="16566"/>
                </a:cubicBezTo>
                <a:cubicBezTo>
                  <a:pt x="21409" y="16023"/>
                  <a:pt x="21600" y="15613"/>
                  <a:pt x="21583" y="15127"/>
                </a:cubicBezTo>
                <a:cubicBezTo>
                  <a:pt x="21577" y="14965"/>
                  <a:pt x="21548" y="14800"/>
                  <a:pt x="21498" y="14612"/>
                </a:cubicBezTo>
                <a:cubicBezTo>
                  <a:pt x="21255" y="13705"/>
                  <a:pt x="20739" y="12981"/>
                  <a:pt x="19912" y="12402"/>
                </a:cubicBezTo>
                <a:lnTo>
                  <a:pt x="19689" y="12250"/>
                </a:lnTo>
                <a:lnTo>
                  <a:pt x="19905" y="11425"/>
                </a:lnTo>
                <a:cubicBezTo>
                  <a:pt x="20073" y="10784"/>
                  <a:pt x="20126" y="10349"/>
                  <a:pt x="20159" y="9464"/>
                </a:cubicBezTo>
                <a:cubicBezTo>
                  <a:pt x="20206" y="8170"/>
                  <a:pt x="20099" y="7398"/>
                  <a:pt x="19697" y="6208"/>
                </a:cubicBezTo>
                <a:cubicBezTo>
                  <a:pt x="18364" y="2261"/>
                  <a:pt x="14473" y="-216"/>
                  <a:pt x="10353" y="1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1" name="Birds-foot-trefoil"/>
          <p:cNvSpPr txBox="1"/>
          <p:nvPr/>
        </p:nvSpPr>
        <p:spPr>
          <a:xfrm>
            <a:off x="84237" y="6514130"/>
            <a:ext cx="1054003" cy="472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ts val="400"/>
              </a:spcBef>
              <a:defRPr sz="1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Birds-foot-trefoil</a:t>
            </a:r>
          </a:p>
        </p:txBody>
      </p:sp>
      <p:sp>
        <p:nvSpPr>
          <p:cNvPr id="102" name="Yellow Rattle"/>
          <p:cNvSpPr txBox="1"/>
          <p:nvPr/>
        </p:nvSpPr>
        <p:spPr>
          <a:xfrm>
            <a:off x="80484" y="3097721"/>
            <a:ext cx="848137" cy="472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ts val="400"/>
              </a:spcBef>
              <a:defRPr sz="1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Yellow Rattle</a:t>
            </a:r>
          </a:p>
        </p:txBody>
      </p:sp>
      <p:sp>
        <p:nvSpPr>
          <p:cNvPr id="103" name="Spear Thistle"/>
          <p:cNvSpPr txBox="1"/>
          <p:nvPr/>
        </p:nvSpPr>
        <p:spPr>
          <a:xfrm>
            <a:off x="4829606" y="3342399"/>
            <a:ext cx="823853" cy="472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ts val="400"/>
              </a:spcBef>
              <a:defRPr sz="1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Spear Thistle</a:t>
            </a:r>
          </a:p>
        </p:txBody>
      </p:sp>
      <p:pic>
        <p:nvPicPr>
          <p:cNvPr id="104" name="Image" descr="Image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982" y="3974086"/>
            <a:ext cx="4708190" cy="3531142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Line"/>
          <p:cNvSpPr/>
          <p:nvPr/>
        </p:nvSpPr>
        <p:spPr>
          <a:xfrm flipV="1">
            <a:off x="4686224" y="-111325"/>
            <a:ext cx="1" cy="7080650"/>
          </a:xfrm>
          <a:prstGeom prst="line">
            <a:avLst/>
          </a:prstGeom>
          <a:ln w="1016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6" name="Common Nettle"/>
          <p:cNvSpPr txBox="1"/>
          <p:nvPr/>
        </p:nvSpPr>
        <p:spPr>
          <a:xfrm>
            <a:off x="4829606" y="4110089"/>
            <a:ext cx="1047864" cy="472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ts val="400"/>
              </a:spcBef>
              <a:defRPr sz="1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Common Nettle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9030-112D-5D79-ED91-A43ED421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41" y="1568631"/>
            <a:ext cx="6030913" cy="87119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/>
              <a:t>Regenerative agriculture:</a:t>
            </a:r>
            <a:br>
              <a:rPr lang="en-GB"/>
            </a:br>
            <a:r>
              <a:rPr lang="en-GB" sz="2200"/>
              <a:t>any type of farming which improves the environment and protects soils</a:t>
            </a:r>
            <a:endParaRPr lang="en-US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071188D9-3580-89F5-C000-413EB3F661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537" y="2610465"/>
            <a:ext cx="3775586" cy="378480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78FE1-AB0E-C514-6F10-A43CC88C7EB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454605" y="6015241"/>
            <a:ext cx="1717010" cy="253438"/>
          </a:xfrm>
        </p:spPr>
        <p:txBody>
          <a:bodyPr lIns="0" tIns="0" rIns="0" bIns="0" anchor="t">
            <a:noAutofit/>
          </a:bodyPr>
          <a:lstStyle/>
          <a:p>
            <a:r>
              <a:rPr lang="en-GB" sz="1400"/>
              <a:t>The mindful fork</a:t>
            </a:r>
          </a:p>
        </p:txBody>
      </p:sp>
    </p:spTree>
    <p:extLst>
      <p:ext uri="{BB962C8B-B14F-4D97-AF65-F5344CB8AC3E}">
        <p14:creationId xmlns:p14="http://schemas.microsoft.com/office/powerpoint/2010/main" val="34318195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creenshot 2020-08-12 at 15.18.35.png" descr="Screenshot 2020-08-12 at 15.18.35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1" y="-3171"/>
            <a:ext cx="4535992" cy="3588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Screenshot 2020-08-11 at 13.35.25.png" descr="Screenshot 2020-08-11 at 13.35.2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2096" y="3275615"/>
            <a:ext cx="4638347" cy="358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G_20200730_111832_1.jpg" descr="IMG_20200730_111832_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4" y="3430231"/>
            <a:ext cx="4509396" cy="3425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DSCF5219.JPG" descr="DSCF5219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7"/>
          <a:stretch/>
        </p:blipFill>
        <p:spPr>
          <a:xfrm>
            <a:off x="4502674" y="-1"/>
            <a:ext cx="4645184" cy="3358267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Natural Seeding"/>
          <p:cNvSpPr txBox="1">
            <a:spLocks noGrp="1"/>
          </p:cNvSpPr>
          <p:nvPr>
            <p:ph type="title" idx="4294967295"/>
          </p:nvPr>
        </p:nvSpPr>
        <p:spPr>
          <a:xfrm>
            <a:off x="369848" y="2885"/>
            <a:ext cx="3202827" cy="1143001"/>
          </a:xfrm>
          <a:prstGeom prst="rect">
            <a:avLst/>
          </a:prstGeom>
        </p:spPr>
        <p:txBody>
          <a:bodyPr lIns="45719" tIns="45719" rIns="45719" bIns="45719"/>
          <a:lstStyle/>
          <a:p>
            <a:pPr algn="ctr">
              <a:defRPr sz="28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algn="ctr">
              <a:defRPr sz="28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Natural Seeding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100 percent disturbance at restoration site_strips harrowed into field at this site.JPG" descr="100 percent disturbance at restoration site_strips harrowed into field at this sit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" b="-207"/>
          <a:stretch/>
        </p:blipFill>
        <p:spPr>
          <a:xfrm>
            <a:off x="0" y="0"/>
            <a:ext cx="6513555" cy="4466517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1"/>
          <p:cNvSpPr txBox="1">
            <a:spLocks noGrp="1"/>
          </p:cNvSpPr>
          <p:nvPr>
            <p:ph type="title" idx="4294967295"/>
          </p:nvPr>
        </p:nvSpPr>
        <p:spPr>
          <a:xfrm>
            <a:off x="-2329099" y="-226063"/>
            <a:ext cx="9304292" cy="11430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lnSpc>
                <a:spcPct val="100000"/>
              </a:lnSpc>
              <a:defRPr sz="29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Creating Bare Ground</a:t>
            </a:r>
          </a:p>
        </p:txBody>
      </p:sp>
      <p:pic>
        <p:nvPicPr>
          <p:cNvPr id="120" name="tine harrow.JPG" descr="tine harrow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213" y="3094236"/>
            <a:ext cx="5012245" cy="3761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G_20200731_102930.jpg" descr="IMG_20200731_10293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1" y="3021095"/>
            <a:ext cx="4889194" cy="3839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flail_collector_1.JPG" descr="flail_collector_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95913" y="-3311"/>
            <a:ext cx="4251497" cy="3600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E8E00"/>
      </a:accent1>
      <a:accent2>
        <a:srgbClr val="331C5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E8E00"/>
      </a:accent1>
      <a:accent2>
        <a:srgbClr val="331C5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802</Words>
  <Application>Microsoft Macintosh PowerPoint</Application>
  <PresentationFormat>On-screen Show (4:3)</PresentationFormat>
  <Paragraphs>198</Paragraphs>
  <Slides>21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Gill Sans</vt:lpstr>
      <vt:lpstr>Helvetica</vt:lpstr>
      <vt:lpstr>Lola Regular</vt:lpstr>
      <vt:lpstr>Trebuchet MS</vt:lpstr>
      <vt:lpstr>Wingdings</vt:lpstr>
      <vt:lpstr>Default Design</vt:lpstr>
      <vt:lpstr>PowerPoint Presentation</vt:lpstr>
      <vt:lpstr>Species Rich Native Meadows </vt:lpstr>
      <vt:lpstr>Understanding Potential of your Site</vt:lpstr>
      <vt:lpstr>Importance of soil </vt:lpstr>
      <vt:lpstr>Record existing plants</vt:lpstr>
      <vt:lpstr>PowerPoint Presentation</vt:lpstr>
      <vt:lpstr>Regenerative agriculture: any type of farming which improves the environment and protects soils</vt:lpstr>
      <vt:lpstr> Natural Seeding</vt:lpstr>
      <vt:lpstr>Creating Bare Ground</vt:lpstr>
      <vt:lpstr>Seeding </vt:lpstr>
      <vt:lpstr>PowerPoint Presentation</vt:lpstr>
      <vt:lpstr>PowerPoint Presentation</vt:lpstr>
      <vt:lpstr>Long Term Management</vt:lpstr>
      <vt:lpstr>PowerPoint Presentation</vt:lpstr>
      <vt:lpstr>Hay Meadow Management</vt:lpstr>
      <vt:lpstr>Pasture  Management</vt:lpstr>
      <vt:lpstr>PowerPoint Presentation</vt:lpstr>
      <vt:lpstr>Management Problems</vt:lpstr>
      <vt:lpstr>Management Problems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Pitts</dc:creator>
  <cp:lastModifiedBy>Ted Roberts</cp:lastModifiedBy>
  <cp:revision>365</cp:revision>
  <dcterms:modified xsi:type="dcterms:W3CDTF">2023-01-28T13:23:03Z</dcterms:modified>
</cp:coreProperties>
</file>