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Montserrat" pitchFamily="2" charset="77"/>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Raleway" pitchFamily="2" charset="77"/>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bc9e9b29d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bc9e9b29d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c4c3a04a9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c4c3a04a9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c4c3a04a9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1c4c3a04a9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c5db5d33df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c5db5d33df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c5db5d33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c5db5d33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So I am lucky enough to be a permaculture inspired farmer between the mountains and the sea in North Wales</a:t>
            </a:r>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 sz="1600">
                <a:solidFill>
                  <a:schemeClr val="dk1"/>
                </a:solidFill>
                <a:latin typeface="Calibri"/>
                <a:ea typeface="Calibri"/>
                <a:cs typeface="Calibri"/>
                <a:sym typeface="Calibri"/>
              </a:rPr>
              <a:t>And we set out on our mission with a bit of a question.. </a:t>
            </a:r>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 sz="1600">
                <a:solidFill>
                  <a:schemeClr val="dk1"/>
                </a:solidFill>
                <a:latin typeface="Calibri"/>
                <a:ea typeface="Calibri"/>
                <a:cs typeface="Calibri"/>
                <a:sym typeface="Calibri"/>
              </a:rPr>
              <a:t>Is it possible to buy a small farm, on a mortgage, make it pay financially, and at the same time build soil and biodiversity, build social capitol and, most importantly, enjoy it…because if you can do it then we can make the world a very slightly better place </a:t>
            </a:r>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 sz="1600">
                <a:solidFill>
                  <a:schemeClr val="dk1"/>
                </a:solidFill>
                <a:latin typeface="Calibri"/>
                <a:ea typeface="Calibri"/>
                <a:cs typeface="Calibri"/>
                <a:sym typeface="Calibri"/>
              </a:rPr>
              <a:t>But I think if we can help others to do the same then we can help others to do it then we can actually make a huge difference so I also spend quite a bit of my time </a:t>
            </a:r>
            <a:r>
              <a:rPr lang="en" sz="1200">
                <a:solidFill>
                  <a:schemeClr val="dk1"/>
                </a:solidFill>
                <a:latin typeface="Calibri"/>
                <a:ea typeface="Calibri"/>
                <a:cs typeface="Calibri"/>
                <a:sym typeface="Calibri"/>
              </a:rPr>
              <a:t>I also do bits of teaching, consultancy and working with Welsh Government..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I’ll just briefly talk about both those things..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0" name="Google Shape;170;g1c5db5d33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c5db5d33d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c5db5d33d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Making it better is super important isn’t it .. </a:t>
            </a:r>
            <a:endParaRPr/>
          </a:p>
          <a:p>
            <a:pPr marL="0" lvl="0" indent="0" algn="l" rtl="0">
              <a:spcBef>
                <a:spcPts val="0"/>
              </a:spcBef>
              <a:spcAft>
                <a:spcPts val="0"/>
              </a:spcAft>
              <a:buNone/>
            </a:pPr>
            <a:endParaRPr/>
          </a:p>
          <a:p>
            <a:pPr marL="0" lvl="0" indent="0" algn="l" rtl="0">
              <a:spcBef>
                <a:spcPts val="0"/>
              </a:spcBef>
              <a:spcAft>
                <a:spcPts val="0"/>
              </a:spcAft>
              <a:buNone/>
            </a:pPr>
            <a:r>
              <a:rPr lang="en"/>
              <a:t>One of our biggest problems is that people, even farmers, even.. Farmers at this conference.. often think that eating has to be a ecologically negative act.... </a:t>
            </a:r>
            <a:endParaRPr/>
          </a:p>
          <a:p>
            <a:pPr marL="0" lvl="0" indent="0" algn="l" rtl="0">
              <a:spcBef>
                <a:spcPts val="0"/>
              </a:spcBef>
              <a:spcAft>
                <a:spcPts val="0"/>
              </a:spcAft>
              <a:buNone/>
            </a:pPr>
            <a:endParaRPr/>
          </a:p>
          <a:p>
            <a:pPr marL="0" lvl="0" indent="0" algn="l" rtl="0">
              <a:spcBef>
                <a:spcPts val="0"/>
              </a:spcBef>
              <a:spcAft>
                <a:spcPts val="0"/>
              </a:spcAft>
              <a:buNone/>
            </a:pPr>
            <a:r>
              <a:rPr lang="en"/>
              <a:t>People look to reduce the problems, to make things more sustainable…</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And that really just means being able carrying on doing what we are doing.. … I don’t think we are aiming anywhere near high enough..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If I ask you how your relationship with your partner is and you say ..ooo?  its sustainable .. Well that’s not so good is it..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I want to be able to say my relationship with my wife gets better every day, my relationship with my children gets richer every day.. And that my farm and my community, my farms dawn chorus, my bank balance gets healthier maybe not all the time, but at least in a positive direction..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I want to live with nature, live with abundance..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And I think this is where permaculture comes in..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c5db5d33d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1c5db5d33d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And I became an ecologist and for a long time a filmmaker, and I made programmes like coast and countrfyfile and then I was part of a team making programmes like Planet Earth, Life and Frozen Planet and much as that was amaizing for adventure, it basically meant I spent ten years living in a tent at -20 with different camera men when I had a decent bed and a really nice girlfriend at home.. So it was time to become more domesticated but how to be more domesticated and still have great purpose ? Well to be honest, I didn't have a clue..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but then .... I found a new beareded man with strong philosphies..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5db5d33d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c5db5d33d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 found the work of this guy.. Bill Mollison, who was one of the founders of Permaculture..  and from spending so long watching ecosystem processes it made so much sense.. And it made me realise that the most useful thig I could do was become a farmer..</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And so quit the BBC and me and my wife Jenny, we borrowed every penny we could to buy  Henbant which was completely derelict, nobody had lived here for over 50 years before but for us it was perfect.. We I really wanted to feel part of an ecosystem, We wanted to grow babies and cabbages and I wanted know every birds nest forever.. And finally, I got to become a farmer..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1" name="Google Shape;191;g1c5db5d33d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c5db5d33df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1c5db5d33df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And farming should be one of the most privileged and beautiful jobs in the world, it must be the most important.. Yet farming has some of the lowest rates of pay, is one of loneliest jobs and has one of the highest suicide rates… So what’s going on there? That was a bit of a warning!!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we really had to think with fresh eyes on how the farm should work and use our advantages, which is really our ecology background.. and that we didn't know anything about farming..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At this point I finally realised that I was lucky to not have a dad who was already a farmer because I didn’t have to inherit a system that was out of date or so established that it feels impossible to change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where ecology meets farming you get .. Permaculture.. </a:t>
            </a:r>
            <a:endParaRPr/>
          </a:p>
          <a:p>
            <a:pPr marL="0" lvl="0" indent="0" algn="l" rtl="0">
              <a:spcBef>
                <a:spcPts val="0"/>
              </a:spcBef>
              <a:spcAft>
                <a:spcPts val="0"/>
              </a:spcAft>
              <a:buNone/>
            </a:pPr>
            <a:endParaRPr/>
          </a:p>
        </p:txBody>
      </p:sp>
      <p:sp>
        <p:nvSpPr>
          <p:cNvPr id="198" name="Google Shape;198;g1c5db5d33df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5db5d33df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5db5d33df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And so what is Permaculture?</a:t>
            </a:r>
            <a:endParaRPr/>
          </a:p>
          <a:p>
            <a:pPr marL="0" lvl="0" indent="0" algn="l" rtl="0">
              <a:spcBef>
                <a:spcPts val="0"/>
              </a:spcBef>
              <a:spcAft>
                <a:spcPts val="0"/>
              </a:spcAft>
              <a:buNone/>
            </a:pPr>
            <a:endParaRPr/>
          </a:p>
          <a:p>
            <a:pPr marL="0" lvl="0" indent="0" algn="l" rtl="0">
              <a:spcBef>
                <a:spcPts val="0"/>
              </a:spcBef>
              <a:spcAft>
                <a:spcPts val="0"/>
              </a:spcAft>
              <a:buNone/>
            </a:pPr>
            <a:r>
              <a:rPr lang="en"/>
              <a:t>It means different things to different people.. </a:t>
            </a:r>
            <a:endParaRPr/>
          </a:p>
          <a:p>
            <a:pPr marL="0" lvl="0" indent="0" algn="l" rtl="0">
              <a:spcBef>
                <a:spcPts val="0"/>
              </a:spcBef>
              <a:spcAft>
                <a:spcPts val="0"/>
              </a:spcAft>
              <a:buNone/>
            </a:pPr>
            <a:endParaRPr/>
          </a:p>
          <a:p>
            <a:pPr marL="0" lvl="0" indent="0" algn="l" rtl="0">
              <a:spcBef>
                <a:spcPts val="0"/>
              </a:spcBef>
              <a:spcAft>
                <a:spcPts val="0"/>
              </a:spcAft>
              <a:buNone/>
            </a:pPr>
            <a:r>
              <a:rPr lang="en"/>
              <a:t>To me Permaculture is all about copying natural patterns and integrating the into human centric systems..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You all know how good a woodland is at supporting life.. It has no significant inputs apart from sunshine, rain, air and the odd bit of volcanic ash it causes no real pollution apart from oxygen..  yet an incredible amount of things are happening there.. Everything is playing more than one function, everything gets recycled.. There are a lot of lessons for humans in a woodland.. And so permaculture has lots of principles that are really just ways of helping to bring those natural patterns into a human designed system. </a:t>
            </a:r>
            <a:endParaRPr/>
          </a:p>
          <a:p>
            <a:pPr marL="0" lvl="0" indent="0" algn="l" rtl="0">
              <a:spcBef>
                <a:spcPts val="0"/>
              </a:spcBef>
              <a:spcAft>
                <a:spcPts val="0"/>
              </a:spcAft>
              <a:buNone/>
            </a:pPr>
            <a:endParaRPr/>
          </a:p>
          <a:p>
            <a:pPr marL="0" lvl="0" indent="0" algn="l" rtl="0">
              <a:spcBef>
                <a:spcPts val="0"/>
              </a:spcBef>
              <a:spcAft>
                <a:spcPts val="0"/>
              </a:spcAft>
              <a:buNone/>
            </a:pPr>
            <a:r>
              <a:rPr lang="en"/>
              <a:t>And so here if I wanted to be a dairy farmer, permaculture  wouldn’t tell me to look at rotating parlors and NPK application rates.. It would tell me to look at  those big grassland ecosystems..  If I wanted to grow apples, I wouldn’t go to big conventional orchard, I’d go and look at some woodland glades in Kasakstan..</a:t>
            </a:r>
            <a:endParaRPr/>
          </a:p>
          <a:p>
            <a:pPr marL="0" lvl="0" indent="0" algn="l" rtl="0">
              <a:spcBef>
                <a:spcPts val="0"/>
              </a:spcBef>
              <a:spcAft>
                <a:spcPts val="0"/>
              </a:spcAft>
              <a:buNone/>
            </a:pPr>
            <a:endParaRPr/>
          </a:p>
          <a:p>
            <a:pPr marL="0" lvl="0" indent="0" algn="l" rtl="0">
              <a:spcBef>
                <a:spcPts val="0"/>
              </a:spcBef>
              <a:spcAft>
                <a:spcPts val="0"/>
              </a:spcAft>
              <a:buNone/>
            </a:pPr>
            <a:r>
              <a:rPr lang="en"/>
              <a:t>One of the nice things Permaculture also gives you the viewpoint that where there is a problem there is a solution and it makes you realize that beautiful world is possible..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c5db5d33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c5db5d33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i="1" u="none" strike="noStrike">
                <a:solidFill>
                  <a:schemeClr val="dk1"/>
                </a:solidFill>
                <a:latin typeface="Calibri"/>
                <a:ea typeface="Calibri"/>
                <a:cs typeface="Calibri"/>
                <a:sym typeface="Calibri"/>
              </a:rPr>
              <a:t>But there are reasons that people don't farm like this.. </a:t>
            </a:r>
            <a:endParaRPr/>
          </a:p>
          <a:p>
            <a:pPr marL="0" lvl="0" indent="0" algn="l" rtl="0">
              <a:spcBef>
                <a:spcPts val="0"/>
              </a:spcBef>
              <a:spcAft>
                <a:spcPts val="0"/>
              </a:spcAft>
              <a:buNone/>
            </a:pPr>
            <a:endParaRPr sz="1200" b="1"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There are many many, good reasons why conventional farming is conventional..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One of these is complexity, It would be super easy to go mad..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It would be really easy to take on a small farm, have big ideas and just get your nickers in a massive, unproductive, twist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There is a beautiful small  farm called Ragmans Lane Farm in the Forest of Dean, and the farmer here, Matt Dunwell inherited a small farm and this coincided with Bill Mollison coming to the UK, so all the great and good of the permaculture world decended and left them with a master plan… And in trying to bring together that complex web of a plan he got a bit tired and marriage fell apart.. BUT I really love my wife and so I need a way of focusing and making decisions.. </a:t>
            </a:r>
            <a:endParaRPr/>
          </a:p>
          <a:p>
            <a:pPr marL="0" lvl="0" indent="0" algn="l" rtl="0">
              <a:spcBef>
                <a:spcPts val="0"/>
              </a:spcBef>
              <a:spcAft>
                <a:spcPts val="0"/>
              </a:spcAft>
              <a:buNone/>
            </a:pPr>
            <a:endParaRPr b="0" i="0"/>
          </a:p>
          <a:p>
            <a:pPr marL="0" lvl="0" indent="0" algn="l" rtl="0">
              <a:spcBef>
                <a:spcPts val="0"/>
              </a:spcBef>
              <a:spcAft>
                <a:spcPts val="0"/>
              </a:spcAft>
              <a:buNone/>
            </a:pPr>
            <a:r>
              <a:rPr lang="en" b="0" i="0"/>
              <a:t>I actually think the biggest barrier to a more beautiful world and making small farms work is knowing what people want with true clarity and good decision making.. </a:t>
            </a:r>
            <a:endParaRPr/>
          </a:p>
          <a:p>
            <a:pPr marL="0" lvl="0" indent="0" algn="l" rtl="0">
              <a:spcBef>
                <a:spcPts val="0"/>
              </a:spcBef>
              <a:spcAft>
                <a:spcPts val="0"/>
              </a:spcAft>
              <a:buNone/>
            </a:pPr>
            <a:endParaRPr/>
          </a:p>
          <a:p>
            <a:pPr marL="0" lvl="0" indent="0" algn="l" rtl="0">
              <a:spcBef>
                <a:spcPts val="0"/>
              </a:spcBef>
              <a:spcAft>
                <a:spcPts val="0"/>
              </a:spcAft>
              <a:buNone/>
            </a:pPr>
            <a:r>
              <a:rPr lang="en"/>
              <a:t>but with Holistic Decision Making we have a route to getting what you want from life.. It comes from a military background </a:t>
            </a:r>
            <a:endParaRPr/>
          </a:p>
          <a:p>
            <a:pPr marL="0" lvl="0" indent="0" algn="l" rtl="0">
              <a:spcBef>
                <a:spcPts val="0"/>
              </a:spcBef>
              <a:spcAft>
                <a:spcPts val="0"/>
              </a:spcAft>
              <a:buNone/>
            </a:pPr>
            <a:endParaRPr/>
          </a:p>
          <a:p>
            <a:pPr marL="0" lvl="0" indent="0" algn="l" rtl="0">
              <a:spcBef>
                <a:spcPts val="0"/>
              </a:spcBef>
              <a:spcAft>
                <a:spcPts val="0"/>
              </a:spcAft>
              <a:buNone/>
            </a:pPr>
            <a:r>
              <a:rPr lang="en"/>
              <a:t>The basic principle is that you decide what you want, what you really really want and you make decisions to make it happen..</a:t>
            </a:r>
            <a:endParaRPr/>
          </a:p>
          <a:p>
            <a:pPr marL="0" lvl="0" indent="0" algn="l" rtl="0">
              <a:spcBef>
                <a:spcPts val="0"/>
              </a:spcBef>
              <a:spcAft>
                <a:spcPts val="0"/>
              </a:spcAft>
              <a:buNone/>
            </a:pPr>
            <a:endParaRPr/>
          </a:p>
          <a:p>
            <a:pPr marL="0" lvl="0" indent="0" algn="l" rtl="0">
              <a:spcBef>
                <a:spcPts val="0"/>
              </a:spcBef>
              <a:spcAft>
                <a:spcPts val="0"/>
              </a:spcAft>
              <a:buNone/>
            </a:pPr>
            <a:r>
              <a:rPr lang="en"/>
              <a:t>All sounds a bit guffy doesn’t it .. BUT </a:t>
            </a:r>
            <a:endParaRPr/>
          </a:p>
          <a:p>
            <a:pPr marL="0" lvl="0" indent="0" algn="l" rtl="0">
              <a:spcBef>
                <a:spcPts val="0"/>
              </a:spcBef>
              <a:spcAft>
                <a:spcPts val="0"/>
              </a:spcAft>
              <a:buNone/>
            </a:pPr>
            <a:endParaRPr/>
          </a:p>
          <a:p>
            <a:pPr marL="0" lvl="0" indent="0" algn="l" rtl="0">
              <a:spcBef>
                <a:spcPts val="0"/>
              </a:spcBef>
              <a:spcAft>
                <a:spcPts val="0"/>
              </a:spcAft>
              <a:buNone/>
            </a:pPr>
            <a:r>
              <a:rPr lang="en"/>
              <a:t>Imagine if just 10% of the decisions you make were more aligned to making what you want more true.. Think how much faster you will get there.. </a:t>
            </a:r>
            <a:endParaRPr/>
          </a:p>
          <a:p>
            <a:pPr marL="0" lvl="0" indent="0" algn="l" rtl="0">
              <a:spcBef>
                <a:spcPts val="0"/>
              </a:spcBef>
              <a:spcAft>
                <a:spcPts val="0"/>
              </a:spcAft>
              <a:buNone/>
            </a:pPr>
            <a:endParaRPr/>
          </a:p>
          <a:p>
            <a:pPr marL="0" lvl="0" indent="0" algn="l" rtl="0">
              <a:spcBef>
                <a:spcPts val="0"/>
              </a:spcBef>
              <a:spcAft>
                <a:spcPts val="0"/>
              </a:spcAft>
              <a:buNone/>
            </a:pPr>
            <a:r>
              <a:rPr lang="en"/>
              <a:t>And that is powerful..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p:txBody>
      </p:sp>
      <p:sp>
        <p:nvSpPr>
          <p:cNvPr id="213" name="Google Shape;213;g1c5db5d33df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bc9e9b29d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bc9e9b29d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c5db5d33df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c5db5d33df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So HDM is all about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1</a:t>
            </a:r>
            <a:r>
              <a:rPr lang="en" sz="1200" b="1" i="0" u="none" strike="noStrike" baseline="30000">
                <a:solidFill>
                  <a:schemeClr val="dk1"/>
                </a:solidFill>
                <a:latin typeface="Calibri"/>
                <a:ea typeface="Calibri"/>
                <a:cs typeface="Calibri"/>
                <a:sym typeface="Calibri"/>
              </a:rPr>
              <a:t>st</a:t>
            </a:r>
            <a:r>
              <a:rPr lang="en" sz="1200" b="1" i="0" u="none" strike="noStrike">
                <a:solidFill>
                  <a:schemeClr val="dk1"/>
                </a:solidFill>
                <a:latin typeface="Calibri"/>
                <a:ea typeface="Calibri"/>
                <a:cs typeface="Calibri"/>
                <a:sym typeface="Calibri"/>
              </a:rPr>
              <a:t> working out where you want to be,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then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2</a:t>
            </a:r>
            <a:r>
              <a:rPr lang="en" sz="1200" b="1" i="0" u="none" strike="noStrike" baseline="30000">
                <a:solidFill>
                  <a:schemeClr val="dk1"/>
                </a:solidFill>
                <a:latin typeface="Calibri"/>
                <a:ea typeface="Calibri"/>
                <a:cs typeface="Calibri"/>
                <a:sym typeface="Calibri"/>
              </a:rPr>
              <a:t>nd</a:t>
            </a:r>
            <a:r>
              <a:rPr lang="en" sz="1200" b="1" i="0" u="none" strike="noStrike">
                <a:solidFill>
                  <a:schemeClr val="dk1"/>
                </a:solidFill>
                <a:latin typeface="Calibri"/>
                <a:ea typeface="Calibri"/>
                <a:cs typeface="Calibri"/>
                <a:sym typeface="Calibri"/>
              </a:rPr>
              <a:t> looking at where you are..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Then taking decisions that take you there..</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 And THEN</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Paying attention that you don’t drift of course.. That’s the dealing with unintended consequences part</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a:solidFill>
                  <a:schemeClr val="dk1"/>
                </a:solidFill>
                <a:latin typeface="Calibri"/>
                <a:ea typeface="Calibri"/>
                <a:cs typeface="Calibri"/>
                <a:sym typeface="Calibri"/>
              </a:rPr>
              <a:t>And this is the first part of the process that I work with clients.. In many ways it’s the biggest part of the survey phase of a permaculture design.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
            </a:br>
            <a:br>
              <a:rPr lang="en"/>
            </a:br>
            <a:br>
              <a:rPr lang="en"/>
            </a:br>
            <a:br>
              <a:rPr lang="en"/>
            </a:br>
            <a:br>
              <a:rPr lang="en"/>
            </a:br>
            <a:br>
              <a:rPr lang="en"/>
            </a:br>
            <a:br>
              <a:rPr lang="en"/>
            </a:br>
            <a:endParaRPr/>
          </a:p>
        </p:txBody>
      </p:sp>
      <p:sp>
        <p:nvSpPr>
          <p:cNvPr id="221" name="Google Shape;221;g1c5db5d33df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c5db5d33d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c5db5d33d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r>
              <a:rPr lang="en" sz="1200"/>
              <a:t>Henbant is a home and a farm; it is an abundant, thriving ecosystem that produces real food whilst also building biodiversity, soil, income, resilience, and community and does so in a way that is enjoyable for all who work, live and visit. We prove that a more beautiful world is possible and we encourage others to do the same. </a:t>
            </a:r>
            <a:endParaRPr/>
          </a:p>
          <a:p>
            <a:pPr marL="0" lvl="0" indent="0" algn="l" rtl="0">
              <a:spcBef>
                <a:spcPts val="0"/>
              </a:spcBef>
              <a:spcAft>
                <a:spcPts val="0"/>
              </a:spcAft>
              <a:buNone/>
            </a:pPr>
            <a:r>
              <a:rPr lang="en" sz="1200"/>
              <a:t> </a:t>
            </a:r>
            <a:endParaRPr/>
          </a:p>
          <a:p>
            <a:pPr marL="0" lvl="0" indent="0" algn="l" rtl="0">
              <a:spcBef>
                <a:spcPts val="0"/>
              </a:spcBef>
              <a:spcAft>
                <a:spcPts val="0"/>
              </a:spcAft>
              <a:buNone/>
            </a:pPr>
            <a:r>
              <a:rPr lang="en" sz="1200"/>
              <a:t>Big part of Holistic management is being conscious of your future resource base. What do you need to be healthy for you to be able to live the life you want?  health of us working and living on the farm, the farm itself, our bioregion, our community, our finances.. </a:t>
            </a:r>
            <a:endParaRPr/>
          </a:p>
          <a:p>
            <a:pPr marL="0" lvl="0" indent="0" algn="l" rtl="0">
              <a:spcBef>
                <a:spcPts val="0"/>
              </a:spcBef>
              <a:spcAft>
                <a:spcPts val="0"/>
              </a:spcAft>
              <a:buNone/>
            </a:pPr>
            <a:endParaRPr sz="1200"/>
          </a:p>
          <a:p>
            <a:pPr marL="0" lvl="0" indent="0" algn="l" rtl="0">
              <a:spcBef>
                <a:spcPts val="0"/>
              </a:spcBef>
              <a:spcAft>
                <a:spcPts val="0"/>
              </a:spcAft>
              <a:buNone/>
            </a:pPr>
            <a:br>
              <a:rPr lang="en"/>
            </a:br>
            <a:br>
              <a:rPr lang="en"/>
            </a:br>
            <a:br>
              <a:rPr lang="en"/>
            </a:br>
            <a:br>
              <a:rPr lang="en"/>
            </a:br>
            <a:br>
              <a:rPr lang="en"/>
            </a:br>
            <a:endParaRPr/>
          </a:p>
        </p:txBody>
      </p:sp>
      <p:sp>
        <p:nvSpPr>
          <p:cNvPr id="230" name="Google Shape;230;g1c5db5d33d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c5db5d33d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c5db5d33df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So how does this copying natures patterns look like on our farm?</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coming back to the concept of learning from nature.. What is earths most productive, terrestrial, soil building ecosystem.. Savanah grassland..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They are grassland/tree systems that used to support the biggest animal biomass on the planet and grew the deepest top soil on earth.. they have grasses that got to express themselves fully, so they went a long time between being grazed and then when they do, they were grazed hard for a very short period.. Ruminants were always moving and were often condensed by predators.. wolves.. or bears.. things with big teeth</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a:solidFill>
                  <a:schemeClr val="dk1"/>
                </a:solidFill>
                <a:latin typeface="Calibri"/>
                <a:ea typeface="Calibri"/>
                <a:cs typeface="Calibri"/>
                <a:sym typeface="Calibri"/>
              </a:rPr>
              <a:t>That may all look a bit hot and sweaty..  and look a bit equatorial for Wales but there are lots of lessons in it.. There is a pattern language..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there is another really productive and interesting ecosystem that very much fits into Wales  and that is forest glades and if you go back a few thousand years, these would have being where it was at.. This is where the humans would have been..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This woodland edge habitat is one of the most productive parts of a woodland, its also where all our fruit crops belong.. The plum, pear, apple, the nut, the currant, and the bramble..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so what could be more exciting than dividing lots of our farm up into small pastures, sized to fit our herd for one days grazing.. where our animals are kept in a natural herd and moving every day, surrounded by rich, woodland edge influenced agroforestry, fruit lanes.. Like linear forest gardens breaking up the whole farm, a whole edible landscape, a rich productive mosaic. </a:t>
            </a:r>
            <a:endParaRPr/>
          </a:p>
          <a:p>
            <a:pPr marL="0" lvl="0" indent="0" algn="l" rtl="0">
              <a:spcBef>
                <a:spcPts val="0"/>
              </a:spcBef>
              <a:spcAft>
                <a:spcPts val="0"/>
              </a:spcAft>
              <a:buNone/>
            </a:pPr>
            <a:endParaRPr/>
          </a:p>
        </p:txBody>
      </p:sp>
      <p:sp>
        <p:nvSpPr>
          <p:cNvPr id="236" name="Google Shape;236;g1c5db5d33df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c5db5d33d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c5db5d33df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So what we have done here is to divide the main pasture into 32 day sized grazing units.. so instead of wolves we have electric fences, we use them to keep our animals moving. The areas within the fences are our woodland edge habitat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its this multi functional complex system.. that really starts to sing.. we have shelter and shade,  browse for the animals to add to their diet, we've got way better, time controlled, grazing management..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It also fits in brilliantly with adding in much more diversity and life to the farm as well as more enterprises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on our poorer, north facing, land we have done this mainly for browse, so cheap, edible to livestock and fast growing trees.. willow, alder, hazel, bird cherry, poplar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43" name="Google Shape;243;g1c5db5d33df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c5db5d33df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c5db5d33df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And then on our better, flatter land we have put in more top fruit and soft fruit and other support species..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they are mainly apple trees with some plum, pear and cherry and the shrub layer is blackcurrant, raspberry, gooseberry, sea buckthorn, aronia and then it has a layer of smaller plants, comfrey, mint, buddleia, pumpkins and rhubarb..  Lots of things actually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All this agroforestry forms the backbone of the farm ecosystem and its these constantly moving ruminants that are allowing us to lock down carbon, increase our pasture diversity and build soil… and it helps us improve the farms productivity.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t>So this agroforestry system is one of our crops, it’s all still a bit in the future, but we have planted up much of this to make really good fruit juice, hopefully we will make about 10k per year of the fruit juice and that’s at the same time as not losing any productivity from the beef heard or from the chickens</a:t>
            </a:r>
            <a:endParaRPr/>
          </a:p>
          <a:p>
            <a:pPr marL="0" lvl="0" indent="0" algn="l" rtl="0">
              <a:spcBef>
                <a:spcPts val="0"/>
              </a:spcBef>
              <a:spcAft>
                <a:spcPts val="0"/>
              </a:spcAft>
              <a:buNone/>
            </a:pPr>
            <a:endParaRPr/>
          </a:p>
          <a:p>
            <a:pPr marL="0" lvl="0" indent="0" algn="l" rtl="0">
              <a:spcBef>
                <a:spcPts val="0"/>
              </a:spcBef>
              <a:spcAft>
                <a:spcPts val="0"/>
              </a:spcAft>
              <a:buNone/>
            </a:pPr>
            <a:r>
              <a:rPr lang="en"/>
              <a:t>Infact, this shelter, this enhanced forage, this better controlled grazing means that we actually get improved shelter and pasture growth rates. </a:t>
            </a:r>
            <a:br>
              <a:rPr lang="en"/>
            </a:b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0" name="Google Shape;250;g1c5db5d33df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c5db5d33df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c5db5d33df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But you can just live off beef, milk and eggs.. we need veg…Ad this is one of the most exciting parts of the farm from an area of less than one acre we produce most of the veg for 80 families between June and Christmas..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262" name="Google Shape;262;g1c5db5d33df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c5db5d33df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c5db5d33df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So this is an area of land that to almost any conventional farm is insignificant ad yet it can produce a full income and so much veg…</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its the same in our garden.. We are completely no-dig, and so what we have is 120 identical beds these are all 75cm wide, 10m long beds and that uniformity means that though across the garden the overall pattern is really diverse. it means we can plan really well, we can swap beds and have all the kit fitting universally and most of these beds will do at least three crops in one summer.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What’s also exciting in the garden is that we have punctuated it so that every ten beds there is a perennial and tree row.. and this gives us a windbreak.. and most importantly it adds these beautiful little mini nature reserves.. loads of space for beetles and pollinators.. What's so important is having both the bugs and the buggers..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the no-dig is important not just from an ecological perspective.. But also in terms of efficiency and weeding.. Because we never turn the soil, we never disturb and activate the seed bank, so our garden becomes.. Well, not weed free.. But we have much less weed pressure.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We also have two quite modest polytunnels.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this allows us to put in about 100 hours per week and provide 70 really good veg boxes per week plus a few sales to cafes and shops..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And its this broad, whole diet approach and wide customer base actually that really holds it all together, so we are producing the meat, eggs and veg for at least 70 families.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0" name="Google Shape;270;g1c5db5d33df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c5db5d33df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c5db5d33df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Now this talk so far has made me look like a very busy person.. Which we all probably are.. But what is the biggest element of our farm..</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Child Labour..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People, they are our farms main secret weapon.. </a:t>
            </a:r>
            <a:endParaRPr/>
          </a:p>
          <a:p>
            <a:pPr marL="0" lvl="0" indent="0" algn="l" rtl="0">
              <a:spcBef>
                <a:spcPts val="0"/>
              </a:spcBef>
              <a:spcAft>
                <a:spcPts val="0"/>
              </a:spcAft>
              <a:buNone/>
            </a:pPr>
            <a:endParaRPr/>
          </a:p>
          <a:p>
            <a:pPr marL="0" lvl="0" indent="0" algn="l" rtl="0">
              <a:spcBef>
                <a:spcPts val="0"/>
              </a:spcBef>
              <a:spcAft>
                <a:spcPts val="0"/>
              </a:spcAft>
              <a:buNone/>
            </a:pPr>
            <a:r>
              <a:rPr lang="en"/>
              <a:t>We need them to be able to work with that complexity.. And not in a lets have loads of us slave labor way, our systems are relaly effificient.  But really in having the ability to deal with the complexity that really working with nature requires…  just those little bits of attention to detail</a:t>
            </a:r>
            <a:endParaRPr/>
          </a:p>
          <a:p>
            <a:pPr marL="0" lvl="0" indent="0" algn="l" rtl="0">
              <a:spcBef>
                <a:spcPts val="0"/>
              </a:spcBef>
              <a:spcAft>
                <a:spcPts val="0"/>
              </a:spcAft>
              <a:buNone/>
            </a:pPr>
            <a:endParaRPr/>
          </a:p>
          <a:p>
            <a:pPr marL="0" lvl="0" indent="0" algn="l" rtl="0">
              <a:spcBef>
                <a:spcPts val="0"/>
              </a:spcBef>
              <a:spcAft>
                <a:spcPts val="0"/>
              </a:spcAft>
              <a:buNone/>
            </a:pPr>
            <a:r>
              <a:rPr lang="en"/>
              <a:t>We do make sure that all our enterprises are capable of realizing at least minimum wage for the time put into them.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Often when I do the consultancy work one of the most common answers that comes up is to get more people on your farm.</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b="1"/>
              <a:t>Now… I did get some way down this line of Permaculture farming and I was a bit worried.. I had a huge mortgauge </a:t>
            </a:r>
            <a:endParaRPr/>
          </a:p>
          <a:p>
            <a:pPr marL="0" lvl="0" indent="0" algn="l" rtl="0">
              <a:spcBef>
                <a:spcPts val="0"/>
              </a:spcBef>
              <a:spcAft>
                <a:spcPts val="0"/>
              </a:spcAft>
              <a:buNone/>
            </a:pPr>
            <a:endParaRPr/>
          </a:p>
        </p:txBody>
      </p:sp>
      <p:sp>
        <p:nvSpPr>
          <p:cNvPr id="276" name="Google Shape;276;g1c5db5d33df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c5db5d33d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c5db5d33df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And does it work?</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c5db5d33d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1c5db5d33df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One other farm and farmer  that I’ve done a lot of work with and which has really proven how far permaxulture can get you is Ridgedale in Sweden and Richard Perkins..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He is now just concrentrating on training but he took a 25 acre farm and created a turnover over E300,000 in five years.. Paid the mortgauge of.. And met NEARLY all the bottom lines that I am worried about..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But he maybe went a bit too fast and it got a bit stressful..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I think permaculture reminds us to work with multiple bottom lines.. There is a set of ethics that if you work it through really help you meet all those bottom lines..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If you think about conventional Ag, it can make a financial profit.. But its eroding its future resource base.. And this is where holistic mangemnt steps in.. And its great for planning grazing.. But its clumsy at some of the other parts..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 BUT if you can click every one of those bottom line metrics into place.. soil, water, finances, biodiversity, community, personal health and happiness then you can save Humanity...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bc9e9b29d9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bc9e9b29d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c5db5d33d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1c5db5d33df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And over time I’ve been doing more and more work with Richard Perkins.. He’s a permaculture teacher and permaculture inspired farmer from Sweden Actually this summer we hosted Richard Perkins’s, regenerative agriculture design course, that is probably the best course in the world, its nine intensive days and it was very much originally developed as a Permaculture Design Course, which is a 72 hour course that covers permaculture design, but also life the universe and everything else.. And really dialed it in for a farmers context.. Which bits Permaculture really work for farm design.. Which bits of natural patterns and pattern language are really relevanat.. Which are the sharpest tools in the permaculture tool box.. For farmers…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and it was fantastic to be able to bring the course to the UK&lt; we will do so again in summer 2023.</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And my work with Richard is really great, I now teach and mentor with him and it’s the same methodology that we use for consultancy, mentoring and teaching and I think its the strongest basis to making small farms work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6" name="Google Shape;296;g1c5db5d33df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c5db5d33df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c5db5d33df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Internship </a:t>
            </a:r>
            <a:endParaRPr/>
          </a:p>
          <a:p>
            <a:pPr marL="0" lvl="0" indent="0" algn="l" rtl="0">
              <a:spcBef>
                <a:spcPts val="0"/>
              </a:spcBef>
              <a:spcAft>
                <a:spcPts val="0"/>
              </a:spcAft>
              <a:buNone/>
            </a:pPr>
            <a:endParaRPr/>
          </a:p>
          <a:p>
            <a:pPr marL="0" lvl="0" indent="0" algn="l" rtl="0">
              <a:spcBef>
                <a:spcPts val="0"/>
              </a:spcBef>
              <a:spcAft>
                <a:spcPts val="0"/>
              </a:spcAft>
              <a:buNone/>
            </a:pPr>
            <a:r>
              <a:rPr lang="en"/>
              <a:t>So we have always had a fun, hardworking team of people on the farm and this year, we are employing three people full time and we are running an internship program.</a:t>
            </a:r>
            <a:endParaRPr/>
          </a:p>
          <a:p>
            <a:pPr marL="0" lvl="0" indent="0" algn="l" rtl="0">
              <a:spcBef>
                <a:spcPts val="0"/>
              </a:spcBef>
              <a:spcAft>
                <a:spcPts val="0"/>
              </a:spcAft>
              <a:buNone/>
            </a:pPr>
            <a:endParaRPr/>
          </a:p>
          <a:p>
            <a:pPr marL="0" lvl="0" indent="0" algn="l" rtl="0">
              <a:spcBef>
                <a:spcPts val="0"/>
              </a:spcBef>
              <a:spcAft>
                <a:spcPts val="0"/>
              </a:spcAft>
              <a:buNone/>
            </a:pPr>
            <a:r>
              <a:rPr lang="en"/>
              <a:t>The idea is that by the end of a summer with us people can leave Henbant and be able to run a farm like this of their own.. We ask for commitment of March to October and we work super hard (but we eat really well) then we do five hours a week of training. We go over Permaculture, we go over a regenerative agriculture syllabus and we do loads of Holistic Decision Making and then we go into real depth with all the farm enterprises. </a:t>
            </a:r>
            <a:endParaRPr/>
          </a:p>
          <a:p>
            <a:pPr marL="0" lvl="0" indent="0" algn="l" rtl="0">
              <a:spcBef>
                <a:spcPts val="0"/>
              </a:spcBef>
              <a:spcAft>
                <a:spcPts val="0"/>
              </a:spcAft>
              <a:buNone/>
            </a:pPr>
            <a:endParaRPr/>
          </a:p>
          <a:p>
            <a:pPr marL="0" lvl="0" indent="0" algn="l" rtl="0">
              <a:spcBef>
                <a:spcPts val="0"/>
              </a:spcBef>
              <a:spcAft>
                <a:spcPts val="0"/>
              </a:spcAft>
              <a:buNone/>
            </a:pPr>
            <a:r>
              <a:rPr lang="en"/>
              <a:t>One thing which I find super optimistic is the amount of interest and expansion in this space.. We had over 100 people apply for this this year .</a:t>
            </a:r>
            <a:endParaRPr/>
          </a:p>
          <a:p>
            <a:pPr marL="0" lvl="0" indent="0" algn="l" rtl="0">
              <a:spcBef>
                <a:spcPts val="0"/>
              </a:spcBef>
              <a:spcAft>
                <a:spcPts val="0"/>
              </a:spcAft>
              <a:buNone/>
            </a:pPr>
            <a:endParaRPr/>
          </a:p>
          <a:p>
            <a:pPr marL="0" lvl="0" indent="0" algn="l" rtl="0">
              <a:spcBef>
                <a:spcPts val="0"/>
              </a:spcBef>
              <a:spcAft>
                <a:spcPts val="0"/>
              </a:spcAft>
              <a:buNone/>
            </a:pPr>
            <a:r>
              <a:rPr lang="en"/>
              <a:t>And then we have had philantropists offer us money to supercharge what we are doing (which we've not taken as it think spoils the authenticity and replicability of what we are doing) </a:t>
            </a:r>
            <a:endParaRPr/>
          </a:p>
          <a:p>
            <a:pPr marL="0" lvl="0" indent="0" algn="l" rtl="0">
              <a:spcBef>
                <a:spcPts val="0"/>
              </a:spcBef>
              <a:spcAft>
                <a:spcPts val="0"/>
              </a:spcAft>
              <a:buNone/>
            </a:pPr>
            <a:endParaRPr/>
          </a:p>
          <a:p>
            <a:pPr marL="0" lvl="0" indent="0" algn="l" rtl="0">
              <a:spcBef>
                <a:spcPts val="0"/>
              </a:spcBef>
              <a:spcAft>
                <a:spcPts val="0"/>
              </a:spcAft>
              <a:buNone/>
            </a:pPr>
            <a:r>
              <a:rPr lang="en"/>
              <a:t>but we've also had people saying do we know farmers who could take on their estates.. There are billions of pounds heading to regenerative agriculture.. But its not a technology, it’s a way of thinking as so what we need more then the money are loads more famers.. Ones who can stand up and say I can do that.. </a:t>
            </a:r>
            <a:endParaRPr/>
          </a:p>
          <a:p>
            <a:pPr marL="0" lvl="0" indent="0" algn="l" rtl="0">
              <a:spcBef>
                <a:spcPts val="0"/>
              </a:spcBef>
              <a:spcAft>
                <a:spcPts val="0"/>
              </a:spcAft>
              <a:buNone/>
            </a:pPr>
            <a:endParaRPr/>
          </a:p>
          <a:p>
            <a:pPr marL="0" lvl="0" indent="0" algn="l" rtl="0">
              <a:spcBef>
                <a:spcPts val="0"/>
              </a:spcBef>
              <a:spcAft>
                <a:spcPts val="0"/>
              </a:spcAft>
              <a:buNone/>
            </a:pPr>
            <a:r>
              <a:rPr lang="en"/>
              <a:t>We had a chap who has spent this past year with us and he wants to manage a regenerative farm in similar ways to what we are doing, he has had four job offers with salaries over 40k and people offering to buy him a farm.. The opportunity for this to happen is there... </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sp>
        <p:nvSpPr>
          <p:cNvPr id="305" name="Google Shape;305;g1c5db5d33df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c5db5d33df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1c5db5d33df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And it is this model that I use doing consultancy work we’ve been helping all sorts of folks get what they want from their farms, mainly those transitioning in but also some established ones.. </a:t>
            </a:r>
            <a:endParaRPr/>
          </a:p>
          <a:p>
            <a:pPr marL="0" lvl="0" indent="0" algn="l" rtl="0">
              <a:spcBef>
                <a:spcPts val="0"/>
              </a:spcBef>
              <a:spcAft>
                <a:spcPts val="0"/>
              </a:spcAft>
              <a:buNone/>
            </a:pPr>
            <a:endParaRPr/>
          </a:p>
          <a:p>
            <a:pPr marL="0" lvl="0" indent="0" algn="l" rtl="0">
              <a:spcBef>
                <a:spcPts val="0"/>
              </a:spcBef>
              <a:spcAft>
                <a:spcPts val="0"/>
              </a:spcAft>
              <a:buNone/>
            </a:pPr>
            <a:r>
              <a:rPr lang="en"/>
              <a:t>And this seemed successful enough that we are now funded via farming connect such that any farer in Wales can get 15hours of our time.. </a:t>
            </a:r>
            <a:endParaRPr/>
          </a:p>
          <a:p>
            <a:pPr marL="0" lvl="0" indent="0" algn="l" rtl="0">
              <a:spcBef>
                <a:spcPts val="0"/>
              </a:spcBef>
              <a:spcAft>
                <a:spcPts val="0"/>
              </a:spcAft>
              <a:buNone/>
            </a:pPr>
            <a:endParaRPr/>
          </a:p>
          <a:p>
            <a:pPr marL="0" lvl="0" indent="0" algn="l" rtl="0">
              <a:spcBef>
                <a:spcPts val="0"/>
              </a:spcBef>
              <a:spcAft>
                <a:spcPts val="0"/>
              </a:spcAft>
              <a:buNone/>
            </a:pPr>
            <a:r>
              <a:rPr lang="en"/>
              <a:t>that’s funded, via Farming Connect by the welsh government..  I could be as busy I want to be with this work. </a:t>
            </a:r>
            <a:endParaRPr/>
          </a:p>
          <a:p>
            <a:pPr marL="0" lvl="0" indent="0" algn="l" rtl="0">
              <a:spcBef>
                <a:spcPts val="0"/>
              </a:spcBef>
              <a:spcAft>
                <a:spcPts val="0"/>
              </a:spcAft>
              <a:buNone/>
            </a:pPr>
            <a:endParaRPr/>
          </a:p>
          <a:p>
            <a:pPr marL="0" lvl="0" indent="0" algn="l" rtl="0">
              <a:spcBef>
                <a:spcPts val="0"/>
              </a:spcBef>
              <a:spcAft>
                <a:spcPts val="0"/>
              </a:spcAft>
              <a:buNone/>
            </a:pPr>
            <a:r>
              <a:rPr lang="en"/>
              <a:t>Now.. As an English person in Wales, who doesn’t have a clue what I’m doing I’m the last person who can stand up say oo do it like this.. BUT if people come to us, I love talking about it.. </a:t>
            </a:r>
            <a:endParaRPr/>
          </a:p>
          <a:p>
            <a:pPr marL="0" lvl="0" indent="0" algn="l" rtl="0">
              <a:spcBef>
                <a:spcPts val="0"/>
              </a:spcBef>
              <a:spcAft>
                <a:spcPts val="0"/>
              </a:spcAft>
              <a:buNone/>
            </a:pPr>
            <a:endParaRPr/>
          </a:p>
          <a:p>
            <a:pPr marL="0" lvl="0" indent="0" algn="l" rtl="0">
              <a:spcBef>
                <a:spcPts val="0"/>
              </a:spcBef>
              <a:spcAft>
                <a:spcPts val="0"/>
              </a:spcAft>
              <a:buNone/>
            </a:pPr>
            <a:r>
              <a:rPr lang="en"/>
              <a:t>Wales has got this great thig called Farming Connect whish doesn’t exist in England </a:t>
            </a:r>
            <a:endParaRPr/>
          </a:p>
          <a:p>
            <a:pPr marL="0" lvl="0" indent="0" algn="l" rtl="0">
              <a:spcBef>
                <a:spcPts val="0"/>
              </a:spcBef>
              <a:spcAft>
                <a:spcPts val="0"/>
              </a:spcAft>
              <a:buNone/>
            </a:pPr>
            <a:endParaRPr/>
          </a:p>
          <a:p>
            <a:pPr marL="0" lvl="0" indent="0" algn="l" rtl="0">
              <a:spcBef>
                <a:spcPts val="0"/>
              </a:spcBef>
              <a:spcAft>
                <a:spcPts val="0"/>
              </a:spcAft>
              <a:buNone/>
            </a:pPr>
            <a:r>
              <a:rPr lang="en"/>
              <a:t>So Via Farming connect we’ve become demonstaratoin farm, which means we host open days for welsh government, we are on the map for decision makers.. And its so good to be able to put permaculture into the heart of these conversations.. </a:t>
            </a:r>
            <a:endParaRPr/>
          </a:p>
          <a:p>
            <a:pPr marL="0" lvl="0" indent="0" algn="l" rtl="0">
              <a:spcBef>
                <a:spcPts val="0"/>
              </a:spcBef>
              <a:spcAft>
                <a:spcPts val="0"/>
              </a:spcAft>
              <a:buNone/>
            </a:pPr>
            <a:endParaRPr/>
          </a:p>
          <a:p>
            <a:pPr marL="0" lvl="0" indent="0" algn="l" rtl="0">
              <a:spcBef>
                <a:spcPts val="0"/>
              </a:spcBef>
              <a:spcAft>
                <a:spcPts val="0"/>
              </a:spcAft>
              <a:buNone/>
            </a:pPr>
            <a:r>
              <a:rPr lang="en"/>
              <a:t>Ive also done a lot of talking with the Ahricultural Advisory Borad </a:t>
            </a:r>
            <a:endParaRPr/>
          </a:p>
          <a:p>
            <a:pPr marL="0" lvl="0" indent="0" algn="l" rtl="0">
              <a:spcBef>
                <a:spcPts val="0"/>
              </a:spcBef>
              <a:spcAft>
                <a:spcPts val="0"/>
              </a:spcAft>
              <a:buNone/>
            </a:pPr>
            <a:endParaRPr/>
          </a:p>
        </p:txBody>
      </p:sp>
      <p:sp>
        <p:nvSpPr>
          <p:cNvPr id="312" name="Google Shape;312;g1c5db5d33df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c5db5d33df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c5db5d33df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1c5db5d33df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5db5d33df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c5db5d33df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1c5db5d33df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c5db5d33df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c5db5d33df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5db5d33df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c5db5d33df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c5db5d33df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c5db5d33df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c5db5d33df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c5db5d33df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c5db5d33df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c5db5d33df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bc9e9b29d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bc9e9b29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5db5d33df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c5db5d33df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c5db5d33df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c5db5d33df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c5db5d33df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c5db5d33df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5db5d33df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c5db5d33d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c5db5d33df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c5db5d33df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c5db5d33df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c5db5d33df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c5db5d33df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c5db5d33df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c5db5d33df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c5db5d33df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c5db5d33df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c5db5d33df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c5db5d33df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c5db5d33df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bc9e9b29d9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bc9e9b29d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c4c3a04a9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1c4c3a04a9f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bc9e9b29d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bc9e9b29d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c5db5d33df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c5db5d33df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c4c3a04a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1c4c3a04a9f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c4c3a04a9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1c4c3a04a9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4c3a04a9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c4c3a04a9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15000"/>
              </a:lnSpc>
              <a:spcBef>
                <a:spcPts val="360"/>
              </a:spcBef>
              <a:spcAft>
                <a:spcPts val="0"/>
              </a:spcAft>
              <a:buClr>
                <a:schemeClr val="dk1"/>
              </a:buClr>
              <a:buSzPts val="1800"/>
              <a:buChar char="●"/>
              <a:defRPr/>
            </a:lvl1pPr>
            <a:lvl2pPr marL="914400" lvl="1" indent="-342900" algn="l" rtl="0">
              <a:lnSpc>
                <a:spcPct val="115000"/>
              </a:lnSpc>
              <a:spcBef>
                <a:spcPts val="1200"/>
              </a:spcBef>
              <a:spcAft>
                <a:spcPts val="0"/>
              </a:spcAft>
              <a:buClr>
                <a:schemeClr val="dk1"/>
              </a:buClr>
              <a:buSzPts val="1800"/>
              <a:buChar char="○"/>
              <a:defRPr/>
            </a:lvl2pPr>
            <a:lvl3pPr marL="1371600" lvl="2" indent="-342900" algn="l" rtl="0">
              <a:lnSpc>
                <a:spcPct val="115000"/>
              </a:lnSpc>
              <a:spcBef>
                <a:spcPts val="1200"/>
              </a:spcBef>
              <a:spcAft>
                <a:spcPts val="0"/>
              </a:spcAft>
              <a:buClr>
                <a:schemeClr val="dk1"/>
              </a:buClr>
              <a:buSzPts val="1800"/>
              <a:buChar char="■"/>
              <a:defRPr/>
            </a:lvl3pPr>
            <a:lvl4pPr marL="1828800" lvl="3" indent="-342900" algn="l" rtl="0">
              <a:lnSpc>
                <a:spcPct val="115000"/>
              </a:lnSpc>
              <a:spcBef>
                <a:spcPts val="1200"/>
              </a:spcBef>
              <a:spcAft>
                <a:spcPts val="0"/>
              </a:spcAft>
              <a:buClr>
                <a:schemeClr val="dk1"/>
              </a:buClr>
              <a:buSzPts val="1800"/>
              <a:buChar char="●"/>
              <a:defRPr/>
            </a:lvl4pPr>
            <a:lvl5pPr marL="2286000" lvl="4" indent="-342900" algn="l" rtl="0">
              <a:lnSpc>
                <a:spcPct val="115000"/>
              </a:lnSpc>
              <a:spcBef>
                <a:spcPts val="1200"/>
              </a:spcBef>
              <a:spcAft>
                <a:spcPts val="0"/>
              </a:spcAft>
              <a:buClr>
                <a:schemeClr val="dk1"/>
              </a:buClr>
              <a:buSzPts val="1800"/>
              <a:buChar char="○"/>
              <a:defRPr/>
            </a:lvl5pPr>
            <a:lvl6pPr marL="2743200" lvl="5" indent="-342900" algn="l" rtl="0">
              <a:lnSpc>
                <a:spcPct val="115000"/>
              </a:lnSpc>
              <a:spcBef>
                <a:spcPts val="1200"/>
              </a:spcBef>
              <a:spcAft>
                <a:spcPts val="0"/>
              </a:spcAft>
              <a:buClr>
                <a:schemeClr val="dk1"/>
              </a:buClr>
              <a:buSzPts val="1800"/>
              <a:buChar char="■"/>
              <a:defRPr/>
            </a:lvl6pPr>
            <a:lvl7pPr marL="3200400" lvl="6" indent="-342900" algn="l" rtl="0">
              <a:lnSpc>
                <a:spcPct val="115000"/>
              </a:lnSpc>
              <a:spcBef>
                <a:spcPts val="1200"/>
              </a:spcBef>
              <a:spcAft>
                <a:spcPts val="0"/>
              </a:spcAft>
              <a:buClr>
                <a:schemeClr val="dk1"/>
              </a:buClr>
              <a:buSzPts val="1800"/>
              <a:buChar char="●"/>
              <a:defRPr/>
            </a:lvl7pPr>
            <a:lvl8pPr marL="3657600" lvl="7" indent="-342900" algn="l" rtl="0">
              <a:lnSpc>
                <a:spcPct val="115000"/>
              </a:lnSpc>
              <a:spcBef>
                <a:spcPts val="1200"/>
              </a:spcBef>
              <a:spcAft>
                <a:spcPts val="0"/>
              </a:spcAft>
              <a:buClr>
                <a:schemeClr val="dk1"/>
              </a:buClr>
              <a:buSzPts val="1800"/>
              <a:buChar char="○"/>
              <a:defRPr/>
            </a:lvl8pPr>
            <a:lvl9pPr marL="4114800" lvl="8" indent="-342900" algn="l" rtl="0">
              <a:lnSpc>
                <a:spcPct val="115000"/>
              </a:lnSpc>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1">
  <p:cSld name="One column 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rtl="0">
              <a:lnSpc>
                <a:spcPct val="90000"/>
              </a:lnSpc>
              <a:spcBef>
                <a:spcPts val="0"/>
              </a:spcBef>
              <a:spcAft>
                <a:spcPts val="0"/>
              </a:spcAft>
              <a:buClr>
                <a:schemeClr val="dk1"/>
              </a:buClr>
              <a:buSzPts val="2300"/>
              <a:buFont typeface="Calibri"/>
              <a:buNone/>
              <a:defRPr sz="3000">
                <a:highlight>
                  <a:schemeClr val="dk1"/>
                </a:highlight>
              </a:defRPr>
            </a:lvl1pPr>
            <a:lvl2pPr lvl="1" rtl="0">
              <a:spcBef>
                <a:spcPts val="0"/>
              </a:spcBef>
              <a:spcAft>
                <a:spcPts val="0"/>
              </a:spcAft>
              <a:buSzPts val="2300"/>
              <a:buNone/>
              <a:defRPr sz="3000">
                <a:highlight>
                  <a:schemeClr val="dk1"/>
                </a:highlight>
              </a:defRPr>
            </a:lvl2pPr>
            <a:lvl3pPr lvl="2" rtl="0">
              <a:spcBef>
                <a:spcPts val="0"/>
              </a:spcBef>
              <a:spcAft>
                <a:spcPts val="0"/>
              </a:spcAft>
              <a:buSzPts val="2300"/>
              <a:buNone/>
              <a:defRPr sz="3000">
                <a:highlight>
                  <a:schemeClr val="dk1"/>
                </a:highlight>
              </a:defRPr>
            </a:lvl3pPr>
            <a:lvl4pPr lvl="3" rtl="0">
              <a:spcBef>
                <a:spcPts val="0"/>
              </a:spcBef>
              <a:spcAft>
                <a:spcPts val="0"/>
              </a:spcAft>
              <a:buSzPts val="2300"/>
              <a:buNone/>
              <a:defRPr sz="3000">
                <a:highlight>
                  <a:schemeClr val="dk1"/>
                </a:highlight>
              </a:defRPr>
            </a:lvl4pPr>
            <a:lvl5pPr lvl="4" rtl="0">
              <a:spcBef>
                <a:spcPts val="0"/>
              </a:spcBef>
              <a:spcAft>
                <a:spcPts val="0"/>
              </a:spcAft>
              <a:buSzPts val="2300"/>
              <a:buNone/>
              <a:defRPr sz="3000">
                <a:highlight>
                  <a:schemeClr val="dk1"/>
                </a:highlight>
              </a:defRPr>
            </a:lvl5pPr>
            <a:lvl6pPr lvl="5" rtl="0">
              <a:spcBef>
                <a:spcPts val="0"/>
              </a:spcBef>
              <a:spcAft>
                <a:spcPts val="0"/>
              </a:spcAft>
              <a:buSzPts val="2300"/>
              <a:buNone/>
              <a:defRPr sz="3000">
                <a:highlight>
                  <a:schemeClr val="dk1"/>
                </a:highlight>
              </a:defRPr>
            </a:lvl6pPr>
            <a:lvl7pPr lvl="6" rtl="0">
              <a:spcBef>
                <a:spcPts val="0"/>
              </a:spcBef>
              <a:spcAft>
                <a:spcPts val="0"/>
              </a:spcAft>
              <a:buSzPts val="2300"/>
              <a:buNone/>
              <a:defRPr sz="3000">
                <a:highlight>
                  <a:schemeClr val="dk1"/>
                </a:highlight>
              </a:defRPr>
            </a:lvl7pPr>
            <a:lvl8pPr lvl="7" rtl="0">
              <a:spcBef>
                <a:spcPts val="0"/>
              </a:spcBef>
              <a:spcAft>
                <a:spcPts val="0"/>
              </a:spcAft>
              <a:buSzPts val="2300"/>
              <a:buNone/>
              <a:defRPr sz="3000">
                <a:highlight>
                  <a:schemeClr val="dk1"/>
                </a:highlight>
              </a:defRPr>
            </a:lvl8pPr>
            <a:lvl9pPr lvl="8" rtl="0">
              <a:spcBef>
                <a:spcPts val="0"/>
              </a:spcBef>
              <a:spcAft>
                <a:spcPts val="0"/>
              </a:spcAft>
              <a:buSzPts val="2300"/>
              <a:buNone/>
              <a:defRPr sz="3000">
                <a:highlight>
                  <a:schemeClr val="dk1"/>
                </a:highlight>
              </a:defRPr>
            </a:lvl9pPr>
          </a:lstStyle>
          <a:p>
            <a:endParaRPr/>
          </a:p>
        </p:txBody>
      </p:sp>
      <p:sp>
        <p:nvSpPr>
          <p:cNvPr id="58" name="Google Shape;58;p14"/>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rtl="0">
              <a:lnSpc>
                <a:spcPct val="90000"/>
              </a:lnSpc>
              <a:spcBef>
                <a:spcPts val="0"/>
              </a:spcBef>
              <a:spcAft>
                <a:spcPts val="0"/>
              </a:spcAft>
              <a:buClr>
                <a:schemeClr val="dk1"/>
              </a:buClr>
              <a:buSzPts val="900"/>
              <a:buChar char="●"/>
              <a:defRPr sz="1200"/>
            </a:lvl1pPr>
            <a:lvl2pPr marL="914400" lvl="1" indent="-285750" algn="l" rtl="0">
              <a:lnSpc>
                <a:spcPct val="90000"/>
              </a:lnSpc>
              <a:spcBef>
                <a:spcPts val="1600"/>
              </a:spcBef>
              <a:spcAft>
                <a:spcPts val="0"/>
              </a:spcAft>
              <a:buClr>
                <a:schemeClr val="dk1"/>
              </a:buClr>
              <a:buSzPts val="900"/>
              <a:buChar char="○"/>
              <a:defRPr sz="1200"/>
            </a:lvl2pPr>
            <a:lvl3pPr marL="1371600" lvl="2" indent="-285750" algn="l" rtl="0">
              <a:lnSpc>
                <a:spcPct val="90000"/>
              </a:lnSpc>
              <a:spcBef>
                <a:spcPts val="1600"/>
              </a:spcBef>
              <a:spcAft>
                <a:spcPts val="0"/>
              </a:spcAft>
              <a:buClr>
                <a:schemeClr val="dk1"/>
              </a:buClr>
              <a:buSzPts val="900"/>
              <a:buChar char="■"/>
              <a:defRPr sz="1200"/>
            </a:lvl3pPr>
            <a:lvl4pPr marL="1828800" lvl="3" indent="-285750" algn="l" rtl="0">
              <a:lnSpc>
                <a:spcPct val="90000"/>
              </a:lnSpc>
              <a:spcBef>
                <a:spcPts val="1600"/>
              </a:spcBef>
              <a:spcAft>
                <a:spcPts val="0"/>
              </a:spcAft>
              <a:buClr>
                <a:schemeClr val="dk1"/>
              </a:buClr>
              <a:buSzPts val="900"/>
              <a:buChar char="●"/>
              <a:defRPr sz="1200"/>
            </a:lvl4pPr>
            <a:lvl5pPr marL="2286000" lvl="4" indent="-285750" algn="l" rtl="0">
              <a:lnSpc>
                <a:spcPct val="90000"/>
              </a:lnSpc>
              <a:spcBef>
                <a:spcPts val="1600"/>
              </a:spcBef>
              <a:spcAft>
                <a:spcPts val="0"/>
              </a:spcAft>
              <a:buClr>
                <a:schemeClr val="dk1"/>
              </a:buClr>
              <a:buSzPts val="900"/>
              <a:buChar char="○"/>
              <a:defRPr sz="1200"/>
            </a:lvl5pPr>
            <a:lvl6pPr marL="2743200" lvl="5" indent="-285750" algn="l" rtl="0">
              <a:lnSpc>
                <a:spcPct val="90000"/>
              </a:lnSpc>
              <a:spcBef>
                <a:spcPts val="1600"/>
              </a:spcBef>
              <a:spcAft>
                <a:spcPts val="0"/>
              </a:spcAft>
              <a:buClr>
                <a:schemeClr val="dk1"/>
              </a:buClr>
              <a:buSzPts val="900"/>
              <a:buChar char="■"/>
              <a:defRPr sz="1200"/>
            </a:lvl6pPr>
            <a:lvl7pPr marL="3200400" lvl="6" indent="-285750" algn="l" rtl="0">
              <a:lnSpc>
                <a:spcPct val="90000"/>
              </a:lnSpc>
              <a:spcBef>
                <a:spcPts val="1600"/>
              </a:spcBef>
              <a:spcAft>
                <a:spcPts val="0"/>
              </a:spcAft>
              <a:buClr>
                <a:schemeClr val="dk1"/>
              </a:buClr>
              <a:buSzPts val="900"/>
              <a:buChar char="●"/>
              <a:defRPr sz="1200"/>
            </a:lvl7pPr>
            <a:lvl8pPr marL="3657600" lvl="7" indent="-285750" algn="l" rtl="0">
              <a:lnSpc>
                <a:spcPct val="90000"/>
              </a:lnSpc>
              <a:spcBef>
                <a:spcPts val="1600"/>
              </a:spcBef>
              <a:spcAft>
                <a:spcPts val="0"/>
              </a:spcAft>
              <a:buClr>
                <a:schemeClr val="dk1"/>
              </a:buClr>
              <a:buSzPts val="900"/>
              <a:buChar char="○"/>
              <a:defRPr sz="1200"/>
            </a:lvl8pPr>
            <a:lvl9pPr marL="4114800" lvl="8" indent="-285750" algn="l" rtl="0">
              <a:lnSpc>
                <a:spcPct val="90000"/>
              </a:lnSpc>
              <a:spcBef>
                <a:spcPts val="1600"/>
              </a:spcBef>
              <a:spcAft>
                <a:spcPts val="1600"/>
              </a:spcAft>
              <a:buClr>
                <a:schemeClr val="dk1"/>
              </a:buClr>
              <a:buSzPts val="900"/>
              <a:buChar char="■"/>
              <a:defRPr sz="12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rgbClr val="888888"/>
              </a:buClr>
              <a:buSzPts val="900"/>
              <a:buFont typeface="Calibri"/>
              <a:buNone/>
              <a:defRPr sz="900">
                <a:solidFill>
                  <a:srgbClr val="888888"/>
                </a:solidFill>
                <a:latin typeface="Calibri"/>
                <a:ea typeface="Calibri"/>
                <a:cs typeface="Calibri"/>
                <a:sym typeface="Calibri"/>
              </a:defRPr>
            </a:lvl1pPr>
            <a:lvl2pPr marL="0" lvl="1" indent="0" algn="r" rtl="0">
              <a:buClr>
                <a:srgbClr val="888888"/>
              </a:buClr>
              <a:buSzPts val="900"/>
              <a:buFont typeface="Calibri"/>
              <a:buNone/>
              <a:defRPr sz="900">
                <a:solidFill>
                  <a:srgbClr val="888888"/>
                </a:solidFill>
                <a:latin typeface="Calibri"/>
                <a:ea typeface="Calibri"/>
                <a:cs typeface="Calibri"/>
                <a:sym typeface="Calibri"/>
              </a:defRPr>
            </a:lvl2pPr>
            <a:lvl3pPr marL="0" lvl="2" indent="0" algn="r" rtl="0">
              <a:buClr>
                <a:srgbClr val="888888"/>
              </a:buClr>
              <a:buSzPts val="900"/>
              <a:buFont typeface="Calibri"/>
              <a:buNone/>
              <a:defRPr sz="900">
                <a:solidFill>
                  <a:srgbClr val="888888"/>
                </a:solidFill>
                <a:latin typeface="Calibri"/>
                <a:ea typeface="Calibri"/>
                <a:cs typeface="Calibri"/>
                <a:sym typeface="Calibri"/>
              </a:defRPr>
            </a:lvl3pPr>
            <a:lvl4pPr marL="0" lvl="3" indent="0" algn="r" rtl="0">
              <a:buClr>
                <a:srgbClr val="888888"/>
              </a:buClr>
              <a:buSzPts val="900"/>
              <a:buFont typeface="Calibri"/>
              <a:buNone/>
              <a:defRPr sz="900">
                <a:solidFill>
                  <a:srgbClr val="888888"/>
                </a:solidFill>
                <a:latin typeface="Calibri"/>
                <a:ea typeface="Calibri"/>
                <a:cs typeface="Calibri"/>
                <a:sym typeface="Calibri"/>
              </a:defRPr>
            </a:lvl4pPr>
            <a:lvl5pPr marL="0" lvl="4" indent="0" algn="r" rtl="0">
              <a:buClr>
                <a:srgbClr val="888888"/>
              </a:buClr>
              <a:buSzPts val="900"/>
              <a:buFont typeface="Calibri"/>
              <a:buNone/>
              <a:defRPr sz="900">
                <a:solidFill>
                  <a:srgbClr val="888888"/>
                </a:solidFill>
                <a:latin typeface="Calibri"/>
                <a:ea typeface="Calibri"/>
                <a:cs typeface="Calibri"/>
                <a:sym typeface="Calibri"/>
              </a:defRPr>
            </a:lvl5pPr>
            <a:lvl6pPr marL="0" lvl="5" indent="0" algn="r" rtl="0">
              <a:buClr>
                <a:srgbClr val="888888"/>
              </a:buClr>
              <a:buSzPts val="900"/>
              <a:buFont typeface="Calibri"/>
              <a:buNone/>
              <a:defRPr sz="900">
                <a:solidFill>
                  <a:srgbClr val="888888"/>
                </a:solidFill>
                <a:latin typeface="Calibri"/>
                <a:ea typeface="Calibri"/>
                <a:cs typeface="Calibri"/>
                <a:sym typeface="Calibri"/>
              </a:defRPr>
            </a:lvl6pPr>
            <a:lvl7pPr marL="0" lvl="6" indent="0" algn="r" rtl="0">
              <a:buClr>
                <a:srgbClr val="888888"/>
              </a:buClr>
              <a:buSzPts val="900"/>
              <a:buFont typeface="Calibri"/>
              <a:buNone/>
              <a:defRPr sz="900">
                <a:solidFill>
                  <a:srgbClr val="888888"/>
                </a:solidFill>
                <a:latin typeface="Calibri"/>
                <a:ea typeface="Calibri"/>
                <a:cs typeface="Calibri"/>
                <a:sym typeface="Calibri"/>
              </a:defRPr>
            </a:lvl7pPr>
            <a:lvl8pPr marL="0" lvl="7" indent="0" algn="r" rtl="0">
              <a:buClr>
                <a:srgbClr val="888888"/>
              </a:buClr>
              <a:buSzPts val="900"/>
              <a:buFont typeface="Calibri"/>
              <a:buNone/>
              <a:defRPr sz="900">
                <a:solidFill>
                  <a:srgbClr val="888888"/>
                </a:solidFill>
                <a:latin typeface="Calibri"/>
                <a:ea typeface="Calibri"/>
                <a:cs typeface="Calibri"/>
                <a:sym typeface="Calibri"/>
              </a:defRPr>
            </a:lvl8pPr>
            <a:lvl9pPr marL="0" lvl="8" indent="0" algn="r" rtl="0">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ermaculture.org.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mailto:matt@henbant.org"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1.jp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permacultureprinciples.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forum.eupc.community/"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311700" y="1479950"/>
            <a:ext cx="8520600" cy="1545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b="1">
                <a:solidFill>
                  <a:srgbClr val="434343"/>
                </a:solidFill>
                <a:latin typeface="Raleway"/>
                <a:ea typeface="Raleway"/>
                <a:cs typeface="Raleway"/>
                <a:sym typeface="Raleway"/>
              </a:rPr>
              <a:t>De-mystifying permaculture</a:t>
            </a:r>
            <a:endParaRPr sz="4200" b="1">
              <a:solidFill>
                <a:srgbClr val="434343"/>
              </a:solidFill>
              <a:latin typeface="Raleway"/>
              <a:ea typeface="Raleway"/>
              <a:cs typeface="Raleway"/>
              <a:sym typeface="Raleway"/>
            </a:endParaRPr>
          </a:p>
          <a:p>
            <a:pPr marL="0" lvl="0" indent="0" algn="ctr" rtl="0">
              <a:spcBef>
                <a:spcPts val="0"/>
              </a:spcBef>
              <a:spcAft>
                <a:spcPts val="0"/>
              </a:spcAft>
              <a:buNone/>
            </a:pPr>
            <a:r>
              <a:rPr lang="en" sz="2400">
                <a:solidFill>
                  <a:srgbClr val="666666"/>
                </a:solidFill>
                <a:latin typeface="Raleway"/>
                <a:ea typeface="Raleway"/>
                <a:cs typeface="Raleway"/>
                <a:sym typeface="Raleway"/>
              </a:rPr>
              <a:t>Oxford Real Farming Conference 2023</a:t>
            </a:r>
            <a:endParaRPr sz="2400">
              <a:solidFill>
                <a:srgbClr val="666666"/>
              </a:solidFill>
              <a:latin typeface="Raleway"/>
              <a:ea typeface="Raleway"/>
              <a:cs typeface="Raleway"/>
              <a:sym typeface="Raleway"/>
            </a:endParaRPr>
          </a:p>
        </p:txBody>
      </p:sp>
      <p:sp>
        <p:nvSpPr>
          <p:cNvPr id="65" name="Google Shape;65;p15"/>
          <p:cNvSpPr txBox="1">
            <a:spLocks noGrp="1"/>
          </p:cNvSpPr>
          <p:nvPr>
            <p:ph type="subTitle" idx="1"/>
          </p:nvPr>
        </p:nvSpPr>
        <p:spPr>
          <a:xfrm>
            <a:off x="311700" y="3215125"/>
            <a:ext cx="8520600" cy="792600"/>
          </a:xfrm>
          <a:prstGeom prst="rect">
            <a:avLst/>
          </a:prstGeom>
        </p:spPr>
        <p:txBody>
          <a:bodyPr spcFirstLastPara="1" wrap="square" lIns="91425" tIns="91425" rIns="91425" bIns="91425" anchor="ctr" anchorCtr="0">
            <a:normAutofit/>
          </a:bodyPr>
          <a:lstStyle/>
          <a:p>
            <a:pPr marL="0" lvl="0" indent="0" algn="ctr" rtl="0">
              <a:lnSpc>
                <a:spcPct val="80000"/>
              </a:lnSpc>
              <a:spcBef>
                <a:spcPts val="0"/>
              </a:spcBef>
              <a:spcAft>
                <a:spcPts val="0"/>
              </a:spcAft>
              <a:buSzPts val="935"/>
              <a:buNone/>
            </a:pPr>
            <a:r>
              <a:rPr lang="en" sz="1800">
                <a:solidFill>
                  <a:srgbClr val="000000"/>
                </a:solidFill>
                <a:latin typeface="Open Sans"/>
                <a:ea typeface="Open Sans"/>
                <a:cs typeface="Open Sans"/>
                <a:sym typeface="Open Sans"/>
              </a:rPr>
              <a:t>Andy Goldring, Hannah Thorogood, Rachel Philips, Matt Swarbrick</a:t>
            </a:r>
            <a:endParaRPr sz="1800">
              <a:solidFill>
                <a:srgbClr val="000000"/>
              </a:solidFill>
              <a:latin typeface="Open Sans"/>
              <a:ea typeface="Open Sans"/>
              <a:cs typeface="Open Sans"/>
              <a:sym typeface="Open Sans"/>
            </a:endParaRPr>
          </a:p>
        </p:txBody>
      </p:sp>
      <p:pic>
        <p:nvPicPr>
          <p:cNvPr id="66" name="Google Shape;66;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16650" y="159078"/>
            <a:ext cx="4110700" cy="1216350"/>
          </a:xfrm>
          <a:prstGeom prst="rect">
            <a:avLst/>
          </a:prstGeom>
          <a:noFill/>
          <a:ln>
            <a:noFill/>
          </a:ln>
        </p:spPr>
      </p:pic>
      <p:sp>
        <p:nvSpPr>
          <p:cNvPr id="67" name="Google Shape;67;p15"/>
          <p:cNvSpPr txBox="1"/>
          <p:nvPr/>
        </p:nvSpPr>
        <p:spPr>
          <a:xfrm>
            <a:off x="2617050" y="4247725"/>
            <a:ext cx="390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hlink"/>
                </a:solidFill>
                <a:latin typeface="Open Sans"/>
                <a:ea typeface="Open Sans"/>
                <a:cs typeface="Open Sans"/>
                <a:sym typeface="Open Sans"/>
                <a:hlinkClick r:id="rId4"/>
              </a:rPr>
              <a:t>www.permaculture.org.uk</a:t>
            </a:r>
            <a:r>
              <a:rPr lang="en">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p:nvPr/>
        </p:nvSpPr>
        <p:spPr>
          <a:xfrm>
            <a:off x="5771125" y="974100"/>
            <a:ext cx="3280500" cy="3547800"/>
          </a:xfrm>
          <a:prstGeom prst="rect">
            <a:avLst/>
          </a:prstGeom>
          <a:solidFill>
            <a:srgbClr val="B6D7A8"/>
          </a:solid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900"/>
              <a:buFont typeface="Arial"/>
              <a:buNone/>
            </a:pPr>
            <a:r>
              <a:rPr lang="en" sz="900" b="1" i="0" u="none" strike="noStrike" cap="none">
                <a:solidFill>
                  <a:schemeClr val="dk1"/>
                </a:solidFill>
                <a:highlight>
                  <a:srgbClr val="B6D7A8"/>
                </a:highlight>
                <a:latin typeface="Montserrat"/>
                <a:ea typeface="Montserrat"/>
                <a:cs typeface="Montserrat"/>
                <a:sym typeface="Montserrat"/>
              </a:rPr>
              <a:t> </a:t>
            </a:r>
            <a:r>
              <a:rPr lang="en" sz="900" b="1">
                <a:solidFill>
                  <a:schemeClr val="dk1"/>
                </a:solidFill>
                <a:highlight>
                  <a:srgbClr val="B6D7A8"/>
                </a:highlight>
                <a:latin typeface="Montserrat"/>
                <a:ea typeface="Montserrat"/>
                <a:cs typeface="Montserrat"/>
                <a:sym typeface="Montserrat"/>
              </a:rPr>
              <a:t>Traineeships allow trainees to…</a:t>
            </a:r>
            <a:endParaRPr sz="900" b="1" i="0" u="none" strike="noStrike" cap="none">
              <a:solidFill>
                <a:schemeClr val="dk1"/>
              </a:solidFill>
              <a:highlight>
                <a:srgbClr val="B6D7A8"/>
              </a:highlight>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highlight>
                  <a:srgbClr val="B6D7A8"/>
                </a:highlight>
                <a:latin typeface="Arial"/>
                <a:ea typeface="Arial"/>
                <a:cs typeface="Arial"/>
                <a:sym typeface="Arial"/>
              </a:rPr>
              <a:t>Work in regenerative farming or small holding type settings </a:t>
            </a:r>
            <a:endParaRPr sz="1000" b="0" i="0" u="none" strike="noStrike" cap="none">
              <a:solidFill>
                <a:schemeClr val="dk1"/>
              </a:solidFill>
              <a:highlight>
                <a:srgbClr val="B6D7A8"/>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highlight>
                  <a:srgbClr val="B6D7A8"/>
                </a:highlight>
                <a:latin typeface="Arial"/>
                <a:ea typeface="Arial"/>
                <a:cs typeface="Arial"/>
                <a:sym typeface="Arial"/>
              </a:rPr>
              <a:t>Work in post-harvest roles such as food processing in regenerative food products</a:t>
            </a:r>
            <a:endParaRPr sz="1000" b="0" i="0" u="none" strike="noStrike" cap="none">
              <a:solidFill>
                <a:schemeClr val="dk1"/>
              </a:solidFill>
              <a:highlight>
                <a:srgbClr val="B6D7A8"/>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highlight>
                  <a:srgbClr val="B6D7A8"/>
                </a:highlight>
                <a:latin typeface="Arial"/>
                <a:ea typeface="Arial"/>
                <a:cs typeface="Arial"/>
                <a:sym typeface="Arial"/>
              </a:rPr>
              <a:t>Work in community supported agriculture or the circular food economy; </a:t>
            </a:r>
            <a:endParaRPr sz="1000" b="0" i="0" u="none" strike="noStrike" cap="none">
              <a:solidFill>
                <a:schemeClr val="dk1"/>
              </a:solidFill>
              <a:highlight>
                <a:srgbClr val="B6D7A8"/>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highlight>
                  <a:srgbClr val="B6D7A8"/>
                </a:highlight>
                <a:latin typeface="Arial"/>
                <a:ea typeface="Arial"/>
                <a:cs typeface="Arial"/>
                <a:sym typeface="Arial"/>
              </a:rPr>
              <a:t>Work in regenerative land based systems </a:t>
            </a:r>
            <a:endParaRPr sz="1000" b="0" i="0" u="none" strike="noStrike" cap="none">
              <a:solidFill>
                <a:schemeClr val="dk1"/>
              </a:solidFill>
              <a:highlight>
                <a:srgbClr val="B6D7A8"/>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a:solidFill>
                  <a:schemeClr val="dk1"/>
                </a:solidFill>
                <a:highlight>
                  <a:srgbClr val="B6D7A8"/>
                </a:highlight>
              </a:rPr>
              <a:t>Teach Permaculture Methodologies</a:t>
            </a:r>
            <a:endParaRPr sz="1000">
              <a:solidFill>
                <a:schemeClr val="dk1"/>
              </a:solidFill>
              <a:highlight>
                <a:srgbClr val="B6D7A8"/>
              </a:highlight>
            </a:endParaRPr>
          </a:p>
          <a:p>
            <a:pPr marL="0" marR="0" lvl="0" indent="0" algn="l" rtl="0">
              <a:lnSpc>
                <a:spcPct val="115000"/>
              </a:lnSpc>
              <a:spcBef>
                <a:spcPts val="1200"/>
              </a:spcBef>
              <a:spcAft>
                <a:spcPts val="0"/>
              </a:spcAft>
              <a:buClr>
                <a:srgbClr val="000000"/>
              </a:buClr>
              <a:buSzPts val="1000"/>
              <a:buFont typeface="Arial"/>
              <a:buNone/>
            </a:pPr>
            <a:r>
              <a:rPr lang="en" sz="1000">
                <a:solidFill>
                  <a:schemeClr val="dk1"/>
                </a:solidFill>
                <a:highlight>
                  <a:srgbClr val="B6D7A8"/>
                </a:highlight>
              </a:rPr>
              <a:t>Work in Consultancy on farms</a:t>
            </a:r>
            <a:endParaRPr sz="1000">
              <a:solidFill>
                <a:schemeClr val="dk1"/>
              </a:solidFill>
              <a:highlight>
                <a:srgbClr val="B6D7A8"/>
              </a:highlight>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highlight>
                  <a:srgbClr val="B6D7A8"/>
                </a:highlight>
                <a:latin typeface="Arial"/>
                <a:ea typeface="Arial"/>
                <a:cs typeface="Arial"/>
                <a:sym typeface="Arial"/>
              </a:rPr>
              <a:t>Progress into higher education courses </a:t>
            </a:r>
            <a:endParaRPr sz="1000" b="0" i="0" u="none" strike="noStrike" cap="none">
              <a:solidFill>
                <a:schemeClr val="dk1"/>
              </a:solidFill>
              <a:highlight>
                <a:srgbClr val="B6D7A8"/>
              </a:highlight>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a:solidFill>
                <a:schemeClr val="dk1"/>
              </a:solidFill>
              <a:highlight>
                <a:srgbClr val="B6D7A8"/>
              </a:highlight>
            </a:endParaRPr>
          </a:p>
        </p:txBody>
      </p:sp>
      <p:sp>
        <p:nvSpPr>
          <p:cNvPr id="142" name="Google Shape;142;p24"/>
          <p:cNvSpPr txBox="1"/>
          <p:nvPr/>
        </p:nvSpPr>
        <p:spPr>
          <a:xfrm>
            <a:off x="0" y="182025"/>
            <a:ext cx="85347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400"/>
              </a:spcAft>
              <a:buClr>
                <a:srgbClr val="000000"/>
              </a:buClr>
              <a:buSzPts val="2300"/>
              <a:buFont typeface="Arial"/>
              <a:buNone/>
            </a:pPr>
            <a:r>
              <a:rPr lang="en" sz="2300" b="1" i="0" u="none" strike="noStrike" cap="none">
                <a:solidFill>
                  <a:srgbClr val="F4B134"/>
                </a:solidFill>
                <a:highlight>
                  <a:schemeClr val="lt1"/>
                </a:highlight>
                <a:latin typeface="Montserrat"/>
                <a:ea typeface="Montserrat"/>
                <a:cs typeface="Montserrat"/>
                <a:sym typeface="Montserrat"/>
              </a:rPr>
              <a:t>     </a:t>
            </a:r>
            <a:endParaRPr sz="1000" b="0" i="0" u="none" strike="noStrike" cap="none">
              <a:solidFill>
                <a:srgbClr val="000000"/>
              </a:solidFill>
              <a:latin typeface="Arial"/>
              <a:ea typeface="Arial"/>
              <a:cs typeface="Arial"/>
              <a:sym typeface="Arial"/>
            </a:endParaRPr>
          </a:p>
        </p:txBody>
      </p:sp>
      <p:sp>
        <p:nvSpPr>
          <p:cNvPr id="143" name="Google Shape;143;p24"/>
          <p:cNvSpPr txBox="1"/>
          <p:nvPr/>
        </p:nvSpPr>
        <p:spPr>
          <a:xfrm>
            <a:off x="243475" y="1018950"/>
            <a:ext cx="3000000" cy="3458100"/>
          </a:xfrm>
          <a:prstGeom prst="rect">
            <a:avLst/>
          </a:prstGeom>
          <a:solidFill>
            <a:srgbClr val="F4B134"/>
          </a:solidFill>
          <a:ln>
            <a:noFill/>
          </a:ln>
        </p:spPr>
        <p:txBody>
          <a:bodyPr spcFirstLastPara="1" wrap="square" lIns="91425" tIns="91425" rIns="91425" bIns="91425" anchor="t" anchorCtr="0">
            <a:spAutoFit/>
          </a:bodyPr>
          <a:lstStyle/>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In 2022 - </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20 trainees qualified with  a level 3 </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12 participants on the level 2 </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In 2023</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22 Level 3 students</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15 Regenerative Design Students on our level 4</a:t>
            </a:r>
            <a:endParaRPr sz="1200">
              <a:solidFill>
                <a:schemeClr val="dk1"/>
              </a:solidFill>
              <a:highlight>
                <a:srgbClr val="F4B134"/>
              </a:highlight>
            </a:endParaRPr>
          </a:p>
          <a:p>
            <a:pPr marL="0" marR="0" lvl="0" indent="0" algn="l" rtl="0">
              <a:lnSpc>
                <a:spcPct val="115000"/>
              </a:lnSpc>
              <a:spcBef>
                <a:spcPts val="1100"/>
              </a:spcBef>
              <a:spcAft>
                <a:spcPts val="0"/>
              </a:spcAft>
              <a:buClr>
                <a:srgbClr val="000000"/>
              </a:buClr>
              <a:buSzPts val="1000"/>
              <a:buFont typeface="Arial"/>
              <a:buNone/>
            </a:pPr>
            <a:r>
              <a:rPr lang="en" sz="1200">
                <a:solidFill>
                  <a:schemeClr val="dk1"/>
                </a:solidFill>
                <a:highlight>
                  <a:srgbClr val="F4B134"/>
                </a:highlight>
              </a:rPr>
              <a:t>Funded by </a:t>
            </a:r>
            <a:r>
              <a:rPr lang="en" sz="1200" b="0" i="0" u="none" strike="noStrike" cap="none">
                <a:solidFill>
                  <a:schemeClr val="dk1"/>
                </a:solidFill>
                <a:highlight>
                  <a:srgbClr val="F4B134"/>
                </a:highlight>
                <a:latin typeface="Arial"/>
                <a:ea typeface="Arial"/>
                <a:cs typeface="Arial"/>
                <a:sym typeface="Arial"/>
              </a:rPr>
              <a:t> Devon Environmental Foundation, Vivobarefoot ‘Livebarefoot Fund’ and Devon County Council.</a:t>
            </a:r>
            <a:endParaRPr sz="1200" b="0" i="0" u="none" strike="noStrike" cap="none">
              <a:solidFill>
                <a:schemeClr val="dk1"/>
              </a:solidFill>
              <a:highlight>
                <a:srgbClr val="F4B134"/>
              </a:highlight>
              <a:latin typeface="Arial"/>
              <a:ea typeface="Arial"/>
              <a:cs typeface="Arial"/>
              <a:sym typeface="Arial"/>
            </a:endParaRPr>
          </a:p>
          <a:p>
            <a:pPr marL="0" marR="0" lvl="0" indent="0" algn="l" rtl="0">
              <a:lnSpc>
                <a:spcPct val="115000"/>
              </a:lnSpc>
              <a:spcBef>
                <a:spcPts val="1100"/>
              </a:spcBef>
              <a:spcAft>
                <a:spcPts val="1100"/>
              </a:spcAft>
              <a:buClr>
                <a:srgbClr val="000000"/>
              </a:buClr>
              <a:buSzPts val="1000"/>
              <a:buFont typeface="Arial"/>
              <a:buNone/>
            </a:pPr>
            <a:endParaRPr sz="1050" b="0" i="0" u="none" strike="noStrike" cap="none">
              <a:solidFill>
                <a:schemeClr val="dk1"/>
              </a:solidFill>
              <a:highlight>
                <a:schemeClr val="accent4"/>
              </a:highlight>
              <a:latin typeface="Arial"/>
              <a:ea typeface="Arial"/>
              <a:cs typeface="Arial"/>
              <a:sym typeface="Arial"/>
            </a:endParaRPr>
          </a:p>
        </p:txBody>
      </p:sp>
      <p:sp>
        <p:nvSpPr>
          <p:cNvPr id="144" name="Google Shape;144;p24"/>
          <p:cNvSpPr txBox="1"/>
          <p:nvPr/>
        </p:nvSpPr>
        <p:spPr>
          <a:xfrm>
            <a:off x="3783625" y="4644325"/>
            <a:ext cx="5196900" cy="346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1100"/>
              </a:spcBef>
              <a:spcAft>
                <a:spcPts val="1100"/>
              </a:spcAft>
              <a:buClr>
                <a:srgbClr val="000000"/>
              </a:buClr>
              <a:buSzPts val="1050"/>
              <a:buFont typeface="Arial"/>
              <a:buNone/>
            </a:pPr>
            <a:r>
              <a:rPr lang="en" sz="1050" b="0" i="0" u="none" strike="noStrike" cap="none">
                <a:solidFill>
                  <a:schemeClr val="dk1"/>
                </a:solidFill>
                <a:highlight>
                  <a:schemeClr val="lt1"/>
                </a:highlight>
                <a:latin typeface="Arial"/>
                <a:ea typeface="Arial"/>
                <a:cs typeface="Arial"/>
                <a:sym typeface="Arial"/>
              </a:rPr>
              <a:t>The qualification is Ofqual-regulated and awarded by Crossfields Institute.</a:t>
            </a:r>
            <a:endParaRPr sz="1400" b="0" i="0" u="none" strike="noStrike" cap="none">
              <a:solidFill>
                <a:srgbClr val="000000"/>
              </a:solidFill>
              <a:latin typeface="Arial"/>
              <a:ea typeface="Arial"/>
              <a:cs typeface="Arial"/>
              <a:sym typeface="Arial"/>
            </a:endParaRPr>
          </a:p>
        </p:txBody>
      </p:sp>
      <p:pic>
        <p:nvPicPr>
          <p:cNvPr id="145" name="Google Shape;145;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674" y="4456294"/>
            <a:ext cx="1832220" cy="600300"/>
          </a:xfrm>
          <a:prstGeom prst="rect">
            <a:avLst/>
          </a:prstGeom>
          <a:noFill/>
          <a:ln>
            <a:noFill/>
          </a:ln>
        </p:spPr>
      </p:pic>
      <p:pic>
        <p:nvPicPr>
          <p:cNvPr id="146" name="Google Shape;146;p24"/>
          <p:cNvPicPr preferRelativeResize="0"/>
          <p:nvPr/>
        </p:nvPicPr>
        <p:blipFill rotWithShape="1">
          <a:blip r:embed="rId4">
            <a:alphaModFix/>
          </a:blip>
          <a:srcRect/>
          <a:stretch/>
        </p:blipFill>
        <p:spPr>
          <a:xfrm>
            <a:off x="2045250" y="4470700"/>
            <a:ext cx="571500" cy="571500"/>
          </a:xfrm>
          <a:prstGeom prst="rect">
            <a:avLst/>
          </a:prstGeom>
          <a:noFill/>
          <a:ln>
            <a:noFill/>
          </a:ln>
        </p:spPr>
      </p:pic>
      <p:pic>
        <p:nvPicPr>
          <p:cNvPr id="147" name="Google Shape;147;p24"/>
          <p:cNvPicPr preferRelativeResize="0"/>
          <p:nvPr/>
        </p:nvPicPr>
        <p:blipFill rotWithShape="1">
          <a:blip r:embed="rId5">
            <a:alphaModFix/>
          </a:blip>
          <a:srcRect/>
          <a:stretch/>
        </p:blipFill>
        <p:spPr>
          <a:xfrm>
            <a:off x="2719175" y="4461175"/>
            <a:ext cx="962025" cy="590550"/>
          </a:xfrm>
          <a:prstGeom prst="rect">
            <a:avLst/>
          </a:prstGeom>
          <a:noFill/>
          <a:ln>
            <a:noFill/>
          </a:ln>
        </p:spPr>
      </p:pic>
      <p:pic>
        <p:nvPicPr>
          <p:cNvPr id="148" name="Google Shape;148;p24"/>
          <p:cNvPicPr preferRelativeResize="0"/>
          <p:nvPr/>
        </p:nvPicPr>
        <p:blipFill rotWithShape="1">
          <a:blip r:embed="rId6">
            <a:alphaModFix/>
          </a:blip>
          <a:srcRect/>
          <a:stretch/>
        </p:blipFill>
        <p:spPr>
          <a:xfrm>
            <a:off x="3681200" y="4394500"/>
            <a:ext cx="723900" cy="723900"/>
          </a:xfrm>
          <a:prstGeom prst="rect">
            <a:avLst/>
          </a:prstGeom>
          <a:noFill/>
          <a:ln>
            <a:noFill/>
          </a:ln>
        </p:spPr>
      </p:pic>
      <p:pic>
        <p:nvPicPr>
          <p:cNvPr id="149" name="Google Shape;149;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
            <a:off x="3414249" y="1035050"/>
            <a:ext cx="1484450" cy="1856026"/>
          </a:xfrm>
          <a:prstGeom prst="rect">
            <a:avLst/>
          </a:prstGeom>
          <a:noFill/>
          <a:ln>
            <a:noFill/>
          </a:ln>
        </p:spPr>
      </p:pic>
      <p:pic>
        <p:nvPicPr>
          <p:cNvPr id="150" name="Google Shape;150;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12260" y="2571745"/>
            <a:ext cx="1463002" cy="1950656"/>
          </a:xfrm>
          <a:prstGeom prst="rect">
            <a:avLst/>
          </a:prstGeom>
          <a:noFill/>
          <a:ln>
            <a:noFill/>
          </a:ln>
        </p:spPr>
      </p:pic>
      <p:sp>
        <p:nvSpPr>
          <p:cNvPr id="151" name="Google Shape;151;p24"/>
          <p:cNvSpPr txBox="1"/>
          <p:nvPr/>
        </p:nvSpPr>
        <p:spPr>
          <a:xfrm>
            <a:off x="0" y="0"/>
            <a:ext cx="9144000" cy="857400"/>
          </a:xfrm>
          <a:prstGeom prst="rect">
            <a:avLst/>
          </a:prstGeom>
          <a:solidFill>
            <a:srgbClr val="F4B1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3100" b="0" i="0" u="none" strike="noStrike" cap="none">
                <a:solidFill>
                  <a:srgbClr val="000000"/>
                </a:solidFill>
                <a:latin typeface="Calibri"/>
                <a:ea typeface="Calibri"/>
                <a:cs typeface="Calibri"/>
                <a:sym typeface="Calibri"/>
              </a:rPr>
              <a:t>  </a:t>
            </a:r>
            <a:r>
              <a:rPr lang="en" sz="3100">
                <a:latin typeface="Calibri"/>
                <a:ea typeface="Calibri"/>
                <a:cs typeface="Calibri"/>
                <a:sym typeface="Calibri"/>
              </a:rPr>
              <a:t>Regenerative School of Landbased Studies </a:t>
            </a:r>
            <a:endParaRPr sz="31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157" name="Google Shape;157;p25"/>
          <p:cNvSpPr txBox="1"/>
          <p:nvPr/>
        </p:nvSpPr>
        <p:spPr>
          <a:xfrm>
            <a:off x="0" y="0"/>
            <a:ext cx="9144000" cy="684000"/>
          </a:xfrm>
          <a:prstGeom prst="rect">
            <a:avLst/>
          </a:prstGeom>
          <a:solidFill>
            <a:srgbClr val="F4B1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3100" b="0" i="0" u="none" strike="noStrike" cap="none">
                <a:solidFill>
                  <a:srgbClr val="000000"/>
                </a:solidFill>
                <a:latin typeface="Calibri"/>
                <a:ea typeface="Calibri"/>
                <a:cs typeface="Calibri"/>
                <a:sym typeface="Calibri"/>
              </a:rPr>
              <a:t>Designing Regenerative Food Systems  </a:t>
            </a:r>
            <a:endParaRPr sz="3100" b="0" i="0" u="none" strike="noStrike" cap="none">
              <a:solidFill>
                <a:srgbClr val="000000"/>
              </a:solidFill>
              <a:latin typeface="Calibri"/>
              <a:ea typeface="Calibri"/>
              <a:cs typeface="Calibri"/>
              <a:sym typeface="Calibri"/>
            </a:endParaRPr>
          </a:p>
        </p:txBody>
      </p:sp>
      <p:pic>
        <p:nvPicPr>
          <p:cNvPr id="158" name="Google Shape;158;p25" descr="Home"/>
          <p:cNvPicPr preferRelativeResize="0"/>
          <p:nvPr/>
        </p:nvPicPr>
        <p:blipFill rotWithShape="1">
          <a:blip r:embed="rId3">
            <a:alphaModFix/>
          </a:blip>
          <a:srcRect/>
          <a:stretch/>
        </p:blipFill>
        <p:spPr>
          <a:xfrm>
            <a:off x="174850" y="4587141"/>
            <a:ext cx="2970610" cy="397669"/>
          </a:xfrm>
          <a:prstGeom prst="rect">
            <a:avLst/>
          </a:prstGeom>
          <a:noFill/>
          <a:ln>
            <a:noFill/>
          </a:ln>
        </p:spPr>
      </p:pic>
      <p:pic>
        <p:nvPicPr>
          <p:cNvPr id="159" name="Google Shape;159;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90423" y="4198556"/>
            <a:ext cx="954104" cy="944944"/>
          </a:xfrm>
          <a:prstGeom prst="rect">
            <a:avLst/>
          </a:prstGeom>
          <a:noFill/>
          <a:ln>
            <a:noFill/>
          </a:ln>
        </p:spPr>
      </p:pic>
      <p:pic>
        <p:nvPicPr>
          <p:cNvPr id="160" name="Google Shape;160;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6679" y="863551"/>
            <a:ext cx="5138879" cy="3416400"/>
          </a:xfrm>
          <a:prstGeom prst="rect">
            <a:avLst/>
          </a:prstGeom>
          <a:noFill/>
          <a:ln>
            <a:noFill/>
          </a:ln>
        </p:spPr>
      </p:pic>
      <p:pic>
        <p:nvPicPr>
          <p:cNvPr id="161" name="Google Shape;161;p2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735248" y="732688"/>
            <a:ext cx="4097053" cy="4255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311700" y="1479950"/>
            <a:ext cx="8520600" cy="1545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b="1">
                <a:solidFill>
                  <a:srgbClr val="FFF2CC"/>
                </a:solidFill>
                <a:latin typeface="Raleway"/>
                <a:ea typeface="Raleway"/>
                <a:cs typeface="Raleway"/>
                <a:sym typeface="Raleway"/>
              </a:rPr>
              <a:t>Matt Swarbrick</a:t>
            </a:r>
            <a:endParaRPr sz="4200" b="1">
              <a:solidFill>
                <a:srgbClr val="FFF2CC"/>
              </a:solidFill>
              <a:latin typeface="Raleway"/>
              <a:ea typeface="Raleway"/>
              <a:cs typeface="Raleway"/>
              <a:sym typeface="Raleway"/>
            </a:endParaRPr>
          </a:p>
          <a:p>
            <a:pPr marL="0" lvl="0" indent="0" algn="ctr" rtl="0">
              <a:spcBef>
                <a:spcPts val="0"/>
              </a:spcBef>
              <a:spcAft>
                <a:spcPts val="0"/>
              </a:spcAft>
              <a:buNone/>
            </a:pPr>
            <a:endParaRPr sz="2400">
              <a:solidFill>
                <a:srgbClr val="666666"/>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7"/>
          <p:cNvPicPr preferRelativeResize="0"/>
          <p:nvPr/>
        </p:nvPicPr>
        <p:blipFill rotWithShape="1">
          <a:blip r:embed="rId3">
            <a:alphaModFix/>
          </a:blip>
          <a:srcRect/>
          <a:stretch/>
        </p:blipFill>
        <p:spPr>
          <a:xfrm>
            <a:off x="-1" y="-6181"/>
            <a:ext cx="8370276" cy="5149682"/>
          </a:xfrm>
          <a:prstGeom prst="rect">
            <a:avLst/>
          </a:prstGeom>
          <a:noFill/>
          <a:ln>
            <a:noFill/>
          </a:ln>
        </p:spPr>
      </p:pic>
      <p:sp>
        <p:nvSpPr>
          <p:cNvPr id="173" name="Google Shape;173;p27"/>
          <p:cNvSpPr txBox="1">
            <a:spLocks noGrp="1"/>
          </p:cNvSpPr>
          <p:nvPr>
            <p:ph type="ctrTitle"/>
          </p:nvPr>
        </p:nvSpPr>
        <p:spPr>
          <a:xfrm>
            <a:off x="137935" y="3082085"/>
            <a:ext cx="6858000" cy="7335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br>
              <a:rPr lang="en"/>
            </a:br>
            <a:endParaRPr/>
          </a:p>
        </p:txBody>
      </p:sp>
      <p:pic>
        <p:nvPicPr>
          <p:cNvPr id="174" name="Google Shape;174;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574" y="-56069"/>
            <a:ext cx="4343242" cy="1594021"/>
          </a:xfrm>
          <a:prstGeom prst="rect">
            <a:avLst/>
          </a:prstGeom>
          <a:noFill/>
          <a:ln>
            <a:noFill/>
          </a:ln>
        </p:spPr>
      </p:pic>
      <p:pic>
        <p:nvPicPr>
          <p:cNvPr id="175" name="Google Shape;175;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68540" y="-4597"/>
            <a:ext cx="3675461" cy="5148096"/>
          </a:xfrm>
          <a:prstGeom prst="rect">
            <a:avLst/>
          </a:prstGeom>
          <a:noFill/>
          <a:ln>
            <a:noFill/>
          </a:ln>
        </p:spPr>
      </p:pic>
      <p:sp>
        <p:nvSpPr>
          <p:cNvPr id="176" name="Google Shape;176;p27"/>
          <p:cNvSpPr txBox="1"/>
          <p:nvPr/>
        </p:nvSpPr>
        <p:spPr>
          <a:xfrm>
            <a:off x="42876" y="1383509"/>
            <a:ext cx="5425800" cy="344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4400" i="0" u="none" strike="noStrike" cap="none">
                <a:solidFill>
                  <a:schemeClr val="lt1"/>
                </a:solidFill>
                <a:latin typeface="Calibri"/>
                <a:ea typeface="Calibri"/>
                <a:cs typeface="Calibri"/>
                <a:sym typeface="Calibri"/>
              </a:rPr>
              <a:t>Making Small Farms Work</a:t>
            </a:r>
            <a:endParaRPr sz="100">
              <a:latin typeface="Calibri"/>
              <a:ea typeface="Calibri"/>
              <a:cs typeface="Calibri"/>
              <a:sym typeface="Calibri"/>
            </a:endParaRPr>
          </a:p>
          <a:p>
            <a:pPr marL="0" marR="0" lvl="0" indent="0" algn="ctr" rtl="0">
              <a:spcBef>
                <a:spcPts val="0"/>
              </a:spcBef>
              <a:spcAft>
                <a:spcPts val="0"/>
              </a:spcAft>
              <a:buNone/>
            </a:pPr>
            <a:r>
              <a:rPr lang="en" sz="4400" i="0" u="none" strike="noStrike" cap="none">
                <a:solidFill>
                  <a:schemeClr val="lt1"/>
                </a:solidFill>
                <a:latin typeface="Calibri"/>
                <a:ea typeface="Calibri"/>
                <a:cs typeface="Calibri"/>
                <a:sym typeface="Calibri"/>
              </a:rPr>
              <a:t>For people, place and </a:t>
            </a:r>
            <a:r>
              <a:rPr lang="en" sz="4800" i="0" u="none" strike="noStrike" cap="none">
                <a:solidFill>
                  <a:schemeClr val="lt1"/>
                </a:solidFill>
                <a:latin typeface="Calibri"/>
                <a:ea typeface="Calibri"/>
                <a:cs typeface="Calibri"/>
                <a:sym typeface="Calibri"/>
              </a:rPr>
              <a:t>planet</a:t>
            </a:r>
            <a:endParaRPr sz="420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 sz="2100" i="0" u="sng" strike="noStrike" cap="none">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matt@henbant.org</a:t>
            </a:r>
            <a:endParaRPr sz="2100" i="0" u="none" strike="noStrike" cap="none">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8" descr="Henbant 067.jpg"/>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170661"/>
            <a:ext cx="9144000" cy="531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9" descr="skinny polar bear.jpg"/>
          <p:cNvPicPr preferRelativeResize="0"/>
          <p:nvPr/>
        </p:nvPicPr>
        <p:blipFill rotWithShape="1">
          <a:blip r:embed="rId3">
            <a:alphaModFix/>
          </a:blip>
          <a:srcRect/>
          <a:stretch/>
        </p:blipFill>
        <p:spPr>
          <a:xfrm>
            <a:off x="0" y="0"/>
            <a:ext cx="6857999" cy="5143499"/>
          </a:xfrm>
          <a:prstGeom prst="rect">
            <a:avLst/>
          </a:prstGeom>
          <a:noFill/>
          <a:ln>
            <a:noFill/>
          </a:ln>
        </p:spPr>
      </p:pic>
      <p:pic>
        <p:nvPicPr>
          <p:cNvPr id="187" name="Google Shape;187;p29" descr="Matt SG.jpg"/>
          <p:cNvPicPr preferRelativeResize="0"/>
          <p:nvPr/>
        </p:nvPicPr>
        <p:blipFill rotWithShape="1">
          <a:blip r:embed="rId4">
            <a:alphaModFix/>
          </a:blip>
          <a:srcRect/>
          <a:stretch/>
        </p:blipFill>
        <p:spPr>
          <a:xfrm>
            <a:off x="5384531" y="0"/>
            <a:ext cx="4092123"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2"/>
        <p:cNvGrpSpPr/>
        <p:nvPr/>
      </p:nvGrpSpPr>
      <p:grpSpPr>
        <a:xfrm>
          <a:off x="0" y="0"/>
          <a:ext cx="0" cy="0"/>
          <a:chOff x="0" y="0"/>
          <a:chExt cx="0" cy="0"/>
        </a:xfrm>
      </p:grpSpPr>
      <p:pic>
        <p:nvPicPr>
          <p:cNvPr id="193" name="Google Shape;193;p30" descr="bill mollison .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904571" cy="5177341"/>
          </a:xfrm>
          <a:prstGeom prst="rect">
            <a:avLst/>
          </a:prstGeom>
          <a:noFill/>
          <a:ln>
            <a:noFill/>
          </a:ln>
        </p:spPr>
      </p:pic>
      <p:pic>
        <p:nvPicPr>
          <p:cNvPr id="194" name="Google Shape;194;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86398" y="0"/>
            <a:ext cx="3842615"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1" descr="New Meatpacker Rules Won't Support or Protect Farmers | Civil Eats"/>
          <p:cNvPicPr preferRelativeResize="0"/>
          <p:nvPr/>
        </p:nvPicPr>
        <p:blipFill rotWithShape="1">
          <a:blip r:embed="rId3">
            <a:alphaModFix/>
          </a:blip>
          <a:srcRect/>
          <a:stretch/>
        </p:blipFill>
        <p:spPr>
          <a:xfrm flipH="1">
            <a:off x="1" y="0"/>
            <a:ext cx="7022307" cy="5143500"/>
          </a:xfrm>
          <a:prstGeom prst="rect">
            <a:avLst/>
          </a:prstGeom>
          <a:noFill/>
          <a:ln>
            <a:noFill/>
          </a:ln>
        </p:spPr>
      </p:pic>
      <p:pic>
        <p:nvPicPr>
          <p:cNvPr id="201" name="Google Shape;201;p31" descr="Farmer - Wikipedia"/>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57663" y="0"/>
            <a:ext cx="4986337" cy="3311449"/>
          </a:xfrm>
          <a:prstGeom prst="rect">
            <a:avLst/>
          </a:prstGeom>
          <a:noFill/>
          <a:ln>
            <a:noFill/>
          </a:ln>
        </p:spPr>
      </p:pic>
      <p:pic>
        <p:nvPicPr>
          <p:cNvPr id="202" name="Google Shape;202;p31" descr="Farmers Weekly Awards 2021: Arable Farmer of the Year - Farmers Weekl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57663" y="2358602"/>
            <a:ext cx="4986338" cy="28089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2" descr="perm woodland.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7297947" cy="5159324"/>
          </a:xfrm>
          <a:prstGeom prst="rect">
            <a:avLst/>
          </a:prstGeom>
          <a:noFill/>
          <a:ln>
            <a:noFill/>
          </a:ln>
        </p:spPr>
      </p:pic>
      <p:sp>
        <p:nvSpPr>
          <p:cNvPr id="208" name="Google Shape;208;p32"/>
          <p:cNvSpPr txBox="1">
            <a:spLocks noGrp="1"/>
          </p:cNvSpPr>
          <p:nvPr>
            <p:ph type="title"/>
          </p:nvPr>
        </p:nvSpPr>
        <p:spPr>
          <a:xfrm rot="-5400000">
            <a:off x="4613249" y="1309910"/>
            <a:ext cx="6375600" cy="857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WHAT IS PERMACULTURE?</a:t>
            </a:r>
            <a:endParaRPr/>
          </a:p>
        </p:txBody>
      </p:sp>
      <p:pic>
        <p:nvPicPr>
          <p:cNvPr id="209" name="Google Shape;209;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787407" y="2932630"/>
            <a:ext cx="3218169" cy="12035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3"/>
          <p:cNvSpPr/>
          <p:nvPr/>
        </p:nvSpPr>
        <p:spPr>
          <a:xfrm>
            <a:off x="0" y="0"/>
            <a:ext cx="9144000" cy="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6" name="Google Shape;216;p33"/>
          <p:cNvSpPr txBox="1"/>
          <p:nvPr/>
        </p:nvSpPr>
        <p:spPr>
          <a:xfrm>
            <a:off x="0" y="0"/>
            <a:ext cx="93123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“The only limit to farms productivity is the farmers imagination”…Bill Mollison </a:t>
            </a:r>
            <a:endParaRPr sz="1100"/>
          </a:p>
          <a:p>
            <a:pPr marL="0" marR="0" lvl="0" indent="0" algn="l" rtl="0">
              <a:spcBef>
                <a:spcPts val="0"/>
              </a:spcBef>
              <a:spcAft>
                <a:spcPts val="0"/>
              </a:spcAft>
              <a:buNone/>
            </a:pPr>
            <a:r>
              <a:rPr lang="en" sz="2100">
                <a:solidFill>
                  <a:schemeClr val="dk1"/>
                </a:solidFill>
                <a:latin typeface="Calibri"/>
                <a:ea typeface="Calibri"/>
                <a:cs typeface="Calibri"/>
                <a:sym typeface="Calibri"/>
              </a:rPr>
              <a:t>                                                                            So why doesn’t everybody farm like this? </a:t>
            </a:r>
            <a:endParaRPr sz="1100"/>
          </a:p>
        </p:txBody>
      </p:sp>
      <p:pic>
        <p:nvPicPr>
          <p:cNvPr id="217" name="Google Shape;217;p33"/>
          <p:cNvPicPr preferRelativeResize="0"/>
          <p:nvPr/>
        </p:nvPicPr>
        <p:blipFill rotWithShape="1">
          <a:blip r:embed="rId3">
            <a:alphaModFix/>
          </a:blip>
          <a:srcRect/>
          <a:stretch/>
        </p:blipFill>
        <p:spPr>
          <a:xfrm>
            <a:off x="-378953" y="753107"/>
            <a:ext cx="9821891" cy="46065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leway"/>
                <a:ea typeface="Raleway"/>
                <a:cs typeface="Raleway"/>
                <a:sym typeface="Raleway"/>
              </a:rPr>
              <a:t>Session overview</a:t>
            </a:r>
            <a:endParaRPr>
              <a:latin typeface="Raleway"/>
              <a:ea typeface="Raleway"/>
              <a:cs typeface="Raleway"/>
              <a:sym typeface="Raleway"/>
            </a:endParaRPr>
          </a:p>
        </p:txBody>
      </p:sp>
      <p:sp>
        <p:nvSpPr>
          <p:cNvPr id="73" name="Google Shape;73;p16"/>
          <p:cNvSpPr txBox="1">
            <a:spLocks noGrp="1"/>
          </p:cNvSpPr>
          <p:nvPr>
            <p:ph type="body" idx="1"/>
          </p:nvPr>
        </p:nvSpPr>
        <p:spPr>
          <a:xfrm>
            <a:off x="311700" y="1017725"/>
            <a:ext cx="4452000" cy="3672300"/>
          </a:xfrm>
          <a:prstGeom prst="rect">
            <a:avLst/>
          </a:prstGeom>
        </p:spPr>
        <p:txBody>
          <a:bodyPr spcFirstLastPara="1" wrap="square" lIns="91425" tIns="91425" rIns="91425" bIns="91425" anchor="t" anchorCtr="0">
            <a:noAutofit/>
          </a:bodyPr>
          <a:lstStyle/>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Three great speakers</a:t>
            </a:r>
            <a:endParaRPr sz="1400">
              <a:solidFill>
                <a:srgbClr val="434343"/>
              </a:solidFill>
              <a:latin typeface="Open Sans"/>
              <a:ea typeface="Open Sans"/>
              <a:cs typeface="Open Sans"/>
              <a:sym typeface="Open Sans"/>
            </a:endParaRPr>
          </a:p>
          <a:p>
            <a:pPr marL="914400" lvl="1" indent="-361950" algn="l" rtl="0">
              <a:lnSpc>
                <a:spcPct val="105000"/>
              </a:lnSpc>
              <a:spcBef>
                <a:spcPts val="0"/>
              </a:spcBef>
              <a:spcAft>
                <a:spcPts val="0"/>
              </a:spcAft>
              <a:buClr>
                <a:srgbClr val="434343"/>
              </a:buClr>
              <a:buSzPts val="2100"/>
              <a:buFont typeface="Open Sans"/>
              <a:buChar char="○"/>
            </a:pPr>
            <a:r>
              <a:rPr lang="en" b="1">
                <a:solidFill>
                  <a:srgbClr val="434343"/>
                </a:solidFill>
                <a:latin typeface="Open Sans"/>
                <a:ea typeface="Open Sans"/>
                <a:cs typeface="Open Sans"/>
                <a:sym typeface="Open Sans"/>
              </a:rPr>
              <a:t>Rachel Phillips</a:t>
            </a:r>
            <a:r>
              <a:rPr lang="en">
                <a:solidFill>
                  <a:srgbClr val="434343"/>
                </a:solidFill>
                <a:latin typeface="Open Sans"/>
                <a:ea typeface="Open Sans"/>
                <a:cs typeface="Open Sans"/>
                <a:sym typeface="Open Sans"/>
              </a:rPr>
              <a:t>, Apricot Centre, Devon</a:t>
            </a:r>
            <a:endParaRPr>
              <a:solidFill>
                <a:srgbClr val="434343"/>
              </a:solidFill>
              <a:latin typeface="Open Sans"/>
              <a:ea typeface="Open Sans"/>
              <a:cs typeface="Open Sans"/>
              <a:sym typeface="Open Sans"/>
            </a:endParaRPr>
          </a:p>
          <a:p>
            <a:pPr marL="914400" lvl="1" indent="-361950" algn="l" rtl="0">
              <a:lnSpc>
                <a:spcPct val="90000"/>
              </a:lnSpc>
              <a:spcBef>
                <a:spcPts val="0"/>
              </a:spcBef>
              <a:spcAft>
                <a:spcPts val="0"/>
              </a:spcAft>
              <a:buClr>
                <a:srgbClr val="434343"/>
              </a:buClr>
              <a:buSzPts val="2100"/>
              <a:buFont typeface="Open Sans"/>
              <a:buChar char="○"/>
            </a:pPr>
            <a:r>
              <a:rPr lang="en" b="1">
                <a:solidFill>
                  <a:srgbClr val="434343"/>
                </a:solidFill>
                <a:latin typeface="Open Sans"/>
                <a:ea typeface="Open Sans"/>
                <a:cs typeface="Open Sans"/>
                <a:sym typeface="Open Sans"/>
              </a:rPr>
              <a:t>Matt Swarbrick</a:t>
            </a:r>
            <a:r>
              <a:rPr lang="en">
                <a:solidFill>
                  <a:srgbClr val="434343"/>
                </a:solidFill>
                <a:latin typeface="Open Sans"/>
                <a:ea typeface="Open Sans"/>
                <a:cs typeface="Open Sans"/>
                <a:sym typeface="Open Sans"/>
              </a:rPr>
              <a:t>, Henbant Farm, Snowdonia</a:t>
            </a:r>
            <a:endParaRPr>
              <a:solidFill>
                <a:srgbClr val="434343"/>
              </a:solidFill>
              <a:latin typeface="Open Sans"/>
              <a:ea typeface="Open Sans"/>
              <a:cs typeface="Open Sans"/>
              <a:sym typeface="Open Sans"/>
            </a:endParaRPr>
          </a:p>
          <a:p>
            <a:pPr marL="914400" lvl="1" indent="-361950" algn="l" rtl="0">
              <a:lnSpc>
                <a:spcPct val="90000"/>
              </a:lnSpc>
              <a:spcBef>
                <a:spcPts val="0"/>
              </a:spcBef>
              <a:spcAft>
                <a:spcPts val="0"/>
              </a:spcAft>
              <a:buClr>
                <a:srgbClr val="434343"/>
              </a:buClr>
              <a:buSzPts val="2100"/>
              <a:buFont typeface="Open Sans"/>
              <a:buChar char="○"/>
            </a:pPr>
            <a:r>
              <a:rPr lang="en" b="1">
                <a:solidFill>
                  <a:srgbClr val="434343"/>
                </a:solidFill>
                <a:latin typeface="Open Sans"/>
                <a:ea typeface="Open Sans"/>
                <a:cs typeface="Open Sans"/>
                <a:sym typeface="Open Sans"/>
              </a:rPr>
              <a:t>Hannah Thorogood</a:t>
            </a:r>
            <a:r>
              <a:rPr lang="en">
                <a:solidFill>
                  <a:srgbClr val="434343"/>
                </a:solidFill>
                <a:latin typeface="Open Sans"/>
                <a:ea typeface="Open Sans"/>
                <a:cs typeface="Open Sans"/>
                <a:sym typeface="Open Sans"/>
              </a:rPr>
              <a:t>, Inkpot Farm, Lincolnshire</a:t>
            </a:r>
            <a:endParaRPr>
              <a:solidFill>
                <a:srgbClr val="434343"/>
              </a:solidFill>
              <a:latin typeface="Open Sans"/>
              <a:ea typeface="Open Sans"/>
              <a:cs typeface="Open Sans"/>
              <a:sym typeface="Open Sans"/>
            </a:endParaRPr>
          </a:p>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Panel questions</a:t>
            </a:r>
            <a:endParaRPr sz="1400">
              <a:solidFill>
                <a:srgbClr val="434343"/>
              </a:solidFill>
              <a:latin typeface="Open Sans"/>
              <a:ea typeface="Open Sans"/>
              <a:cs typeface="Open Sans"/>
              <a:sym typeface="Open Sans"/>
            </a:endParaRPr>
          </a:p>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Short synthesis of keypoints</a:t>
            </a:r>
            <a:endParaRPr sz="1400">
              <a:solidFill>
                <a:srgbClr val="434343"/>
              </a:solidFill>
              <a:latin typeface="Open Sans"/>
              <a:ea typeface="Open Sans"/>
              <a:cs typeface="Open Sans"/>
              <a:sym typeface="Open Sans"/>
            </a:endParaRPr>
          </a:p>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Discussion and questions</a:t>
            </a:r>
            <a:endParaRPr sz="1400">
              <a:solidFill>
                <a:srgbClr val="434343"/>
              </a:solidFill>
              <a:latin typeface="Open Sans"/>
              <a:ea typeface="Open Sans"/>
              <a:cs typeface="Open Sans"/>
              <a:sym typeface="Open Sans"/>
            </a:endParaRPr>
          </a:p>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“What would most help me to learn more about permaculture is…”</a:t>
            </a:r>
            <a:endParaRPr sz="1400">
              <a:solidFill>
                <a:srgbClr val="434343"/>
              </a:solidFill>
              <a:latin typeface="Open Sans"/>
              <a:ea typeface="Open Sans"/>
              <a:cs typeface="Open Sans"/>
              <a:sym typeface="Open Sans"/>
            </a:endParaRPr>
          </a:p>
          <a:p>
            <a:pPr marL="457200" lvl="0" indent="-361950" algn="l" rtl="0">
              <a:lnSpc>
                <a:spcPct val="90000"/>
              </a:lnSpc>
              <a:spcBef>
                <a:spcPts val="0"/>
              </a:spcBef>
              <a:spcAft>
                <a:spcPts val="0"/>
              </a:spcAft>
              <a:buClr>
                <a:srgbClr val="434343"/>
              </a:buClr>
              <a:buSzPts val="2100"/>
              <a:buFont typeface="Open Sans"/>
              <a:buChar char="●"/>
            </a:pPr>
            <a:r>
              <a:rPr lang="en" sz="1400">
                <a:solidFill>
                  <a:srgbClr val="434343"/>
                </a:solidFill>
                <a:latin typeface="Open Sans"/>
                <a:ea typeface="Open Sans"/>
                <a:cs typeface="Open Sans"/>
                <a:sym typeface="Open Sans"/>
              </a:rPr>
              <a:t>Final wrap up</a:t>
            </a:r>
            <a:endParaRPr sz="2100">
              <a:solidFill>
                <a:srgbClr val="434343"/>
              </a:solidFill>
              <a:latin typeface="Open Sans"/>
              <a:ea typeface="Open Sans"/>
              <a:cs typeface="Open Sans"/>
              <a:sym typeface="Open Sans"/>
            </a:endParaRPr>
          </a:p>
        </p:txBody>
      </p:sp>
      <p:pic>
        <p:nvPicPr>
          <p:cNvPr id="74" name="Google Shape;74;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96827" y="445025"/>
            <a:ext cx="1935473" cy="572700"/>
          </a:xfrm>
          <a:prstGeom prst="rect">
            <a:avLst/>
          </a:prstGeom>
          <a:noFill/>
          <a:ln>
            <a:noFill/>
          </a:ln>
        </p:spPr>
      </p:pic>
      <p:pic>
        <p:nvPicPr>
          <p:cNvPr id="75" name="Google Shape;75;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47025" y="1062150"/>
            <a:ext cx="3819873" cy="3416398"/>
          </a:xfrm>
          <a:prstGeom prst="rect">
            <a:avLst/>
          </a:prstGeom>
          <a:noFill/>
          <a:ln>
            <a:noFill/>
          </a:ln>
        </p:spPr>
      </p:pic>
      <p:sp>
        <p:nvSpPr>
          <p:cNvPr id="76" name="Google Shape;76;p16"/>
          <p:cNvSpPr txBox="1"/>
          <p:nvPr/>
        </p:nvSpPr>
        <p:spPr>
          <a:xfrm>
            <a:off x="4929163" y="4446775"/>
            <a:ext cx="3855600" cy="482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rgbClr val="000000"/>
              </a:buClr>
              <a:buSzPts val="1100"/>
              <a:buFont typeface="Arial"/>
              <a:buNone/>
            </a:pPr>
            <a:r>
              <a:rPr lang="en" sz="900">
                <a:solidFill>
                  <a:srgbClr val="595959"/>
                </a:solidFill>
                <a:latin typeface="Open Sans"/>
                <a:ea typeface="Open Sans"/>
                <a:cs typeface="Open Sans"/>
                <a:sym typeface="Open Sans"/>
              </a:rPr>
              <a:t>Permaculture is being applied in many climates and contexts. Krameterhoff farming system, Austria © Andy Goldring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p:nvPr/>
        </p:nvSpPr>
        <p:spPr>
          <a:xfrm>
            <a:off x="0" y="0"/>
            <a:ext cx="9144000" cy="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224" name="Google Shape;224;p34" descr="page5image599503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390" y="884366"/>
            <a:ext cx="4740212" cy="4191905"/>
          </a:xfrm>
          <a:prstGeom prst="rect">
            <a:avLst/>
          </a:prstGeom>
          <a:noFill/>
          <a:ln>
            <a:noFill/>
          </a:ln>
        </p:spPr>
      </p:pic>
      <p:pic>
        <p:nvPicPr>
          <p:cNvPr id="225" name="Google Shape;225;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 y="0"/>
            <a:ext cx="2542478" cy="1120692"/>
          </a:xfrm>
          <a:prstGeom prst="rect">
            <a:avLst/>
          </a:prstGeom>
          <a:noFill/>
          <a:ln>
            <a:noFill/>
          </a:ln>
        </p:spPr>
      </p:pic>
      <p:sp>
        <p:nvSpPr>
          <p:cNvPr id="226" name="Google Shape;226;p34"/>
          <p:cNvSpPr/>
          <p:nvPr/>
        </p:nvSpPr>
        <p:spPr>
          <a:xfrm>
            <a:off x="4946779" y="1359880"/>
            <a:ext cx="4046700" cy="2423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700" b="1">
                <a:solidFill>
                  <a:schemeClr val="dk1"/>
                </a:solidFill>
                <a:latin typeface="Calibri"/>
                <a:ea typeface="Calibri"/>
                <a:cs typeface="Calibri"/>
                <a:sym typeface="Calibri"/>
              </a:rPr>
              <a:t>The four core practices are: </a:t>
            </a:r>
            <a:endParaRPr sz="1100"/>
          </a:p>
          <a:p>
            <a:pPr marL="0" marR="0" lvl="0" indent="-114300" algn="l" rtl="0">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Articulate how you want things to be </a:t>
            </a:r>
            <a:endParaRPr sz="1100"/>
          </a:p>
          <a:p>
            <a:pPr marL="0" marR="0" lvl="0" indent="-114300" algn="l" rtl="0">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Notice where you are (relative to where you want to be) </a:t>
            </a:r>
            <a:endParaRPr sz="1100"/>
          </a:p>
          <a:p>
            <a:pPr marL="0" marR="0" lvl="0" indent="-114300" algn="l" rtl="0">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Make decisions that take you from the one toward the other </a:t>
            </a:r>
            <a:endParaRPr sz="1100"/>
          </a:p>
          <a:p>
            <a:pPr marL="0" marR="0" lvl="0" indent="-114300" algn="l" rtl="0">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Pay attention to what happens and course-correct when you drift off course </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5"/>
          <p:cNvPicPr preferRelativeResize="0"/>
          <p:nvPr/>
        </p:nvPicPr>
        <p:blipFill rotWithShape="1">
          <a:blip r:embed="rId3">
            <a:alphaModFix/>
          </a:blip>
          <a:srcRect/>
          <a:stretch/>
        </p:blipFill>
        <p:spPr>
          <a:xfrm>
            <a:off x="0" y="-259492"/>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6" descr="Heinrich Böhmer – private collection. A Woodland Glade (c. 1870-1930) |  elsewhe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36372" y="0"/>
            <a:ext cx="7254477" cy="5143499"/>
          </a:xfrm>
          <a:prstGeom prst="rect">
            <a:avLst/>
          </a:prstGeom>
          <a:noFill/>
          <a:ln>
            <a:noFill/>
          </a:ln>
        </p:spPr>
      </p:pic>
      <p:pic>
        <p:nvPicPr>
          <p:cNvPr id="239" name="Google Shape;239;p36"/>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2963671" y="0"/>
            <a:ext cx="78927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24845" y="0"/>
            <a:ext cx="7319155" cy="5260936"/>
          </a:xfrm>
          <a:prstGeom prst="rect">
            <a:avLst/>
          </a:prstGeom>
          <a:noFill/>
          <a:ln>
            <a:noFill/>
          </a:ln>
        </p:spPr>
      </p:pic>
      <p:pic>
        <p:nvPicPr>
          <p:cNvPr id="246" name="Google Shape;246;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319" y="0"/>
            <a:ext cx="4513789" cy="52609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332" y="-133816"/>
            <a:ext cx="9266661" cy="69499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ctrTitle"/>
          </p:nvPr>
        </p:nvSpPr>
        <p:spPr>
          <a:xfrm>
            <a:off x="137935" y="3082085"/>
            <a:ext cx="6858000" cy="7335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br>
              <a:rPr lang="en"/>
            </a:br>
            <a:endParaRPr/>
          </a:p>
        </p:txBody>
      </p:sp>
      <p:pic>
        <p:nvPicPr>
          <p:cNvPr id="265" name="Google Shape;265;p40"/>
          <p:cNvPicPr preferRelativeResize="0"/>
          <p:nvPr/>
        </p:nvPicPr>
        <p:blipFill rotWithShape="1">
          <a:blip r:embed="rId3">
            <a:alphaModFix/>
          </a:blip>
          <a:srcRect/>
          <a:stretch/>
        </p:blipFill>
        <p:spPr>
          <a:xfrm>
            <a:off x="0" y="-405245"/>
            <a:ext cx="9144001" cy="5860472"/>
          </a:xfrm>
          <a:prstGeom prst="rect">
            <a:avLst/>
          </a:prstGeom>
          <a:noFill/>
          <a:ln>
            <a:noFill/>
          </a:ln>
        </p:spPr>
      </p:pic>
      <p:pic>
        <p:nvPicPr>
          <p:cNvPr id="266" name="Google Shape;266;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07512" y="4087485"/>
            <a:ext cx="2766000" cy="10957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9144005" cy="52047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2"/>
          <p:cNvPicPr preferRelativeResize="0"/>
          <p:nvPr/>
        </p:nvPicPr>
        <p:blipFill rotWithShape="1">
          <a:blip r:embed="rId3" cstate="screen">
            <a:alphaModFix/>
            <a:extLst>
              <a:ext uri="{28A0092B-C50C-407E-A947-70E740481C1C}">
                <a14:useLocalDpi xmlns:a14="http://schemas.microsoft.com/office/drawing/2010/main"/>
              </a:ext>
            </a:extLst>
          </a:blip>
          <a:srcRect l="-250"/>
          <a:stretch/>
        </p:blipFill>
        <p:spPr>
          <a:xfrm flipH="1">
            <a:off x="4" y="-1300369"/>
            <a:ext cx="9252280" cy="67186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1" y="0"/>
            <a:ext cx="4175760" cy="5288280"/>
          </a:xfrm>
          <a:prstGeom prst="rect">
            <a:avLst/>
          </a:prstGeom>
          <a:noFill/>
          <a:ln>
            <a:noFill/>
          </a:ln>
        </p:spPr>
      </p:pic>
      <p:sp>
        <p:nvSpPr>
          <p:cNvPr id="284" name="Google Shape;284;p43"/>
          <p:cNvSpPr txBox="1">
            <a:spLocks noGrp="1"/>
          </p:cNvSpPr>
          <p:nvPr>
            <p:ph type="body" idx="1"/>
          </p:nvPr>
        </p:nvSpPr>
        <p:spPr>
          <a:xfrm rot="-5400000">
            <a:off x="2096269" y="473899"/>
            <a:ext cx="4941900" cy="802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900"/>
              <a:buNone/>
            </a:pPr>
            <a:r>
              <a:rPr lang="en" sz="4400" b="1">
                <a:latin typeface="Arial"/>
                <a:ea typeface="Arial"/>
                <a:cs typeface="Arial"/>
                <a:sym typeface="Arial"/>
              </a:rPr>
              <a:t>Is it true?</a:t>
            </a:r>
            <a:endParaRPr/>
          </a:p>
          <a:p>
            <a:pPr marL="279400" lvl="0" indent="-215900" algn="l" rtl="0">
              <a:lnSpc>
                <a:spcPct val="90000"/>
              </a:lnSpc>
              <a:spcBef>
                <a:spcPts val="0"/>
              </a:spcBef>
              <a:spcAft>
                <a:spcPts val="0"/>
              </a:spcAft>
              <a:buClr>
                <a:schemeClr val="dk1"/>
              </a:buClr>
              <a:buSzPts val="900"/>
              <a:buNone/>
            </a:pPr>
            <a:endParaRPr sz="1600" b="1"/>
          </a:p>
          <a:p>
            <a:pPr marL="279400" lvl="0" indent="-215900" algn="l" rtl="0">
              <a:lnSpc>
                <a:spcPct val="90000"/>
              </a:lnSpc>
              <a:spcBef>
                <a:spcPts val="0"/>
              </a:spcBef>
              <a:spcAft>
                <a:spcPts val="0"/>
              </a:spcAft>
              <a:buClr>
                <a:schemeClr val="dk1"/>
              </a:buClr>
              <a:buSzPts val="900"/>
              <a:buNone/>
            </a:pPr>
            <a:endParaRPr sz="1600" b="1"/>
          </a:p>
          <a:p>
            <a:pPr marL="0" lvl="0" indent="0" algn="l" rtl="0">
              <a:lnSpc>
                <a:spcPct val="90000"/>
              </a:lnSpc>
              <a:spcBef>
                <a:spcPts val="0"/>
              </a:spcBef>
              <a:spcAft>
                <a:spcPts val="0"/>
              </a:spcAft>
              <a:buClr>
                <a:schemeClr val="dk1"/>
              </a:buClr>
              <a:buSzPts val="900"/>
              <a:buNone/>
            </a:pPr>
            <a:endParaRPr sz="1400"/>
          </a:p>
          <a:p>
            <a:pPr marL="0" lvl="0" indent="0" algn="l" rtl="0">
              <a:lnSpc>
                <a:spcPct val="90000"/>
              </a:lnSpc>
              <a:spcBef>
                <a:spcPts val="0"/>
              </a:spcBef>
              <a:spcAft>
                <a:spcPts val="0"/>
              </a:spcAft>
              <a:buClr>
                <a:schemeClr val="dk1"/>
              </a:buClr>
              <a:buSzPts val="900"/>
              <a:buNone/>
            </a:pPr>
            <a:endParaRPr sz="1400"/>
          </a:p>
          <a:p>
            <a:pPr marL="0" lvl="0" indent="0" algn="l" rtl="0">
              <a:lnSpc>
                <a:spcPct val="90000"/>
              </a:lnSpc>
              <a:spcBef>
                <a:spcPts val="0"/>
              </a:spcBef>
              <a:spcAft>
                <a:spcPts val="0"/>
              </a:spcAft>
              <a:buClr>
                <a:schemeClr val="dk1"/>
              </a:buClr>
              <a:buSzPts val="900"/>
              <a:buNone/>
            </a:pPr>
            <a:endParaRPr sz="1400"/>
          </a:p>
          <a:p>
            <a:pPr marL="0" lvl="0" indent="0" algn="l" rtl="0">
              <a:lnSpc>
                <a:spcPct val="90000"/>
              </a:lnSpc>
              <a:spcBef>
                <a:spcPts val="0"/>
              </a:spcBef>
              <a:spcAft>
                <a:spcPts val="0"/>
              </a:spcAft>
              <a:buClr>
                <a:schemeClr val="dk1"/>
              </a:buClr>
              <a:buSzPts val="900"/>
              <a:buNone/>
            </a:pPr>
            <a:endParaRPr sz="1400"/>
          </a:p>
          <a:p>
            <a:pPr marL="0" lvl="0" indent="0" algn="l" rtl="0">
              <a:lnSpc>
                <a:spcPct val="90000"/>
              </a:lnSpc>
              <a:spcBef>
                <a:spcPts val="0"/>
              </a:spcBef>
              <a:spcAft>
                <a:spcPts val="0"/>
              </a:spcAft>
              <a:buClr>
                <a:schemeClr val="dk1"/>
              </a:buClr>
              <a:buSzPts val="900"/>
              <a:buNone/>
            </a:pPr>
            <a:endParaRPr sz="1400"/>
          </a:p>
        </p:txBody>
      </p:sp>
      <p:pic>
        <p:nvPicPr>
          <p:cNvPr id="285" name="Google Shape;285;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68242" y="-72390"/>
            <a:ext cx="4648200" cy="528828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4"/>
          <p:cNvPicPr preferRelativeResize="0"/>
          <p:nvPr/>
        </p:nvPicPr>
        <p:blipFill rotWithShape="1">
          <a:blip r:embed="rId3">
            <a:alphaModFix/>
          </a:blip>
          <a:srcRect/>
          <a:stretch/>
        </p:blipFill>
        <p:spPr>
          <a:xfrm>
            <a:off x="1" y="0"/>
            <a:ext cx="9140307" cy="5143500"/>
          </a:xfrm>
          <a:prstGeom prst="rect">
            <a:avLst/>
          </a:prstGeom>
          <a:noFill/>
          <a:ln>
            <a:noFill/>
          </a:ln>
        </p:spPr>
      </p:pic>
      <p:sp>
        <p:nvSpPr>
          <p:cNvPr id="291" name="Google Shape;291;p44"/>
          <p:cNvSpPr txBox="1">
            <a:spLocks noGrp="1"/>
          </p:cNvSpPr>
          <p:nvPr>
            <p:ph type="title"/>
          </p:nvPr>
        </p:nvSpPr>
        <p:spPr>
          <a:xfrm>
            <a:off x="246437" y="277892"/>
            <a:ext cx="6547200" cy="629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2300"/>
              <a:buFont typeface="Arial"/>
              <a:buNone/>
            </a:pPr>
            <a:r>
              <a:rPr lang="en" sz="4400" b="1">
                <a:solidFill>
                  <a:srgbClr val="FFFFFF"/>
                </a:solidFill>
                <a:latin typeface="Arial"/>
                <a:ea typeface="Arial"/>
                <a:cs typeface="Arial"/>
                <a:sym typeface="Arial"/>
              </a:rPr>
              <a:t>Ridgedale Permaculture</a:t>
            </a:r>
            <a:endParaRPr sz="4400" b="1">
              <a:solidFill>
                <a:srgbClr val="FFFFFF"/>
              </a:solidFill>
              <a:latin typeface="Arial"/>
              <a:ea typeface="Arial"/>
              <a:cs typeface="Arial"/>
              <a:sym typeface="Arial"/>
            </a:endParaRPr>
          </a:p>
        </p:txBody>
      </p:sp>
      <p:sp>
        <p:nvSpPr>
          <p:cNvPr id="292" name="Google Shape;292;p44"/>
          <p:cNvSpPr txBox="1">
            <a:spLocks noGrp="1"/>
          </p:cNvSpPr>
          <p:nvPr>
            <p:ph type="body" idx="1"/>
          </p:nvPr>
        </p:nvSpPr>
        <p:spPr>
          <a:xfrm>
            <a:off x="5484791" y="49292"/>
            <a:ext cx="3561600" cy="3179400"/>
          </a:xfrm>
          <a:prstGeom prst="rect">
            <a:avLst/>
          </a:prstGeom>
          <a:noFill/>
          <a:ln>
            <a:noFill/>
          </a:ln>
        </p:spPr>
        <p:txBody>
          <a:bodyPr spcFirstLastPara="1" wrap="square" lIns="68575" tIns="68575" rIns="68575" bIns="68575" anchor="t" anchorCtr="0">
            <a:normAutofit/>
          </a:bodyPr>
          <a:lstStyle/>
          <a:p>
            <a:pPr marL="457200" lvl="0" indent="-311150" algn="l" rtl="0">
              <a:lnSpc>
                <a:spcPct val="90000"/>
              </a:lnSpc>
              <a:spcBef>
                <a:spcPts val="0"/>
              </a:spcBef>
              <a:spcAft>
                <a:spcPts val="0"/>
              </a:spcAft>
              <a:buClr>
                <a:srgbClr val="FFFFFF"/>
              </a:buClr>
              <a:buSzPts val="900"/>
              <a:buChar char="●"/>
            </a:pPr>
            <a:r>
              <a:rPr lang="en" sz="2000">
                <a:solidFill>
                  <a:srgbClr val="FFFFFF"/>
                </a:solidFill>
              </a:rPr>
              <a:t>Mixed enterprises: market garden, laying hens, broilers.. Lots of smaller enterprises</a:t>
            </a:r>
            <a:endParaRPr/>
          </a:p>
          <a:p>
            <a:pPr marL="457200" lvl="0" indent="-311150" algn="l" rtl="0">
              <a:lnSpc>
                <a:spcPct val="90000"/>
              </a:lnSpc>
              <a:spcBef>
                <a:spcPts val="0"/>
              </a:spcBef>
              <a:spcAft>
                <a:spcPts val="0"/>
              </a:spcAft>
              <a:buClr>
                <a:srgbClr val="FFFFFF"/>
              </a:buClr>
              <a:buSzPts val="900"/>
              <a:buChar char="●"/>
            </a:pPr>
            <a:r>
              <a:rPr lang="en" sz="2000">
                <a:solidFill>
                  <a:srgbClr val="FFFFFF"/>
                </a:solidFill>
              </a:rPr>
              <a:t>Provides six incomes from a 25 acre site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leway"/>
                <a:ea typeface="Raleway"/>
                <a:cs typeface="Raleway"/>
                <a:sym typeface="Raleway"/>
              </a:rPr>
              <a:t>50 years of innovation around the world</a:t>
            </a:r>
            <a:endParaRPr>
              <a:latin typeface="Raleway"/>
              <a:ea typeface="Raleway"/>
              <a:cs typeface="Raleway"/>
              <a:sym typeface="Raleway"/>
            </a:endParaRPr>
          </a:p>
        </p:txBody>
      </p:sp>
      <p:sp>
        <p:nvSpPr>
          <p:cNvPr id="82" name="Google Shape;82;p17"/>
          <p:cNvSpPr txBox="1">
            <a:spLocks noGrp="1"/>
          </p:cNvSpPr>
          <p:nvPr>
            <p:ph type="body" idx="1"/>
          </p:nvPr>
        </p:nvSpPr>
        <p:spPr>
          <a:xfrm>
            <a:off x="311700" y="1152475"/>
            <a:ext cx="3794400" cy="3416400"/>
          </a:xfrm>
          <a:prstGeom prst="rect">
            <a:avLst/>
          </a:prstGeom>
        </p:spPr>
        <p:txBody>
          <a:bodyPr spcFirstLastPara="1" wrap="square" lIns="91425" tIns="91425" rIns="91425" bIns="91425" anchor="t" anchorCtr="0">
            <a:normAutofit/>
          </a:bodyPr>
          <a:lstStyle/>
          <a:p>
            <a:pPr marL="457200" lvl="0" indent="-330200" algn="l" rtl="0">
              <a:lnSpc>
                <a:spcPct val="105000"/>
              </a:lnSpc>
              <a:spcBef>
                <a:spcPts val="0"/>
              </a:spcBef>
              <a:spcAft>
                <a:spcPts val="0"/>
              </a:spcAft>
              <a:buSzPts val="1600"/>
              <a:buFont typeface="Open Sans"/>
              <a:buChar char="●"/>
            </a:pPr>
            <a:r>
              <a:rPr lang="en" sz="1600">
                <a:latin typeface="Open Sans"/>
                <a:ea typeface="Open Sans"/>
                <a:cs typeface="Open Sans"/>
                <a:sym typeface="Open Sans"/>
              </a:rPr>
              <a:t>Collaboration between Bill Mollison and David Holmgren, Australia, 1970s</a:t>
            </a:r>
            <a:endParaRPr sz="1600">
              <a:latin typeface="Open Sans"/>
              <a:ea typeface="Open Sans"/>
              <a:cs typeface="Open Sans"/>
              <a:sym typeface="Open Sans"/>
            </a:endParaRPr>
          </a:p>
          <a:p>
            <a:pPr marL="457200" lvl="0" indent="-330200" algn="l" rtl="0">
              <a:lnSpc>
                <a:spcPct val="105000"/>
              </a:lnSpc>
              <a:spcBef>
                <a:spcPts val="0"/>
              </a:spcBef>
              <a:spcAft>
                <a:spcPts val="0"/>
              </a:spcAft>
              <a:buSzPts val="1600"/>
              <a:buFont typeface="Open Sans"/>
              <a:buChar char="●"/>
            </a:pPr>
            <a:r>
              <a:rPr lang="en" sz="1600">
                <a:latin typeface="Open Sans"/>
                <a:ea typeface="Open Sans"/>
                <a:cs typeface="Open Sans"/>
                <a:sym typeface="Open Sans"/>
              </a:rPr>
              <a:t>Influences of oil crisis, self-sufficiency, environmental movement, science of ecology, indigenous wisdom</a:t>
            </a:r>
            <a:endParaRPr sz="1600">
              <a:latin typeface="Open Sans"/>
              <a:ea typeface="Open Sans"/>
              <a:cs typeface="Open Sans"/>
              <a:sym typeface="Open Sans"/>
            </a:endParaRPr>
          </a:p>
          <a:p>
            <a:pPr marL="457200" lvl="0" indent="-330200" algn="l" rtl="0">
              <a:lnSpc>
                <a:spcPct val="105000"/>
              </a:lnSpc>
              <a:spcBef>
                <a:spcPts val="0"/>
              </a:spcBef>
              <a:spcAft>
                <a:spcPts val="0"/>
              </a:spcAft>
              <a:buSzPts val="1600"/>
              <a:buFont typeface="Open Sans"/>
              <a:buChar char="●"/>
            </a:pPr>
            <a:r>
              <a:rPr lang="en" sz="1600">
                <a:latin typeface="Open Sans"/>
                <a:ea typeface="Open Sans"/>
                <a:cs typeface="Open Sans"/>
                <a:sym typeface="Open Sans"/>
              </a:rPr>
              <a:t>Combining agriculture + ecology + landscape design</a:t>
            </a:r>
            <a:endParaRPr sz="1600">
              <a:latin typeface="Open Sans"/>
              <a:ea typeface="Open Sans"/>
              <a:cs typeface="Open Sans"/>
              <a:sym typeface="Open Sans"/>
            </a:endParaRPr>
          </a:p>
          <a:p>
            <a:pPr marL="457200" lvl="0" indent="-330200" algn="l" rtl="0">
              <a:lnSpc>
                <a:spcPct val="105000"/>
              </a:lnSpc>
              <a:spcBef>
                <a:spcPts val="0"/>
              </a:spcBef>
              <a:spcAft>
                <a:spcPts val="0"/>
              </a:spcAft>
              <a:buSzPts val="1600"/>
              <a:buFont typeface="Open Sans"/>
              <a:buChar char="●"/>
            </a:pPr>
            <a:r>
              <a:rPr lang="en" sz="1600">
                <a:latin typeface="Open Sans"/>
                <a:ea typeface="Open Sans"/>
                <a:cs typeface="Open Sans"/>
                <a:sym typeface="Open Sans"/>
              </a:rPr>
              <a:t>Grassroots movement</a:t>
            </a:r>
            <a:endParaRPr sz="1600">
              <a:latin typeface="Open Sans"/>
              <a:ea typeface="Open Sans"/>
              <a:cs typeface="Open Sans"/>
              <a:sym typeface="Open Sans"/>
            </a:endParaRPr>
          </a:p>
          <a:p>
            <a:pPr marL="457200" lvl="0" indent="-330200" algn="l" rtl="0">
              <a:lnSpc>
                <a:spcPct val="105000"/>
              </a:lnSpc>
              <a:spcBef>
                <a:spcPts val="0"/>
              </a:spcBef>
              <a:spcAft>
                <a:spcPts val="0"/>
              </a:spcAft>
              <a:buSzPts val="1600"/>
              <a:buFont typeface="Open Sans"/>
              <a:buChar char="●"/>
            </a:pPr>
            <a:r>
              <a:rPr lang="en" sz="1600">
                <a:latin typeface="Open Sans"/>
                <a:ea typeface="Open Sans"/>
                <a:cs typeface="Open Sans"/>
                <a:sym typeface="Open Sans"/>
              </a:rPr>
              <a:t>Land focus &gt; design &gt; systems</a:t>
            </a:r>
            <a:endParaRPr sz="1600">
              <a:latin typeface="Open Sans"/>
              <a:ea typeface="Open Sans"/>
              <a:cs typeface="Open Sans"/>
              <a:sym typeface="Open Sans"/>
            </a:endParaRPr>
          </a:p>
        </p:txBody>
      </p:sp>
      <p:pic>
        <p:nvPicPr>
          <p:cNvPr id="83" name="Google Shape;83;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96827" y="445025"/>
            <a:ext cx="1935473" cy="572700"/>
          </a:xfrm>
          <a:prstGeom prst="rect">
            <a:avLst/>
          </a:prstGeom>
          <a:noFill/>
          <a:ln>
            <a:noFill/>
          </a:ln>
        </p:spPr>
      </p:pic>
      <p:pic>
        <p:nvPicPr>
          <p:cNvPr id="84" name="Google Shape;84;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38525" y="1076275"/>
            <a:ext cx="4267200" cy="3203956"/>
          </a:xfrm>
          <a:prstGeom prst="rect">
            <a:avLst/>
          </a:prstGeom>
          <a:noFill/>
          <a:ln>
            <a:noFill/>
          </a:ln>
        </p:spPr>
      </p:pic>
      <p:sp>
        <p:nvSpPr>
          <p:cNvPr id="85" name="Google Shape;85;p17"/>
          <p:cNvSpPr txBox="1"/>
          <p:nvPr/>
        </p:nvSpPr>
        <p:spPr>
          <a:xfrm>
            <a:off x="4338525" y="4280225"/>
            <a:ext cx="4267200" cy="482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rgbClr val="000000"/>
              </a:buClr>
              <a:buSzPts val="1100"/>
              <a:buFont typeface="Arial"/>
              <a:buNone/>
            </a:pPr>
            <a:r>
              <a:rPr lang="en" sz="900">
                <a:solidFill>
                  <a:srgbClr val="595959"/>
                </a:solidFill>
                <a:latin typeface="Open Sans"/>
                <a:ea typeface="Open Sans"/>
                <a:cs typeface="Open Sans"/>
                <a:sym typeface="Open Sans"/>
              </a:rPr>
              <a:t>Ecosystem mapping of organic farming and ecotourism initiatives in Sagada Mountain Province ©Sarah Queblatin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5"/>
          <p:cNvSpPr txBox="1">
            <a:spLocks noGrp="1"/>
          </p:cNvSpPr>
          <p:nvPr>
            <p:ph type="title"/>
          </p:nvPr>
        </p:nvSpPr>
        <p:spPr>
          <a:xfrm>
            <a:off x="0" y="-46152"/>
            <a:ext cx="4000500" cy="108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alibri"/>
              <a:buNone/>
            </a:pPr>
            <a:r>
              <a:rPr lang="en" sz="2700"/>
              <a:t>Making Small Farms Work</a:t>
            </a:r>
            <a:endParaRPr/>
          </a:p>
        </p:txBody>
      </p:sp>
      <p:sp>
        <p:nvSpPr>
          <p:cNvPr id="299" name="Google Shape;299;p45"/>
          <p:cNvSpPr txBox="1">
            <a:spLocks noGrp="1"/>
          </p:cNvSpPr>
          <p:nvPr>
            <p:ph type="body" idx="1"/>
          </p:nvPr>
        </p:nvSpPr>
        <p:spPr>
          <a:xfrm>
            <a:off x="0" y="723900"/>
            <a:ext cx="4000500" cy="33771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Build a Holistic Context</a:t>
            </a:r>
            <a:endParaRPr/>
          </a:p>
          <a:p>
            <a:pPr marL="177800" lvl="0" indent="-171450" algn="l" rtl="0">
              <a:lnSpc>
                <a:spcPct val="90000"/>
              </a:lnSpc>
              <a:spcBef>
                <a:spcPts val="800"/>
              </a:spcBef>
              <a:spcAft>
                <a:spcPts val="0"/>
              </a:spcAft>
              <a:buClr>
                <a:schemeClr val="dk1"/>
              </a:buClr>
              <a:buSzPts val="2100"/>
              <a:buChar char="●"/>
            </a:pPr>
            <a:r>
              <a:rPr lang="en"/>
              <a:t>Map your farm</a:t>
            </a:r>
            <a:endParaRPr/>
          </a:p>
          <a:p>
            <a:pPr marL="177800" lvl="0" indent="-171450" algn="l" rtl="0">
              <a:lnSpc>
                <a:spcPct val="90000"/>
              </a:lnSpc>
              <a:spcBef>
                <a:spcPts val="800"/>
              </a:spcBef>
              <a:spcAft>
                <a:spcPts val="0"/>
              </a:spcAft>
              <a:buClr>
                <a:schemeClr val="dk1"/>
              </a:buClr>
              <a:buSzPts val="2100"/>
              <a:buChar char="●"/>
            </a:pPr>
            <a:r>
              <a:rPr lang="en"/>
              <a:t>Yeomans Scale of Permanence</a:t>
            </a:r>
            <a:endParaRPr/>
          </a:p>
          <a:p>
            <a:pPr marL="177800" lvl="0" indent="-171450" algn="l" rtl="0">
              <a:lnSpc>
                <a:spcPct val="90000"/>
              </a:lnSpc>
              <a:spcBef>
                <a:spcPts val="800"/>
              </a:spcBef>
              <a:spcAft>
                <a:spcPts val="0"/>
              </a:spcAft>
              <a:buClr>
                <a:schemeClr val="dk1"/>
              </a:buClr>
              <a:buSzPts val="2100"/>
              <a:buChar char="●"/>
            </a:pPr>
            <a:r>
              <a:rPr lang="en"/>
              <a:t>Ecology and Patterns</a:t>
            </a:r>
            <a:endParaRPr/>
          </a:p>
          <a:p>
            <a:pPr marL="177800" lvl="0" indent="-171450" algn="l" rtl="0">
              <a:lnSpc>
                <a:spcPct val="90000"/>
              </a:lnSpc>
              <a:spcBef>
                <a:spcPts val="800"/>
              </a:spcBef>
              <a:spcAft>
                <a:spcPts val="0"/>
              </a:spcAft>
              <a:buClr>
                <a:schemeClr val="dk1"/>
              </a:buClr>
              <a:buSzPts val="2100"/>
              <a:buChar char="●"/>
            </a:pPr>
            <a:r>
              <a:rPr lang="en"/>
              <a:t>Working to multiple bottom lines</a:t>
            </a:r>
            <a:endParaRPr/>
          </a:p>
          <a:p>
            <a:pPr marL="177800" lvl="0" indent="-171450" algn="l" rtl="0">
              <a:lnSpc>
                <a:spcPct val="90000"/>
              </a:lnSpc>
              <a:spcBef>
                <a:spcPts val="800"/>
              </a:spcBef>
              <a:spcAft>
                <a:spcPts val="0"/>
              </a:spcAft>
              <a:buClr>
                <a:schemeClr val="dk1"/>
              </a:buClr>
              <a:buSzPts val="2100"/>
              <a:buChar char="●"/>
            </a:pPr>
            <a:r>
              <a:rPr lang="en"/>
              <a:t>Complimentary Enterprises</a:t>
            </a:r>
            <a:endParaRPr/>
          </a:p>
          <a:p>
            <a:pPr marL="177800" lvl="0" indent="-171450" algn="l" rtl="0">
              <a:lnSpc>
                <a:spcPct val="90000"/>
              </a:lnSpc>
              <a:spcBef>
                <a:spcPts val="800"/>
              </a:spcBef>
              <a:spcAft>
                <a:spcPts val="0"/>
              </a:spcAft>
              <a:buClr>
                <a:schemeClr val="dk1"/>
              </a:buClr>
              <a:buSzPts val="2100"/>
              <a:buChar char="●"/>
            </a:pPr>
            <a:r>
              <a:rPr lang="en"/>
              <a:t>Keep reviewing and knowing your business </a:t>
            </a:r>
            <a:endParaRPr/>
          </a:p>
        </p:txBody>
      </p:sp>
      <p:pic>
        <p:nvPicPr>
          <p:cNvPr id="300" name="Google Shape;300;p45" descr="scale of perman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6358" y="3586515"/>
            <a:ext cx="4150519" cy="1556985"/>
          </a:xfrm>
          <a:prstGeom prst="rect">
            <a:avLst/>
          </a:prstGeom>
          <a:noFill/>
          <a:ln>
            <a:noFill/>
          </a:ln>
        </p:spPr>
      </p:pic>
      <p:pic>
        <p:nvPicPr>
          <p:cNvPr id="301" name="Google Shape;301;p45"/>
          <p:cNvPicPr preferRelativeResize="0"/>
          <p:nvPr/>
        </p:nvPicPr>
        <p:blipFill rotWithShape="1">
          <a:blip r:embed="rId4">
            <a:alphaModFix/>
          </a:blip>
          <a:srcRect/>
          <a:stretch/>
        </p:blipFill>
        <p:spPr>
          <a:xfrm>
            <a:off x="4000500" y="0"/>
            <a:ext cx="5189653" cy="51896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620481"/>
            <a:ext cx="9144002" cy="6093353"/>
          </a:xfrm>
          <a:prstGeom prst="rect">
            <a:avLst/>
          </a:prstGeom>
          <a:noFill/>
          <a:ln>
            <a:noFill/>
          </a:ln>
        </p:spPr>
      </p:pic>
      <p:pic>
        <p:nvPicPr>
          <p:cNvPr id="308" name="Google Shape;308;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4051314"/>
            <a:ext cx="2577560" cy="10921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7" descr="FC_no number green on white"/>
          <p:cNvPicPr preferRelativeResize="0"/>
          <p:nvPr/>
        </p:nvPicPr>
        <p:blipFill rotWithShape="1">
          <a:blip r:embed="rId3">
            <a:alphaModFix/>
          </a:blip>
          <a:srcRect/>
          <a:stretch/>
        </p:blipFill>
        <p:spPr>
          <a:xfrm>
            <a:off x="-1" y="2019299"/>
            <a:ext cx="2012398" cy="3117298"/>
          </a:xfrm>
          <a:prstGeom prst="rect">
            <a:avLst/>
          </a:prstGeom>
          <a:noFill/>
          <a:ln>
            <a:noFill/>
          </a:ln>
        </p:spPr>
      </p:pic>
      <p:pic>
        <p:nvPicPr>
          <p:cNvPr id="315" name="Google Shape;315;p47" descr="12 Best Practices for Productive Meeting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38350" y="0"/>
            <a:ext cx="7105650" cy="5243996"/>
          </a:xfrm>
          <a:prstGeom prst="rect">
            <a:avLst/>
          </a:prstGeom>
          <a:noFill/>
          <a:ln>
            <a:noFill/>
          </a:ln>
        </p:spPr>
      </p:pic>
      <p:pic>
        <p:nvPicPr>
          <p:cNvPr id="316" name="Google Shape;316;p47" descr="welsh government logo :Bridges Self Managemen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6902"/>
            <a:ext cx="2012398" cy="20123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8"/>
          <p:cNvPicPr preferRelativeResize="0"/>
          <p:nvPr/>
        </p:nvPicPr>
        <p:blipFill rotWithShape="1">
          <a:blip r:embed="rId3">
            <a:alphaModFix/>
          </a:blip>
          <a:srcRect/>
          <a:stretch/>
        </p:blipFill>
        <p:spPr>
          <a:xfrm flipH="1">
            <a:off x="-1" y="-743637"/>
            <a:ext cx="9144001" cy="6079161"/>
          </a:xfrm>
          <a:prstGeom prst="rect">
            <a:avLst/>
          </a:prstGeom>
          <a:noFill/>
          <a:ln>
            <a:noFill/>
          </a:ln>
        </p:spPr>
      </p:pic>
      <p:sp>
        <p:nvSpPr>
          <p:cNvPr id="323" name="Google Shape;323;p48"/>
          <p:cNvSpPr txBox="1"/>
          <p:nvPr/>
        </p:nvSpPr>
        <p:spPr>
          <a:xfrm>
            <a:off x="444753" y="109725"/>
            <a:ext cx="7048800" cy="1023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4800">
                <a:solidFill>
                  <a:schemeClr val="lt1"/>
                </a:solidFill>
                <a:latin typeface="Arial"/>
                <a:ea typeface="Arial"/>
                <a:cs typeface="Arial"/>
                <a:sym typeface="Arial"/>
              </a:rPr>
              <a:t>Growing Future Farmers</a:t>
            </a:r>
            <a:r>
              <a:rPr lang="en" sz="6200">
                <a:solidFill>
                  <a:schemeClr val="lt1"/>
                </a:solidFill>
                <a:latin typeface="Arial"/>
                <a:ea typeface="Arial"/>
                <a:cs typeface="Arial"/>
                <a:sym typeface="Arial"/>
              </a:rPr>
              <a:t> </a:t>
            </a:r>
            <a:endParaRPr sz="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8879" y="-1"/>
            <a:ext cx="10108870" cy="5218870"/>
          </a:xfrm>
          <a:prstGeom prst="rect">
            <a:avLst/>
          </a:prstGeom>
          <a:noFill/>
          <a:ln>
            <a:noFill/>
          </a:ln>
        </p:spPr>
      </p:pic>
      <p:sp>
        <p:nvSpPr>
          <p:cNvPr id="330" name="Google Shape;330;p49"/>
          <p:cNvSpPr txBox="1"/>
          <p:nvPr/>
        </p:nvSpPr>
        <p:spPr>
          <a:xfrm>
            <a:off x="873171" y="3556878"/>
            <a:ext cx="4493100" cy="167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400">
                <a:solidFill>
                  <a:schemeClr val="lt1"/>
                </a:solidFill>
                <a:latin typeface="Calibri"/>
                <a:ea typeface="Calibri"/>
                <a:cs typeface="Calibri"/>
                <a:sym typeface="Calibri"/>
              </a:rPr>
              <a:t>Diolch.. </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4"/>
        <p:cNvGrpSpPr/>
        <p:nvPr/>
      </p:nvGrpSpPr>
      <p:grpSpPr>
        <a:xfrm>
          <a:off x="0" y="0"/>
          <a:ext cx="0" cy="0"/>
          <a:chOff x="0" y="0"/>
          <a:chExt cx="0" cy="0"/>
        </a:xfrm>
      </p:grpSpPr>
      <p:sp>
        <p:nvSpPr>
          <p:cNvPr id="335" name="Google Shape;335;p50"/>
          <p:cNvSpPr txBox="1">
            <a:spLocks noGrp="1"/>
          </p:cNvSpPr>
          <p:nvPr>
            <p:ph type="ctrTitle"/>
          </p:nvPr>
        </p:nvSpPr>
        <p:spPr>
          <a:xfrm>
            <a:off x="311700" y="1479950"/>
            <a:ext cx="8520600" cy="1545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b="1">
                <a:solidFill>
                  <a:srgbClr val="FFF2CC"/>
                </a:solidFill>
                <a:latin typeface="Raleway"/>
                <a:ea typeface="Raleway"/>
                <a:cs typeface="Raleway"/>
                <a:sym typeface="Raleway"/>
              </a:rPr>
              <a:t>Hannah Thorogood</a:t>
            </a:r>
            <a:endParaRPr sz="4200" b="1">
              <a:solidFill>
                <a:srgbClr val="FFF2CC"/>
              </a:solidFill>
              <a:latin typeface="Raleway"/>
              <a:ea typeface="Raleway"/>
              <a:cs typeface="Raleway"/>
              <a:sym typeface="Raleway"/>
            </a:endParaRPr>
          </a:p>
          <a:p>
            <a:pPr marL="0" lvl="0" indent="0" algn="ctr" rtl="0">
              <a:spcBef>
                <a:spcPts val="0"/>
              </a:spcBef>
              <a:spcAft>
                <a:spcPts val="0"/>
              </a:spcAft>
              <a:buNone/>
            </a:pPr>
            <a:endParaRPr sz="2400">
              <a:solidFill>
                <a:srgbClr val="666666"/>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9"/>
        <p:cNvGrpSpPr/>
        <p:nvPr/>
      </p:nvGrpSpPr>
      <p:grpSpPr>
        <a:xfrm>
          <a:off x="0" y="0"/>
          <a:ext cx="0" cy="0"/>
          <a:chOff x="0" y="0"/>
          <a:chExt cx="0" cy="0"/>
        </a:xfrm>
      </p:grpSpPr>
      <p:pic>
        <p:nvPicPr>
          <p:cNvPr id="340" name="Google Shape;34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4"/>
        <p:cNvGrpSpPr/>
        <p:nvPr/>
      </p:nvGrpSpPr>
      <p:grpSpPr>
        <a:xfrm>
          <a:off x="0" y="0"/>
          <a:ext cx="0" cy="0"/>
          <a:chOff x="0" y="0"/>
          <a:chExt cx="0" cy="0"/>
        </a:xfrm>
      </p:grpSpPr>
      <p:pic>
        <p:nvPicPr>
          <p:cNvPr id="345" name="Google Shape;345;p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9"/>
        <p:cNvGrpSpPr/>
        <p:nvPr/>
      </p:nvGrpSpPr>
      <p:grpSpPr>
        <a:xfrm>
          <a:off x="0" y="0"/>
          <a:ext cx="0" cy="0"/>
          <a:chOff x="0" y="0"/>
          <a:chExt cx="0" cy="0"/>
        </a:xfrm>
      </p:grpSpPr>
      <p:pic>
        <p:nvPicPr>
          <p:cNvPr id="350" name="Google Shape;350;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4"/>
        <p:cNvGrpSpPr/>
        <p:nvPr/>
      </p:nvGrpSpPr>
      <p:grpSpPr>
        <a:xfrm>
          <a:off x="0" y="0"/>
          <a:ext cx="0" cy="0"/>
          <a:chOff x="0" y="0"/>
          <a:chExt cx="0" cy="0"/>
        </a:xfrm>
      </p:grpSpPr>
      <p:pic>
        <p:nvPicPr>
          <p:cNvPr id="355" name="Google Shape;355;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Raleway"/>
                <a:ea typeface="Raleway"/>
                <a:cs typeface="Raleway"/>
                <a:sym typeface="Raleway"/>
              </a:rPr>
              <a:t>Holistic framework</a:t>
            </a:r>
            <a:endParaRPr sz="3020">
              <a:latin typeface="Raleway"/>
              <a:ea typeface="Raleway"/>
              <a:cs typeface="Raleway"/>
              <a:sym typeface="Raleway"/>
            </a:endParaRPr>
          </a:p>
        </p:txBody>
      </p:sp>
      <p:sp>
        <p:nvSpPr>
          <p:cNvPr id="91" name="Google Shape;91;p18"/>
          <p:cNvSpPr txBox="1">
            <a:spLocks noGrp="1"/>
          </p:cNvSpPr>
          <p:nvPr>
            <p:ph type="body" idx="1"/>
          </p:nvPr>
        </p:nvSpPr>
        <p:spPr>
          <a:xfrm>
            <a:off x="311700" y="16858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Ethics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Ecological principles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Design tools and processes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Now applied in many contexts</a:t>
            </a:r>
            <a:endParaRPr>
              <a:latin typeface="Open Sans"/>
              <a:ea typeface="Open Sans"/>
              <a:cs typeface="Open Sans"/>
              <a:sym typeface="Open Sans"/>
            </a:endParaRPr>
          </a:p>
          <a:p>
            <a:pPr marL="0" lvl="0" indent="0" algn="l" rtl="0">
              <a:spcBef>
                <a:spcPts val="1200"/>
              </a:spcBef>
              <a:spcAft>
                <a:spcPts val="1200"/>
              </a:spcAft>
              <a:buNone/>
            </a:pPr>
            <a:r>
              <a:rPr lang="en" sz="800">
                <a:latin typeface="Open Sans"/>
                <a:ea typeface="Open Sans"/>
                <a:cs typeface="Open Sans"/>
                <a:sym typeface="Open Sans"/>
              </a:rPr>
              <a:t>Image courtesy of </a:t>
            </a:r>
            <a:r>
              <a:rPr lang="en" sz="800" u="sng">
                <a:solidFill>
                  <a:schemeClr val="hlink"/>
                </a:solidFill>
                <a:latin typeface="Open Sans"/>
                <a:ea typeface="Open Sans"/>
                <a:cs typeface="Open Sans"/>
                <a:sym typeface="Open Sans"/>
                <a:hlinkClick r:id="rId3"/>
              </a:rPr>
              <a:t>https://permacultureprinciples.com</a:t>
            </a:r>
            <a:r>
              <a:rPr lang="en" sz="800">
                <a:latin typeface="Open Sans"/>
                <a:ea typeface="Open Sans"/>
                <a:cs typeface="Open Sans"/>
                <a:sym typeface="Open Sans"/>
              </a:rPr>
              <a:t> with permission</a:t>
            </a:r>
            <a:endParaRPr sz="800">
              <a:latin typeface="Open Sans"/>
              <a:ea typeface="Open Sans"/>
              <a:cs typeface="Open Sans"/>
              <a:sym typeface="Open Sans"/>
            </a:endParaRPr>
          </a:p>
        </p:txBody>
      </p:sp>
      <p:pic>
        <p:nvPicPr>
          <p:cNvPr id="92" name="Google Shape;92;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49227" y="140225"/>
            <a:ext cx="1935473" cy="572700"/>
          </a:xfrm>
          <a:prstGeom prst="rect">
            <a:avLst/>
          </a:prstGeom>
          <a:noFill/>
          <a:ln>
            <a:noFill/>
          </a:ln>
        </p:spPr>
      </p:pic>
      <p:pic>
        <p:nvPicPr>
          <p:cNvPr id="93" name="Google Shape;93;p18"/>
          <p:cNvPicPr preferRelativeResize="0"/>
          <p:nvPr/>
        </p:nvPicPr>
        <p:blipFill>
          <a:blip r:embed="rId5">
            <a:alphaModFix/>
          </a:blip>
          <a:stretch>
            <a:fillRect/>
          </a:stretch>
        </p:blipFill>
        <p:spPr>
          <a:xfrm>
            <a:off x="3880275" y="387625"/>
            <a:ext cx="4686200" cy="4603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9"/>
        <p:cNvGrpSpPr/>
        <p:nvPr/>
      </p:nvGrpSpPr>
      <p:grpSpPr>
        <a:xfrm>
          <a:off x="0" y="0"/>
          <a:ext cx="0" cy="0"/>
          <a:chOff x="0" y="0"/>
          <a:chExt cx="0" cy="0"/>
        </a:xfrm>
      </p:grpSpPr>
      <p:pic>
        <p:nvPicPr>
          <p:cNvPr id="360" name="Google Shape;360;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4"/>
        <p:cNvGrpSpPr/>
        <p:nvPr/>
      </p:nvGrpSpPr>
      <p:grpSpPr>
        <a:xfrm>
          <a:off x="0" y="0"/>
          <a:ext cx="0" cy="0"/>
          <a:chOff x="0" y="0"/>
          <a:chExt cx="0" cy="0"/>
        </a:xfrm>
      </p:grpSpPr>
      <p:pic>
        <p:nvPicPr>
          <p:cNvPr id="365" name="Google Shape;365;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57488" y="152400"/>
            <a:ext cx="3629025"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9"/>
        <p:cNvGrpSpPr/>
        <p:nvPr/>
      </p:nvGrpSpPr>
      <p:grpSpPr>
        <a:xfrm>
          <a:off x="0" y="0"/>
          <a:ext cx="0" cy="0"/>
          <a:chOff x="0" y="0"/>
          <a:chExt cx="0" cy="0"/>
        </a:xfrm>
      </p:grpSpPr>
      <p:pic>
        <p:nvPicPr>
          <p:cNvPr id="370" name="Google Shape;370;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4"/>
        <p:cNvGrpSpPr/>
        <p:nvPr/>
      </p:nvGrpSpPr>
      <p:grpSpPr>
        <a:xfrm>
          <a:off x="0" y="0"/>
          <a:ext cx="0" cy="0"/>
          <a:chOff x="0" y="0"/>
          <a:chExt cx="0" cy="0"/>
        </a:xfrm>
      </p:grpSpPr>
      <p:pic>
        <p:nvPicPr>
          <p:cNvPr id="375" name="Google Shape;375;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9"/>
        <p:cNvGrpSpPr/>
        <p:nvPr/>
      </p:nvGrpSpPr>
      <p:grpSpPr>
        <a:xfrm>
          <a:off x="0" y="0"/>
          <a:ext cx="0" cy="0"/>
          <a:chOff x="0" y="0"/>
          <a:chExt cx="0" cy="0"/>
        </a:xfrm>
      </p:grpSpPr>
      <p:pic>
        <p:nvPicPr>
          <p:cNvPr id="380" name="Google Shape;380;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4"/>
        <p:cNvGrpSpPr/>
        <p:nvPr/>
      </p:nvGrpSpPr>
      <p:grpSpPr>
        <a:xfrm>
          <a:off x="0" y="0"/>
          <a:ext cx="0" cy="0"/>
          <a:chOff x="0" y="0"/>
          <a:chExt cx="0" cy="0"/>
        </a:xfrm>
      </p:grpSpPr>
      <p:pic>
        <p:nvPicPr>
          <p:cNvPr id="385" name="Google Shape;385;p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9"/>
        <p:cNvGrpSpPr/>
        <p:nvPr/>
      </p:nvGrpSpPr>
      <p:grpSpPr>
        <a:xfrm>
          <a:off x="0" y="0"/>
          <a:ext cx="0" cy="0"/>
          <a:chOff x="0" y="0"/>
          <a:chExt cx="0" cy="0"/>
        </a:xfrm>
      </p:grpSpPr>
      <p:pic>
        <p:nvPicPr>
          <p:cNvPr id="390" name="Google Shape;390;p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94"/>
        <p:cNvGrpSpPr/>
        <p:nvPr/>
      </p:nvGrpSpPr>
      <p:grpSpPr>
        <a:xfrm>
          <a:off x="0" y="0"/>
          <a:ext cx="0" cy="0"/>
          <a:chOff x="0" y="0"/>
          <a:chExt cx="0" cy="0"/>
        </a:xfrm>
      </p:grpSpPr>
      <p:pic>
        <p:nvPicPr>
          <p:cNvPr id="395" name="Google Shape;395;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79887" y="103913"/>
            <a:ext cx="4984225" cy="4935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99"/>
        <p:cNvGrpSpPr/>
        <p:nvPr/>
      </p:nvGrpSpPr>
      <p:grpSpPr>
        <a:xfrm>
          <a:off x="0" y="0"/>
          <a:ext cx="0" cy="0"/>
          <a:chOff x="0" y="0"/>
          <a:chExt cx="0" cy="0"/>
        </a:xfrm>
      </p:grpSpPr>
      <p:pic>
        <p:nvPicPr>
          <p:cNvPr id="400" name="Google Shape;400;p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52400"/>
            <a:ext cx="4886294"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4"/>
        <p:cNvGrpSpPr/>
        <p:nvPr/>
      </p:nvGrpSpPr>
      <p:grpSpPr>
        <a:xfrm>
          <a:off x="0" y="0"/>
          <a:ext cx="0" cy="0"/>
          <a:chOff x="0" y="0"/>
          <a:chExt cx="0" cy="0"/>
        </a:xfrm>
      </p:grpSpPr>
      <p:pic>
        <p:nvPicPr>
          <p:cNvPr id="405" name="Google Shape;405;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8850" y="118425"/>
            <a:ext cx="4886294"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3935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latin typeface="Raleway"/>
                <a:ea typeface="Raleway"/>
                <a:cs typeface="Raleway"/>
                <a:sym typeface="Raleway"/>
              </a:rPr>
              <a:t>A different sort of farm</a:t>
            </a:r>
            <a:endParaRPr sz="2920">
              <a:latin typeface="Raleway"/>
              <a:ea typeface="Raleway"/>
              <a:cs typeface="Raleway"/>
              <a:sym typeface="Raleway"/>
            </a:endParaRPr>
          </a:p>
        </p:txBody>
      </p:sp>
      <p:sp>
        <p:nvSpPr>
          <p:cNvPr id="99" name="Google Shape;99;p19"/>
          <p:cNvSpPr txBox="1">
            <a:spLocks noGrp="1"/>
          </p:cNvSpPr>
          <p:nvPr>
            <p:ph type="body" idx="1"/>
          </p:nvPr>
        </p:nvSpPr>
        <p:spPr>
          <a:xfrm>
            <a:off x="284050" y="1145575"/>
            <a:ext cx="4260300" cy="34164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Font typeface="Open Sans"/>
              <a:buChar char="●"/>
            </a:pPr>
            <a:r>
              <a:rPr lang="en" sz="1900" b="1">
                <a:latin typeface="Open Sans"/>
                <a:ea typeface="Open Sans"/>
                <a:cs typeface="Open Sans"/>
                <a:sym typeface="Open Sans"/>
              </a:rPr>
              <a:t>Rachel Phillips</a:t>
            </a:r>
            <a:r>
              <a:rPr lang="en" sz="1900">
                <a:latin typeface="Open Sans"/>
                <a:ea typeface="Open Sans"/>
                <a:cs typeface="Open Sans"/>
                <a:sym typeface="Open Sans"/>
              </a:rPr>
              <a:t>, Apricot Centre, Devon</a:t>
            </a:r>
            <a:endParaRPr sz="1900">
              <a:latin typeface="Open Sans"/>
              <a:ea typeface="Open Sans"/>
              <a:cs typeface="Open Sans"/>
              <a:sym typeface="Open Sans"/>
            </a:endParaRPr>
          </a:p>
          <a:p>
            <a:pPr marL="457200" lvl="0" indent="-393700" algn="l" rtl="0">
              <a:lnSpc>
                <a:spcPct val="100000"/>
              </a:lnSpc>
              <a:spcBef>
                <a:spcPts val="0"/>
              </a:spcBef>
              <a:spcAft>
                <a:spcPts val="0"/>
              </a:spcAft>
              <a:buSzPts val="2600"/>
              <a:buFont typeface="Open Sans"/>
              <a:buChar char="●"/>
            </a:pPr>
            <a:r>
              <a:rPr lang="en" sz="1900" b="1">
                <a:latin typeface="Open Sans"/>
                <a:ea typeface="Open Sans"/>
                <a:cs typeface="Open Sans"/>
                <a:sym typeface="Open Sans"/>
              </a:rPr>
              <a:t>Matt Swarbrick</a:t>
            </a:r>
            <a:r>
              <a:rPr lang="en" sz="1900">
                <a:latin typeface="Open Sans"/>
                <a:ea typeface="Open Sans"/>
                <a:cs typeface="Open Sans"/>
                <a:sym typeface="Open Sans"/>
              </a:rPr>
              <a:t>, Henbant Farm, Snowdonia</a:t>
            </a:r>
            <a:endParaRPr sz="1900">
              <a:latin typeface="Open Sans"/>
              <a:ea typeface="Open Sans"/>
              <a:cs typeface="Open Sans"/>
              <a:sym typeface="Open Sans"/>
            </a:endParaRPr>
          </a:p>
          <a:p>
            <a:pPr marL="457200" lvl="0" indent="-393700" algn="l" rtl="0">
              <a:lnSpc>
                <a:spcPct val="100000"/>
              </a:lnSpc>
              <a:spcBef>
                <a:spcPts val="0"/>
              </a:spcBef>
              <a:spcAft>
                <a:spcPts val="0"/>
              </a:spcAft>
              <a:buSzPts val="2600"/>
              <a:buFont typeface="Open Sans"/>
              <a:buChar char="●"/>
            </a:pPr>
            <a:r>
              <a:rPr lang="en" sz="1900" b="1">
                <a:latin typeface="Open Sans"/>
                <a:ea typeface="Open Sans"/>
                <a:cs typeface="Open Sans"/>
                <a:sym typeface="Open Sans"/>
              </a:rPr>
              <a:t>Hannah Thorogood</a:t>
            </a:r>
            <a:r>
              <a:rPr lang="en" sz="1900">
                <a:latin typeface="Open Sans"/>
                <a:ea typeface="Open Sans"/>
                <a:cs typeface="Open Sans"/>
                <a:sym typeface="Open Sans"/>
              </a:rPr>
              <a:t>, Inkpot Farm, Lincolnshire</a:t>
            </a:r>
            <a:endParaRPr sz="1900">
              <a:latin typeface="Open Sans"/>
              <a:ea typeface="Open Sans"/>
              <a:cs typeface="Open Sans"/>
              <a:sym typeface="Open Sans"/>
            </a:endParaRPr>
          </a:p>
          <a:p>
            <a:pPr marL="0" lvl="0" indent="0" algn="l" rtl="0">
              <a:lnSpc>
                <a:spcPct val="100000"/>
              </a:lnSpc>
              <a:spcBef>
                <a:spcPts val="0"/>
              </a:spcBef>
              <a:spcAft>
                <a:spcPts val="0"/>
              </a:spcAft>
              <a:buNone/>
            </a:pPr>
            <a:endParaRPr sz="1900">
              <a:latin typeface="Open Sans"/>
              <a:ea typeface="Open Sans"/>
              <a:cs typeface="Open Sans"/>
              <a:sym typeface="Open Sans"/>
            </a:endParaRPr>
          </a:p>
          <a:p>
            <a:pPr marL="0" lvl="0" indent="0" algn="l" rtl="0">
              <a:lnSpc>
                <a:spcPct val="100000"/>
              </a:lnSpc>
              <a:spcBef>
                <a:spcPts val="0"/>
              </a:spcBef>
              <a:spcAft>
                <a:spcPts val="0"/>
              </a:spcAft>
              <a:buNone/>
            </a:pPr>
            <a:r>
              <a:rPr lang="en" sz="1400">
                <a:latin typeface="Open Sans"/>
                <a:ea typeface="Open Sans"/>
                <a:cs typeface="Open Sans"/>
                <a:sym typeface="Open Sans"/>
              </a:rPr>
              <a:t>10 mins each, then 10 mins panel questions</a:t>
            </a:r>
            <a:endParaRPr sz="1400">
              <a:latin typeface="Open Sans"/>
              <a:ea typeface="Open Sans"/>
              <a:cs typeface="Open Sans"/>
              <a:sym typeface="Open Sans"/>
            </a:endParaRPr>
          </a:p>
        </p:txBody>
      </p:sp>
      <p:pic>
        <p:nvPicPr>
          <p:cNvPr id="100" name="Google Shape;100;p19"/>
          <p:cNvPicPr preferRelativeResize="0"/>
          <p:nvPr/>
        </p:nvPicPr>
        <p:blipFill>
          <a:blip r:embed="rId3">
            <a:alphaModFix/>
          </a:blip>
          <a:stretch>
            <a:fillRect/>
          </a:stretch>
        </p:blipFill>
        <p:spPr>
          <a:xfrm>
            <a:off x="4756350" y="195250"/>
            <a:ext cx="4387650" cy="2651750"/>
          </a:xfrm>
          <a:prstGeom prst="rect">
            <a:avLst/>
          </a:prstGeom>
          <a:noFill/>
          <a:ln>
            <a:noFill/>
          </a:ln>
        </p:spPr>
      </p:pic>
      <p:pic>
        <p:nvPicPr>
          <p:cNvPr id="101" name="Google Shape;101;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57827" y="0"/>
            <a:ext cx="1935473" cy="572700"/>
          </a:xfrm>
          <a:prstGeom prst="rect">
            <a:avLst/>
          </a:prstGeom>
          <a:noFill/>
          <a:ln>
            <a:noFill/>
          </a:ln>
        </p:spPr>
      </p:pic>
      <p:pic>
        <p:nvPicPr>
          <p:cNvPr id="102" name="Google Shape;102;p1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56350" y="2598525"/>
            <a:ext cx="4387650" cy="25449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34608" y="0"/>
            <a:ext cx="7274783" cy="5143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leway"/>
                <a:ea typeface="Raleway"/>
                <a:cs typeface="Raleway"/>
                <a:sym typeface="Raleway"/>
              </a:rPr>
              <a:t>Learning pathways &amp; support (pairs)</a:t>
            </a:r>
            <a:endParaRPr>
              <a:latin typeface="Raleway"/>
              <a:ea typeface="Raleway"/>
              <a:cs typeface="Raleway"/>
              <a:sym typeface="Raleway"/>
            </a:endParaRPr>
          </a:p>
        </p:txBody>
      </p:sp>
      <p:sp>
        <p:nvSpPr>
          <p:cNvPr id="416" name="Google Shape;416;p6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PAB membership  - networking, map, online community, events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Training - design course /bespoke</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Apprenticeships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Group visits and tours</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WhatsApp list</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European Forum - 1-5 March </a:t>
            </a:r>
            <a:r>
              <a:rPr lang="en" u="sng">
                <a:solidFill>
                  <a:schemeClr val="hlink"/>
                </a:solidFill>
                <a:latin typeface="Open Sans"/>
                <a:ea typeface="Open Sans"/>
                <a:cs typeface="Open Sans"/>
                <a:sym typeface="Open Sans"/>
                <a:hlinkClick r:id="rId3"/>
              </a:rPr>
              <a:t>https://forum.eupc.community/</a:t>
            </a:r>
            <a:r>
              <a:rPr lang="en">
                <a:latin typeface="Open Sans"/>
                <a:ea typeface="Open Sans"/>
                <a:cs typeface="Open Sans"/>
                <a:sym typeface="Open Sans"/>
              </a:rPr>
              <a:t> </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But what do you need?</a:t>
            </a:r>
            <a:endParaRPr>
              <a:latin typeface="Open Sans"/>
              <a:ea typeface="Open Sans"/>
              <a:cs typeface="Open Sans"/>
              <a:sym typeface="Open Sans"/>
            </a:endParaRPr>
          </a:p>
          <a:p>
            <a:pPr marL="457200" lvl="0" indent="0" algn="l" rtl="0">
              <a:lnSpc>
                <a:spcPct val="100000"/>
              </a:lnSpc>
              <a:spcBef>
                <a:spcPts val="1200"/>
              </a:spcBef>
              <a:spcAft>
                <a:spcPts val="0"/>
              </a:spcAft>
              <a:buNone/>
            </a:pPr>
            <a:r>
              <a:rPr lang="en" i="1">
                <a:latin typeface="Open Sans"/>
                <a:ea typeface="Open Sans"/>
                <a:cs typeface="Open Sans"/>
                <a:sym typeface="Open Sans"/>
              </a:rPr>
              <a:t>“What would most help me to learn more about permaculture is”</a:t>
            </a:r>
            <a:endParaRPr i="1">
              <a:latin typeface="Open Sans"/>
              <a:ea typeface="Open Sans"/>
              <a:cs typeface="Open Sans"/>
              <a:sym typeface="Open Sans"/>
            </a:endParaRPr>
          </a:p>
        </p:txBody>
      </p:sp>
      <p:pic>
        <p:nvPicPr>
          <p:cNvPr id="417" name="Google Shape;417;p6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96827" y="445025"/>
            <a:ext cx="1935473" cy="572700"/>
          </a:xfrm>
          <a:prstGeom prst="rect">
            <a:avLst/>
          </a:prstGeom>
          <a:noFill/>
          <a:ln>
            <a:noFill/>
          </a:ln>
        </p:spPr>
      </p:pic>
      <p:pic>
        <p:nvPicPr>
          <p:cNvPr id="418" name="Google Shape;418;p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67400" y="1017725"/>
            <a:ext cx="3628325" cy="3864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311700" y="1479950"/>
            <a:ext cx="8520600" cy="1545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b="1">
                <a:solidFill>
                  <a:srgbClr val="FFF2CC"/>
                </a:solidFill>
                <a:latin typeface="Raleway"/>
                <a:ea typeface="Raleway"/>
                <a:cs typeface="Raleway"/>
                <a:sym typeface="Raleway"/>
              </a:rPr>
              <a:t>Rachel Philipps</a:t>
            </a:r>
            <a:endParaRPr sz="4200" b="1">
              <a:solidFill>
                <a:srgbClr val="FFF2CC"/>
              </a:solidFill>
              <a:latin typeface="Raleway"/>
              <a:ea typeface="Raleway"/>
              <a:cs typeface="Raleway"/>
              <a:sym typeface="Raleway"/>
            </a:endParaRPr>
          </a:p>
          <a:p>
            <a:pPr marL="0" lvl="0" indent="0" algn="ctr" rtl="0">
              <a:spcBef>
                <a:spcPts val="0"/>
              </a:spcBef>
              <a:spcAft>
                <a:spcPts val="0"/>
              </a:spcAft>
              <a:buNone/>
            </a:pPr>
            <a:endParaRPr sz="2400">
              <a:solidFill>
                <a:srgbClr val="666666"/>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0" y="0"/>
            <a:ext cx="9144000" cy="1113300"/>
          </a:xfrm>
          <a:prstGeom prst="rect">
            <a:avLst/>
          </a:prstGeom>
          <a:solidFill>
            <a:srgbClr val="F4B134"/>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 sz="2800" b="1">
                <a:solidFill>
                  <a:schemeClr val="dk1"/>
                </a:solidFill>
              </a:rPr>
              <a:t>Apricot Centre @Huxhams Cross Farm</a:t>
            </a:r>
            <a:endParaRPr/>
          </a:p>
        </p:txBody>
      </p:sp>
      <p:pic>
        <p:nvPicPr>
          <p:cNvPr id="113" name="Google Shape;113;p21" descr="Home"/>
          <p:cNvPicPr preferRelativeResize="0"/>
          <p:nvPr/>
        </p:nvPicPr>
        <p:blipFill rotWithShape="1">
          <a:blip r:embed="rId3">
            <a:alphaModFix/>
          </a:blip>
          <a:srcRect/>
          <a:stretch/>
        </p:blipFill>
        <p:spPr>
          <a:xfrm>
            <a:off x="234752" y="4569972"/>
            <a:ext cx="2970610" cy="397669"/>
          </a:xfrm>
          <a:prstGeom prst="rect">
            <a:avLst/>
          </a:prstGeom>
          <a:noFill/>
          <a:ln>
            <a:noFill/>
          </a:ln>
        </p:spPr>
      </p:pic>
      <p:pic>
        <p:nvPicPr>
          <p:cNvPr id="114" name="Google Shape;114;p21" descr="Venn Diagram children.jpg"/>
          <p:cNvPicPr preferRelativeResize="0"/>
          <p:nvPr/>
        </p:nvPicPr>
        <p:blipFill rotWithShape="1">
          <a:blip r:embed="rId4">
            <a:alphaModFix/>
          </a:blip>
          <a:srcRect/>
          <a:stretch/>
        </p:blipFill>
        <p:spPr>
          <a:xfrm>
            <a:off x="504275" y="1285125"/>
            <a:ext cx="8135461" cy="3059025"/>
          </a:xfrm>
          <a:prstGeom prst="rect">
            <a:avLst/>
          </a:prstGeom>
          <a:noFill/>
          <a:ln>
            <a:noFill/>
          </a:ln>
        </p:spPr>
      </p:pic>
      <p:pic>
        <p:nvPicPr>
          <p:cNvPr id="115" name="Google Shape;115;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71423" y="4198556"/>
            <a:ext cx="954104" cy="9449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121" name="Google Shape;121;p2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1200"/>
              </a:spcAft>
              <a:buSzPts val="1800"/>
              <a:buNone/>
            </a:pPr>
            <a:endParaRPr/>
          </a:p>
        </p:txBody>
      </p:sp>
      <p:sp>
        <p:nvSpPr>
          <p:cNvPr id="122" name="Google Shape;122;p22"/>
          <p:cNvSpPr txBox="1"/>
          <p:nvPr/>
        </p:nvSpPr>
        <p:spPr>
          <a:xfrm>
            <a:off x="0" y="0"/>
            <a:ext cx="9144000" cy="857400"/>
          </a:xfrm>
          <a:prstGeom prst="rect">
            <a:avLst/>
          </a:prstGeom>
          <a:solidFill>
            <a:srgbClr val="F4B1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3100" b="0" i="0" u="none" strike="noStrike" cap="none">
                <a:solidFill>
                  <a:srgbClr val="000000"/>
                </a:solidFill>
                <a:latin typeface="Calibri"/>
                <a:ea typeface="Calibri"/>
                <a:cs typeface="Calibri"/>
                <a:sym typeface="Calibri"/>
              </a:rPr>
              <a:t>  Huxhams Cross Farm Case Study</a:t>
            </a:r>
            <a:endParaRPr sz="3100" b="0" i="0" u="none" strike="noStrike" cap="none">
              <a:solidFill>
                <a:srgbClr val="000000"/>
              </a:solidFill>
              <a:latin typeface="Calibri"/>
              <a:ea typeface="Calibri"/>
              <a:cs typeface="Calibri"/>
              <a:sym typeface="Calibri"/>
            </a:endParaRPr>
          </a:p>
        </p:txBody>
      </p:sp>
      <p:pic>
        <p:nvPicPr>
          <p:cNvPr id="123" name="Google Shape;123;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6250" y="1240738"/>
            <a:ext cx="4228142" cy="3169042"/>
          </a:xfrm>
          <a:prstGeom prst="rect">
            <a:avLst/>
          </a:prstGeom>
          <a:noFill/>
          <a:ln>
            <a:noFill/>
          </a:ln>
        </p:spPr>
      </p:pic>
      <p:pic>
        <p:nvPicPr>
          <p:cNvPr id="124" name="Google Shape;124;p2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08175" y="979150"/>
            <a:ext cx="2731983" cy="3943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pic>
        <p:nvPicPr>
          <p:cNvPr id="130" name="Google Shape;13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90626" y="395926"/>
            <a:ext cx="5535275" cy="3686500"/>
          </a:xfrm>
          <a:prstGeom prst="rect">
            <a:avLst/>
          </a:prstGeom>
          <a:noFill/>
          <a:ln>
            <a:noFill/>
          </a:ln>
        </p:spPr>
      </p:pic>
      <p:pic>
        <p:nvPicPr>
          <p:cNvPr id="131" name="Google Shape;131;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
            <a:off x="409038" y="192326"/>
            <a:ext cx="1578903" cy="1974147"/>
          </a:xfrm>
          <a:prstGeom prst="rect">
            <a:avLst/>
          </a:prstGeom>
          <a:noFill/>
          <a:ln>
            <a:noFill/>
          </a:ln>
        </p:spPr>
      </p:pic>
      <p:pic>
        <p:nvPicPr>
          <p:cNvPr id="132" name="Google Shape;132;p2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87900" y="2329503"/>
            <a:ext cx="1969101" cy="2461400"/>
          </a:xfrm>
          <a:prstGeom prst="rect">
            <a:avLst/>
          </a:prstGeom>
          <a:noFill/>
          <a:ln>
            <a:noFill/>
          </a:ln>
        </p:spPr>
      </p:pic>
      <p:pic>
        <p:nvPicPr>
          <p:cNvPr id="133" name="Google Shape;133;p2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861700" y="109450"/>
            <a:ext cx="2157944" cy="1618451"/>
          </a:xfrm>
          <a:prstGeom prst="rect">
            <a:avLst/>
          </a:prstGeom>
          <a:noFill/>
          <a:ln>
            <a:noFill/>
          </a:ln>
        </p:spPr>
      </p:pic>
      <p:pic>
        <p:nvPicPr>
          <p:cNvPr id="134" name="Google Shape;134;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49400" y="2894000"/>
            <a:ext cx="3244074" cy="1695967"/>
          </a:xfrm>
          <a:prstGeom prst="rect">
            <a:avLst/>
          </a:prstGeom>
          <a:noFill/>
          <a:ln>
            <a:noFill/>
          </a:ln>
        </p:spPr>
      </p:pic>
      <p:pic>
        <p:nvPicPr>
          <p:cNvPr id="135" name="Google Shape;135;p2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65548" y="4142706"/>
            <a:ext cx="954104" cy="944944"/>
          </a:xfrm>
          <a:prstGeom prst="rect">
            <a:avLst/>
          </a:prstGeom>
          <a:noFill/>
          <a:ln>
            <a:noFill/>
          </a:ln>
        </p:spPr>
      </p:pic>
      <p:pic>
        <p:nvPicPr>
          <p:cNvPr id="136" name="Google Shape;136;p23" descr="Home"/>
          <p:cNvPicPr preferRelativeResize="0"/>
          <p:nvPr/>
        </p:nvPicPr>
        <p:blipFill rotWithShape="1">
          <a:blip r:embed="rId9">
            <a:alphaModFix/>
          </a:blip>
          <a:srcRect/>
          <a:stretch/>
        </p:blipFill>
        <p:spPr>
          <a:xfrm>
            <a:off x="238177" y="4589972"/>
            <a:ext cx="2970610" cy="39766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4187</Words>
  <Application>Microsoft Macintosh PowerPoint</Application>
  <PresentationFormat>On-screen Show (16:9)</PresentationFormat>
  <Paragraphs>316</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Raleway</vt:lpstr>
      <vt:lpstr>Calibri</vt:lpstr>
      <vt:lpstr>Arial</vt:lpstr>
      <vt:lpstr>Open Sans</vt:lpstr>
      <vt:lpstr>Montserrat</vt:lpstr>
      <vt:lpstr>Simple Light</vt:lpstr>
      <vt:lpstr>De-mystifying permaculture Oxford Real Farming Conference 2023</vt:lpstr>
      <vt:lpstr>Session overview</vt:lpstr>
      <vt:lpstr>50 years of innovation around the world</vt:lpstr>
      <vt:lpstr>Holistic framework</vt:lpstr>
      <vt:lpstr>A different sort of farm</vt:lpstr>
      <vt:lpstr>Rachel Philipps </vt:lpstr>
      <vt:lpstr>Apricot Centre @Huxhams Cross Farm</vt:lpstr>
      <vt:lpstr>PowerPoint Presentation</vt:lpstr>
      <vt:lpstr>PowerPoint Presentation</vt:lpstr>
      <vt:lpstr>PowerPoint Presentation</vt:lpstr>
      <vt:lpstr>PowerPoint Presentation</vt:lpstr>
      <vt:lpstr>Matt Swarbrick </vt:lpstr>
      <vt:lpstr> </vt:lpstr>
      <vt:lpstr>PowerPoint Presentation</vt:lpstr>
      <vt:lpstr>PowerPoint Presentation</vt:lpstr>
      <vt:lpstr>PowerPoint Presentation</vt:lpstr>
      <vt:lpstr>PowerPoint Presentation</vt:lpstr>
      <vt:lpstr>WHAT IS PERMACULTURE?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Ridgedale Permaculture</vt:lpstr>
      <vt:lpstr>Making Small Farms Work</vt:lpstr>
      <vt:lpstr>PowerPoint Presentation</vt:lpstr>
      <vt:lpstr>PowerPoint Presentation</vt:lpstr>
      <vt:lpstr>PowerPoint Presentation</vt:lpstr>
      <vt:lpstr>PowerPoint Presentation</vt:lpstr>
      <vt:lpstr>Hannah Thorogood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pathways &amp; support (pairs)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De-mystifying permaculture Oxford Real Farming Conference 2023</dc:title>
  <cp:lastModifiedBy>Ted Roberts</cp:lastModifiedBy>
  <cp:revision>2</cp:revision>
  <dcterms:modified xsi:type="dcterms:W3CDTF">2023-01-27T11:14:35Z</dcterms:modified>
</cp:coreProperties>
</file>