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4" r:id="rId3"/>
    <p:sldId id="289" r:id="rId4"/>
    <p:sldId id="283" r:id="rId5"/>
    <p:sldId id="286" r:id="rId6"/>
    <p:sldId id="284" r:id="rId7"/>
    <p:sldId id="264" r:id="rId8"/>
    <p:sldId id="271" r:id="rId9"/>
    <p:sldId id="272" r:id="rId10"/>
    <p:sldId id="285" r:id="rId11"/>
    <p:sldId id="266" r:id="rId12"/>
    <p:sldId id="267" r:id="rId13"/>
    <p:sldId id="290" r:id="rId14"/>
    <p:sldId id="291" r:id="rId15"/>
    <p:sldId id="292" r:id="rId16"/>
    <p:sldId id="287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D428-7BA3-47CA-98DA-DE913AB5A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91C03-4A99-473B-BA81-32AB15204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5FB8F-9EFB-4538-AEA9-C7DACC31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EB43-70D0-470F-87A5-F5CD5E869CB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42575-5ECB-4323-8685-651ACF15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C9747-EFFD-4044-A387-5EBD793D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C91C-6C9A-4402-92AB-BAA0DC797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20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5A1D4-19EA-45CD-BF01-72A69431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F7C5F-B0F2-400A-B72D-975C48056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25BC7-B34D-43E6-BA5E-BBB7F0E8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EB43-70D0-470F-87A5-F5CD5E869CB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9E251-DE3A-4541-8143-D65A5594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14778-2BC0-470F-AB62-1A6B2AA8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C91C-6C9A-4402-92AB-BAA0DC797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8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5DF69D-1208-43EE-B18D-13AEE759A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E87D-3175-42CA-958B-E34F97B8A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2B320-7CE8-42FF-8BA3-93E98EE6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EB43-70D0-470F-87A5-F5CD5E869CB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C8091-0E94-4FB1-89E9-A9A1CB35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1B364-DFE3-4EBA-A620-4BF8EA6A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C91C-6C9A-4402-92AB-BAA0DC797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38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3FBE-0E5B-4A83-A64E-6BC5F7A8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90C1-B76F-4317-9FE5-3AE6BA696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28EA8-3884-4C16-BB60-EC7BAF35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EB43-70D0-470F-87A5-F5CD5E869CB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DE5AD-9014-4D1A-BFA3-28915797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8B78-6BA1-4043-A273-36843D30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C91C-6C9A-4402-92AB-BAA0DC797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9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004D-5D73-4FAF-ABFD-81317466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20A54-3937-4C20-8D46-EFC1EBCAA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4A54A-769C-4B46-BCFE-30F00BAD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EB43-70D0-470F-87A5-F5CD5E869CB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A1547-3138-4415-9D64-44981475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DEF1-B12B-4B08-B4A8-8D290539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C91C-6C9A-4402-92AB-BAA0DC797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6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A8A3-5D8D-4E53-8C1E-D4F3F88A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63955-095C-4112-8AF4-915A647FD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A02A3-6E44-4F81-A745-CD9A50A42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DCF06-A280-446F-A71A-AABAAF34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EB43-70D0-470F-87A5-F5CD5E869CB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B9219-1A67-47C4-BA6A-B56C0EC8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B85D1-02A1-49D2-89E7-10B51B35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C91C-6C9A-4402-92AB-BAA0DC797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5998-0003-4E2B-97C1-7F53EE1C4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D1B88-8212-478C-94F2-177CA962A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9F9A3-B342-45B6-899D-794F1D62F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A6A76-B90C-4101-BD13-8252CE91F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A8E3-90A6-47F7-9A39-26A6CD323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18717F-95F9-44A1-AFD9-206B083C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EB43-70D0-470F-87A5-F5CD5E869CB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17930-F875-4EE4-8515-375CFBE8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ABAA6-EAC5-486C-A2C4-E8E02DAC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C91C-6C9A-4402-92AB-BAA0DC797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5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D7F1-4C69-4813-8C50-D8B3E52B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2034E-3886-4066-9F31-B0DECACA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EB43-70D0-470F-87A5-F5CD5E869CB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39C3F-630F-458E-9C52-88F85C79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FD559-0EAE-4F7B-A135-DBF26797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C91C-6C9A-4402-92AB-BAA0DC797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25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D939B-52B0-4FEA-A07F-0D483F03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EB43-70D0-470F-87A5-F5CD5E869CB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DE007-6BAB-4B19-9B1A-399D9398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2F5BC-1081-4F30-B9A4-293D9ABE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C91C-6C9A-4402-92AB-BAA0DC797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9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56EDD-620A-43C4-B376-E81A181B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09A65-C3CF-4AB9-B93A-D2FC64C88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A648D-8DBD-491B-A77A-0A4B35E01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3942D-20E4-4C0F-9958-60390CF0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EB43-70D0-470F-87A5-F5CD5E869CB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03E5F-2137-4A39-94F2-84EAB8EA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6468-9DA0-437B-9B46-359E1AADE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C91C-6C9A-4402-92AB-BAA0DC797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5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9E2D-9FCF-459B-8824-A81D93AA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1D27E-22F6-47BA-894A-768796EF0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D1D0D-D72D-4A85-B793-B7958768F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EBAC1-E43B-4D6F-8A64-AA99CB87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EB43-70D0-470F-87A5-F5CD5E869CB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B8CA-6ADC-4E3B-9938-245B3FD2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4797B-34D9-4C23-AF80-C7C92E08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C91C-6C9A-4402-92AB-BAA0DC797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6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7E0FA7-0E71-4E68-BA5B-5AAACA002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6ED7C-FE6A-4AA2-8863-88CE61AA8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FDCD7-F55F-4797-BC57-7B6786F95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EB43-70D0-470F-87A5-F5CD5E869CB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77D03-DE8D-4394-A194-805426713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3EDBD-592D-46FA-B97C-03741BB20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0C91C-6C9A-4402-92AB-BAA0DC797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32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mcandrew@landworkersalliance.org.uk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grations@eurovia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a banner&#10;&#10;Description automatically generated with low confidence">
            <a:extLst>
              <a:ext uri="{FF2B5EF4-FFF2-40B4-BE49-F238E27FC236}">
                <a16:creationId xmlns:a16="http://schemas.microsoft.com/office/drawing/2014/main" id="{B671BFDF-B136-7C49-109F-56803D5DFE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713579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3CA698-F996-47F4-A90D-E66794D6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Supporting Migrant Workers in Agroindustry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50D42B-BE0F-D86B-0063-E31AA4DF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Living conditions for Contract-in-Origin workers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indoor, wall, messy, cluttered&#10;&#10;Description automatically generated">
            <a:extLst>
              <a:ext uri="{FF2B5EF4-FFF2-40B4-BE49-F238E27FC236}">
                <a16:creationId xmlns:a16="http://schemas.microsoft.com/office/drawing/2014/main" id="{EF8B77B1-C79F-332D-E077-BDCF082CF0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Content Placeholder 4" descr="A picture containing outdoor, tree&#10;&#10;Description automatically generated">
            <a:extLst>
              <a:ext uri="{FF2B5EF4-FFF2-40B4-BE49-F238E27FC236}">
                <a16:creationId xmlns:a16="http://schemas.microsoft.com/office/drawing/2014/main" id="{F41760EA-2469-A1F7-B5EC-F7E636E3B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9" name="Picture 8" descr="A picture containing skating, floor&#10;&#10;Description automatically generated">
            <a:extLst>
              <a:ext uri="{FF2B5EF4-FFF2-40B4-BE49-F238E27FC236}">
                <a16:creationId xmlns:a16="http://schemas.microsoft.com/office/drawing/2014/main" id="{A97427F4-F21B-54CF-7D97-3862D12ED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0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992E-A6CA-4ED9-AD5A-1ED261D7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Chabolas </a:t>
            </a:r>
          </a:p>
        </p:txBody>
      </p:sp>
      <p:pic>
        <p:nvPicPr>
          <p:cNvPr id="9" name="Picture 8" descr="A group of trees in a field&#10;&#10;Description automatically generated with low confidence">
            <a:extLst>
              <a:ext uri="{FF2B5EF4-FFF2-40B4-BE49-F238E27FC236}">
                <a16:creationId xmlns:a16="http://schemas.microsoft.com/office/drawing/2014/main" id="{C784D959-E2BE-490E-81FD-60ED71550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059916" cy="4242806"/>
          </a:xfrm>
          <a:prstGeom prst="rect">
            <a:avLst/>
          </a:prstGeom>
        </p:spPr>
      </p:pic>
      <p:pic>
        <p:nvPicPr>
          <p:cNvPr id="7" name="Picture 6" descr="A picture containing sky, outdoor, ground, people&#10;&#10;Description automatically generated">
            <a:extLst>
              <a:ext uri="{FF2B5EF4-FFF2-40B4-BE49-F238E27FC236}">
                <a16:creationId xmlns:a16="http://schemas.microsoft.com/office/drawing/2014/main" id="{35BB5460-2212-4C04-8D03-6A68CF2B44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482" y="-1"/>
            <a:ext cx="4062918" cy="4242816"/>
          </a:xfrm>
          <a:prstGeom prst="rect">
            <a:avLst/>
          </a:prstGeom>
        </p:spPr>
      </p:pic>
      <p:pic>
        <p:nvPicPr>
          <p:cNvPr id="5" name="Picture 4" descr="A picture containing tree, outdoor, grass, sky&#10;&#10;Description automatically generated">
            <a:extLst>
              <a:ext uri="{FF2B5EF4-FFF2-40B4-BE49-F238E27FC236}">
                <a16:creationId xmlns:a16="http://schemas.microsoft.com/office/drawing/2014/main" id="{70B9E515-30C7-4683-ADF9-4B6B2EB7A0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49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A picture containing sky, outdoor, tree, ground&#10;&#10;Description automatically generated">
            <a:extLst>
              <a:ext uri="{FF2B5EF4-FFF2-40B4-BE49-F238E27FC236}">
                <a16:creationId xmlns:a16="http://schemas.microsoft.com/office/drawing/2014/main" id="{11777E52-8200-4BA1-A141-6FE84CEAD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674522-FA63-46CD-90FC-16CF6EB7D9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1734" y="3549641"/>
            <a:ext cx="3084025" cy="2785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26AB95-68A6-4463-8EEA-AE240956B0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286" y="286946"/>
            <a:ext cx="4043250" cy="597907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5A1264-8FC2-4749-9437-2FCC50FD2F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62626" y="1293169"/>
            <a:ext cx="5979074" cy="40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8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A6F2B-3EAC-5680-0D4B-E0683417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69977"/>
            <a:ext cx="4499225" cy="1823289"/>
          </a:xfrm>
        </p:spPr>
        <p:txBody>
          <a:bodyPr anchor="t">
            <a:normAutofit fontScale="90000"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LVC Global Meeting on the Rights of Migrants and Agricultural Workers - Honduras</a:t>
            </a:r>
          </a:p>
        </p:txBody>
      </p:sp>
      <p:pic>
        <p:nvPicPr>
          <p:cNvPr id="5" name="Content Placeholder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0E53A886-9BFC-A50B-C9EB-EBAC491881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7" name="Picture 6" descr="A group of people posing for a photo in front of a large poster&#10;&#10;Description automatically generated with medium confidence">
            <a:extLst>
              <a:ext uri="{FF2B5EF4-FFF2-40B4-BE49-F238E27FC236}">
                <a16:creationId xmlns:a16="http://schemas.microsoft.com/office/drawing/2014/main" id="{E0393BEA-1D4B-F5E8-34B6-F7D886E46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9" name="Picture 8" descr="A picture containing table, set, meal, variety&#10;&#10;Description automatically generated">
            <a:extLst>
              <a:ext uri="{FF2B5EF4-FFF2-40B4-BE49-F238E27FC236}">
                <a16:creationId xmlns:a16="http://schemas.microsoft.com/office/drawing/2014/main" id="{D0ED5DA0-6D44-AB0A-2B4A-506B0A42DE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6D3AB0-F1D3-D8C5-5D9A-63606979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555019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Hosted by the Vice Minister of Agrarian Reform Rafael Alegria, to prepare for LVC 2023 Congress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International meeting of wage worker unions affiliated to LVC to discuss coordination, prepare policy, and the implementation of the UN Declaration on the Rights of Peasants 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Additionally, to support the new LIBRE government in Honduras, overturning 12 years of military installed right wing government</a:t>
            </a: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6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F0A44-D0C0-C302-A062-37489260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Landgrabs in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Guaimaca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picture containing text, grass, outdoor, sky&#10;&#10;Description automatically generated">
            <a:extLst>
              <a:ext uri="{FF2B5EF4-FFF2-40B4-BE49-F238E27FC236}">
                <a16:creationId xmlns:a16="http://schemas.microsoft.com/office/drawing/2014/main" id="{BA89677B-60EF-F114-B574-5FD25A4C8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9" name="Picture 8" descr="A person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FCCDFE97-397A-C24B-ECEC-D6EE4960E7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1" name="Picture 10" descr="A picture containing outdoor, person, sky, tree&#10;&#10;Description automatically generated">
            <a:extLst>
              <a:ext uri="{FF2B5EF4-FFF2-40B4-BE49-F238E27FC236}">
                <a16:creationId xmlns:a16="http://schemas.microsoft.com/office/drawing/2014/main" id="{5623A49F-1E6A-FFE7-9073-61E1FA6B33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grass, outdoor, sky, building&#10;&#10;Description automatically generated">
            <a:extLst>
              <a:ext uri="{FF2B5EF4-FFF2-40B4-BE49-F238E27FC236}">
                <a16:creationId xmlns:a16="http://schemas.microsoft.com/office/drawing/2014/main" id="{D5F15B91-BC09-3498-5220-99CCE7C038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3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409E6D53-B826-F7E4-3FF7-FF018FF519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5" name="Content Placeholder 14" descr="A picture containing outdoor, sky, grass, rock&#10;&#10;Description automatically generated">
            <a:extLst>
              <a:ext uri="{FF2B5EF4-FFF2-40B4-BE49-F238E27FC236}">
                <a16:creationId xmlns:a16="http://schemas.microsoft.com/office/drawing/2014/main" id="{DA3A8B85-558F-7474-96E8-BC68D068E2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4648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7" name="Picture 16" descr="A picture containing outdoor, tree, mountain, nature&#10;&#10;Description automatically generated">
            <a:extLst>
              <a:ext uri="{FF2B5EF4-FFF2-40B4-BE49-F238E27FC236}">
                <a16:creationId xmlns:a16="http://schemas.microsoft.com/office/drawing/2014/main" id="{2315331E-7C69-B282-AD8F-8EFFF390D6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7D068-95DC-8BE9-C856-330C08BD4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GB" sz="2800" dirty="0"/>
              <a:t>Alternatives in Formation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54DF144-021A-06AF-0C09-304F27293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en-US" sz="1700" dirty="0"/>
              <a:t>Association of Experimental Producers of </a:t>
            </a:r>
            <a:r>
              <a:rPr lang="en-US" sz="1700" dirty="0" err="1"/>
              <a:t>Moropocay</a:t>
            </a:r>
            <a:endParaRPr lang="en-US" sz="1700" dirty="0"/>
          </a:p>
          <a:p>
            <a:r>
              <a:rPr lang="en-US" sz="1700" dirty="0"/>
              <a:t>Seed bank and agroecology school</a:t>
            </a:r>
          </a:p>
          <a:p>
            <a:r>
              <a:rPr lang="en-US" sz="1700" dirty="0"/>
              <a:t>Buena Vista Cooperative</a:t>
            </a:r>
          </a:p>
          <a:p>
            <a:r>
              <a:rPr lang="en-US" sz="1700" dirty="0"/>
              <a:t>Longstanding mixed agriculture cooperative established over 40 years ago</a:t>
            </a:r>
          </a:p>
        </p:txBody>
      </p:sp>
      <p:pic>
        <p:nvPicPr>
          <p:cNvPr id="21" name="Picture 20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25D603FA-92DA-AF5D-94B1-20F0CE7BB3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55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F1A890-FE39-4E8F-8EB9-7BBE07563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855A6-8A97-49E6-8572-AD97DF04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GB" sz="3600"/>
              <a:t>Next Steps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8DBEF-FCF7-4DC2-B87C-1A5E6E2D2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 fontScale="92500" lnSpcReduction="20000"/>
          </a:bodyPr>
          <a:lstStyle/>
          <a:p>
            <a:r>
              <a:rPr lang="en-GB" sz="1700" dirty="0"/>
              <a:t>Raise funds to send FNSA organisers to Huelva and Almeria to organise Moroccan workforce – crowdfund to be opened soon</a:t>
            </a:r>
          </a:p>
          <a:p>
            <a:r>
              <a:rPr lang="en-GB" sz="1700" dirty="0"/>
              <a:t>Discussions with the Coalition of Immokalee Workers for campaign targeting supermarkets</a:t>
            </a:r>
          </a:p>
          <a:p>
            <a:r>
              <a:rPr lang="en-GB" sz="1700" dirty="0"/>
              <a:t>Present policy at the 2023 Congress – coordination along migration routes, international pressure against agribusiness, defence of peasant food systems</a:t>
            </a:r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4151325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0128A514-C25C-D188-6F99-FB62471A1F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83179-68C7-216E-B2D7-62B7321E4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Get involved in the Group!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75BF-E8AE-F5DC-6BA6-8087DAA1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GB" sz="1800" dirty="0"/>
              <a:t>Email Catherine at </a:t>
            </a:r>
            <a:r>
              <a:rPr lang="en-GB" sz="1800" dirty="0">
                <a:hlinkClick r:id="rId3"/>
              </a:rPr>
              <a:t>catherine.mcandrew@landworkersalliance.org.uk</a:t>
            </a:r>
            <a:endParaRPr lang="en-GB" sz="1800" dirty="0"/>
          </a:p>
          <a:p>
            <a:r>
              <a:rPr lang="en-GB" sz="1800" dirty="0"/>
              <a:t>Or email </a:t>
            </a:r>
            <a:r>
              <a:rPr lang="en-GB" sz="1800" dirty="0">
                <a:hlinkClick r:id="rId4"/>
              </a:rPr>
              <a:t>migrations@eurovia.org</a:t>
            </a:r>
            <a:r>
              <a:rPr lang="en-GB" sz="1800" dirty="0"/>
              <a:t> to join ECVC lists related to migration</a:t>
            </a:r>
          </a:p>
        </p:txBody>
      </p:sp>
    </p:spTree>
    <p:extLst>
      <p:ext uri="{BB962C8B-B14F-4D97-AF65-F5344CB8AC3E}">
        <p14:creationId xmlns:p14="http://schemas.microsoft.com/office/powerpoint/2010/main" val="52036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2B31D-F726-40F4-B0FD-66138ECC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GB" sz="5400" dirty="0"/>
              <a:t>Organisations and elements of work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78584-79CD-48BF-AA0A-55E97DDB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ECVC Migrants &amp; Rural Workers Working Group </a:t>
            </a:r>
          </a:p>
          <a:p>
            <a:r>
              <a:rPr lang="en-GB" sz="2000" dirty="0"/>
              <a:t>Aim: Bring together agricultural workers’ unions to campaign for better conditions and against agroindustry</a:t>
            </a:r>
          </a:p>
          <a:p>
            <a:r>
              <a:rPr lang="en-GB" sz="2000" dirty="0"/>
              <a:t>LWA (UK) &amp; </a:t>
            </a:r>
            <a:r>
              <a:rPr lang="en-GB" sz="2000" dirty="0" err="1"/>
              <a:t>Uniterre</a:t>
            </a:r>
            <a:r>
              <a:rPr lang="en-GB" sz="2000" dirty="0"/>
              <a:t> (Switzerland) – Commercial Pressure in support of worker protests</a:t>
            </a:r>
          </a:p>
          <a:p>
            <a:r>
              <a:rPr lang="en-GB" sz="2000" dirty="0"/>
              <a:t>SOC-SAT (Spain) &amp; FNSA (Morocco) – agricultural workers’ unions</a:t>
            </a:r>
          </a:p>
          <a:p>
            <a:r>
              <a:rPr lang="en-GB" sz="2000" dirty="0"/>
              <a:t>SLG (Galicia), ARI (Italy) CNA (Portugal) &amp; COAG (</a:t>
            </a:r>
            <a:r>
              <a:rPr lang="en-GB" sz="2000" dirty="0" err="1"/>
              <a:t>Andalucia</a:t>
            </a:r>
            <a:r>
              <a:rPr lang="en-GB" sz="2000" dirty="0"/>
              <a:t>) – Small Farmers Unions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0922E2-E747-182A-61EA-3CA7F9A6CC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668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DF524-2BD7-AD4A-7234-7EE688438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12" y="3651159"/>
            <a:ext cx="4401880" cy="2525803"/>
          </a:xfrm>
        </p:spPr>
        <p:txBody>
          <a:bodyPr>
            <a:normAutofit/>
          </a:bodyPr>
          <a:lstStyle/>
          <a:p>
            <a:pPr algn="ctr"/>
            <a:r>
              <a:rPr lang="en-GB" sz="4000"/>
              <a:t>Industrial agriculture in Morocco</a:t>
            </a:r>
          </a:p>
        </p:txBody>
      </p:sp>
      <p:pic>
        <p:nvPicPr>
          <p:cNvPr id="5" name="Picture 4" descr="A person walking through a forest&#10;&#10;Description automatically generated with low confidence">
            <a:extLst>
              <a:ext uri="{FF2B5EF4-FFF2-40B4-BE49-F238E27FC236}">
                <a16:creationId xmlns:a16="http://schemas.microsoft.com/office/drawing/2014/main" id="{33E1BE4A-0822-9EC3-D992-6D00B83F83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" y="10"/>
            <a:ext cx="4048364" cy="3385728"/>
          </a:xfrm>
          <a:custGeom>
            <a:avLst/>
            <a:gdLst/>
            <a:ahLst/>
            <a:cxnLst/>
            <a:rect l="l" t="t" r="r" b="b"/>
            <a:pathLst>
              <a:path w="4048364" h="3385738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</p:spPr>
      </p:pic>
      <p:pic>
        <p:nvPicPr>
          <p:cNvPr id="9" name="Picture 8" descr="A picture containing sky, grass, outdoor, person&#10;&#10;Description automatically generated">
            <a:extLst>
              <a:ext uri="{FF2B5EF4-FFF2-40B4-BE49-F238E27FC236}">
                <a16:creationId xmlns:a16="http://schemas.microsoft.com/office/drawing/2014/main" id="{7DB2CA39-C2E5-67EF-6D71-19DA8ADEE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8364" y="10"/>
            <a:ext cx="4047893" cy="3130303"/>
          </a:xfrm>
          <a:custGeom>
            <a:avLst/>
            <a:gdLst/>
            <a:ahLst/>
            <a:cxnLst/>
            <a:rect l="l" t="t" r="r" b="b"/>
            <a:pathLst>
              <a:path w="4047893" h="3130313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1087B-F350-8B8C-E30F-515B1A8F98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3971" y="9"/>
            <a:ext cx="4095743" cy="3206832"/>
          </a:xfrm>
          <a:custGeom>
            <a:avLst/>
            <a:gdLst/>
            <a:ahLst/>
            <a:cxnLst/>
            <a:rect l="l" t="t" r="r" b="b"/>
            <a:pathLst>
              <a:path w="4095743" h="3206842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C838-8373-EFE0-8150-B10AD23D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404" y="3651159"/>
            <a:ext cx="5734396" cy="2525803"/>
          </a:xfrm>
        </p:spPr>
        <p:txBody>
          <a:bodyPr anchor="ctr">
            <a:normAutofit/>
          </a:bodyPr>
          <a:lstStyle/>
          <a:p>
            <a:r>
              <a:rPr lang="en-GB" sz="1600" dirty="0"/>
              <a:t>Post Brexit, Morocco is one of the main sources of produce for the UK (25% of tomatoes and 23% of soft fruit)</a:t>
            </a:r>
          </a:p>
          <a:p>
            <a:r>
              <a:rPr lang="en-GB" sz="1600" dirty="0"/>
              <a:t>Production mostly concentrated in </a:t>
            </a:r>
            <a:r>
              <a:rPr lang="en-GB" sz="1600" dirty="0" err="1"/>
              <a:t>Souss</a:t>
            </a:r>
            <a:r>
              <a:rPr lang="en-GB" sz="1600" dirty="0"/>
              <a:t> Massa region – experiencing severe water shortages, 90% of water is used by agriculture</a:t>
            </a:r>
          </a:p>
          <a:p>
            <a:r>
              <a:rPr lang="en-GB" sz="1600" dirty="0"/>
              <a:t>92% of 70,000 agricultural workers are women in a country with one of the lowest rates of female employment in the world</a:t>
            </a:r>
          </a:p>
          <a:p>
            <a:r>
              <a:rPr lang="en-GB" sz="1600" dirty="0"/>
              <a:t>The Agricultural Minimum Wage is 7 euros a day, compared to 12 for other professions </a:t>
            </a:r>
          </a:p>
        </p:txBody>
      </p:sp>
    </p:spTree>
    <p:extLst>
      <p:ext uri="{BB962C8B-B14F-4D97-AF65-F5344CB8AC3E}">
        <p14:creationId xmlns:p14="http://schemas.microsoft.com/office/powerpoint/2010/main" val="104673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outside&#10;&#10;Description automatically generated with medium confidence">
            <a:extLst>
              <a:ext uri="{FF2B5EF4-FFF2-40B4-BE49-F238E27FC236}">
                <a16:creationId xmlns:a16="http://schemas.microsoft.com/office/drawing/2014/main" id="{72FB7329-F677-460B-8096-4BB0F27BB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Picture 10" descr="A group of people holding a banner&#10;&#10;Description automatically generated with low confidence">
            <a:extLst>
              <a:ext uri="{FF2B5EF4-FFF2-40B4-BE49-F238E27FC236}">
                <a16:creationId xmlns:a16="http://schemas.microsoft.com/office/drawing/2014/main" id="{F597A93F-72E9-41AE-96DA-E5B750365D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372" y="3456422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5" name="Content Placeholder 4" descr="A picture containing sky, person, people, group&#10;&#10;Description automatically generated">
            <a:extLst>
              <a:ext uri="{FF2B5EF4-FFF2-40B4-BE49-F238E27FC236}">
                <a16:creationId xmlns:a16="http://schemas.microsoft.com/office/drawing/2014/main" id="{DB13D7A3-16A1-4E43-9F8D-7643CDFEB9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0D164-9611-4126-BA4A-B743D8EA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Strike at Azura – success of commercial pressure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0BCD087-3564-24F5-BF35-025CD90A4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49424"/>
            <a:ext cx="2807208" cy="3922776"/>
          </a:xfrm>
        </p:spPr>
        <p:txBody>
          <a:bodyPr>
            <a:normAutofit fontScale="77500" lnSpcReduction="20000"/>
          </a:bodyPr>
          <a:lstStyle/>
          <a:p>
            <a:r>
              <a:rPr lang="en-US" sz="1700" dirty="0"/>
              <a:t>Illegal dismissal of union delegate at Azura’s Farm 9 in </a:t>
            </a:r>
            <a:r>
              <a:rPr lang="en-US" sz="1700" dirty="0" err="1"/>
              <a:t>Ait</a:t>
            </a:r>
            <a:r>
              <a:rPr lang="en-US" sz="1700" dirty="0"/>
              <a:t> Baha – discussed at last year’s ORFC https://www.youtube.com/watch?v=RLR4UzOTFW0</a:t>
            </a:r>
          </a:p>
          <a:p>
            <a:r>
              <a:rPr lang="en-US" sz="1700" dirty="0"/>
              <a:t>Sit in of FNSA members outside Farm 9 and Azura’s facilities from 9</a:t>
            </a:r>
            <a:r>
              <a:rPr lang="en-US" sz="1700" baseline="30000" dirty="0"/>
              <a:t>th</a:t>
            </a:r>
            <a:r>
              <a:rPr lang="en-US" sz="1700" dirty="0"/>
              <a:t> December until 15</a:t>
            </a:r>
            <a:r>
              <a:rPr lang="en-US" sz="1700" baseline="30000" dirty="0"/>
              <a:t>th</a:t>
            </a:r>
            <a:r>
              <a:rPr lang="en-US" sz="1700" dirty="0"/>
              <a:t> January</a:t>
            </a:r>
          </a:p>
          <a:p>
            <a:r>
              <a:rPr lang="en-US" sz="1700" dirty="0"/>
              <a:t>Death of Sabah Dinah, 30 year old worker with 4 children, on 2</a:t>
            </a:r>
            <a:r>
              <a:rPr lang="en-US" sz="1700" baseline="30000" dirty="0"/>
              <a:t>nd</a:t>
            </a:r>
            <a:r>
              <a:rPr lang="en-US" sz="1700" dirty="0"/>
              <a:t> January</a:t>
            </a:r>
          </a:p>
          <a:p>
            <a:r>
              <a:rPr lang="en-US" sz="1700" dirty="0"/>
              <a:t>International solidarity campaign targeting buyers and </a:t>
            </a:r>
            <a:r>
              <a:rPr lang="en-US" sz="1700" dirty="0" err="1"/>
              <a:t>mobilisations</a:t>
            </a:r>
            <a:r>
              <a:rPr lang="en-US" sz="1700" dirty="0"/>
              <a:t> of workers result in victory</a:t>
            </a:r>
          </a:p>
          <a:p>
            <a:r>
              <a:rPr lang="en-US" sz="1700" dirty="0"/>
              <a:t>Payment for time in sit in; compensation for dismissed delegate; dismissal of human resources team; education for Sabah’s children paid for by Azura; however, promises of negotiations by Azura not met</a:t>
            </a:r>
          </a:p>
        </p:txBody>
      </p:sp>
      <p:pic>
        <p:nvPicPr>
          <p:cNvPr id="7" name="Picture 6" descr="A group of people sitting outside&#10;&#10;Description automatically generated with low confidence">
            <a:extLst>
              <a:ext uri="{FF2B5EF4-FFF2-40B4-BE49-F238E27FC236}">
                <a16:creationId xmlns:a16="http://schemas.microsoft.com/office/drawing/2014/main" id="{6AFA99D4-11FA-4A70-B86E-651C7CD8AD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372" y="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349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D813D1-BA6B-40B4-A101-04BB8944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A3DFA5-2D7B-4989-8ED7-8321EC114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E7562-6C10-C569-6D96-4143AF55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3629555" cy="18935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Union busting at Eurosol</a:t>
            </a: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2EAFF093-3D63-4609-E8B1-2F98D4975E23}"/>
              </a:ext>
            </a:extLst>
          </p:cNvPr>
          <p:cNvSpPr txBox="1">
            <a:spLocks/>
          </p:cNvSpPr>
          <p:nvPr/>
        </p:nvSpPr>
        <p:spPr>
          <a:xfrm>
            <a:off x="1191966" y="2965593"/>
            <a:ext cx="3629555" cy="294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Successful strike at Eurosol, produce grower and exporter in Almeria, in 2018, strong growth of SOC-SAT membership</a:t>
            </a:r>
          </a:p>
          <a:p>
            <a:r>
              <a:rPr lang="en-US" sz="1000"/>
              <a:t>Won representation on Works Council, successfully took Eurosol to court to win holiday pay and paid breaks</a:t>
            </a:r>
          </a:p>
          <a:p>
            <a:r>
              <a:rPr lang="en-US" sz="1000"/>
              <a:t>Fire-and-rehire begins in mid- 2021. New workers from Mali, under the strong influence of a gangmaster, hired to change composition of Works Council and replace SOC-SAT member.</a:t>
            </a:r>
          </a:p>
          <a:p>
            <a:r>
              <a:rPr lang="en-US" sz="1000"/>
              <a:t>Bogus dismissal claims introduced against SOC-SAT members. 23 have been fired, SOC-SAT membership reduced from 60 employees to 10. One worker, </a:t>
            </a:r>
            <a:r>
              <a:rPr lang="en-US" sz="1000">
                <a:effectLst/>
              </a:rPr>
              <a:t>Andrius Jonaiti, a Lithuanian worker with thirteen years of service under his belt, took his own life after being dismissed</a:t>
            </a:r>
            <a:endParaRPr lang="en-US" sz="1000"/>
          </a:p>
          <a:p>
            <a:r>
              <a:rPr lang="en-US" sz="1000"/>
              <a:t>We demand that supermarkets that purchase from Eurosol, namely Migros and Albert Heijn, intervene to resolve this situation. Migros has investigated the situation but refuses to release the report.</a:t>
            </a:r>
          </a:p>
        </p:txBody>
      </p:sp>
      <p:pic>
        <p:nvPicPr>
          <p:cNvPr id="7" name="Content Placeholder 6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201715BB-3F0A-2F06-31E4-BD257458D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6550" y="159350"/>
            <a:ext cx="3066182" cy="3179620"/>
          </a:xfrm>
          <a:prstGeom prst="rect">
            <a:avLst/>
          </a:prstGeom>
        </p:spPr>
      </p:pic>
      <p:pic>
        <p:nvPicPr>
          <p:cNvPr id="9" name="Picture 8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047449A8-B06F-CB0E-0B88-989015E502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440808" y="171716"/>
            <a:ext cx="3066182" cy="3179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7394C0-3274-72C4-DDDA-70EDD2FBE2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189717" y="3498320"/>
            <a:ext cx="6320441" cy="31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4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working in a greenhouse&#10;&#10;Description automatically generated with medium confidence">
            <a:extLst>
              <a:ext uri="{FF2B5EF4-FFF2-40B4-BE49-F238E27FC236}">
                <a16:creationId xmlns:a16="http://schemas.microsoft.com/office/drawing/2014/main" id="{5AEBE62D-1710-46F7-8B2C-73EC05F175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3E970-24AF-70E7-945A-8F1A9368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Industrial Agriculture in Huelva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19DC-F600-95AF-4614-45AE984EB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sz="1600" dirty="0"/>
              <a:t>Aim of delegation: to investigate farms belonging to the multinational </a:t>
            </a:r>
            <a:r>
              <a:rPr lang="en-GB" sz="1600"/>
              <a:t>SurExport</a:t>
            </a:r>
            <a:endParaRPr lang="en-GB" sz="1600" dirty="0"/>
          </a:p>
          <a:p>
            <a:r>
              <a:rPr lang="en-GB" sz="1600" dirty="0"/>
              <a:t>350,000 tonnes of strawberries grown in Huelva each year </a:t>
            </a:r>
          </a:p>
          <a:p>
            <a:r>
              <a:rPr lang="en-GB" sz="1600" dirty="0"/>
              <a:t>100,000 workers required to pick and pack the harvest for export</a:t>
            </a:r>
          </a:p>
          <a:p>
            <a:r>
              <a:rPr lang="en-GB" sz="1600" dirty="0"/>
              <a:t>Crop worth €1bn, wages worth €510mn</a:t>
            </a:r>
          </a:p>
          <a:p>
            <a:r>
              <a:rPr lang="en-GB" sz="1600" dirty="0"/>
              <a:t>12,500 workers hired through contract-in-origin</a:t>
            </a:r>
          </a:p>
          <a:p>
            <a:r>
              <a:rPr lang="en-GB" sz="1600" dirty="0"/>
              <a:t>35,000 workers from West Africa and Eastern Europe</a:t>
            </a:r>
          </a:p>
        </p:txBody>
      </p:sp>
    </p:spTree>
    <p:extLst>
      <p:ext uri="{BB962C8B-B14F-4D97-AF65-F5344CB8AC3E}">
        <p14:creationId xmlns:p14="http://schemas.microsoft.com/office/powerpoint/2010/main" val="335289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2BF5F0FF-A73F-4913-A058-0B6A4873D0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8D4E60-8CAA-43F1-BED7-491CACFA46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11" name="Picture 10" descr="A picture containing sky, outdoor, grass, building&#10;&#10;Description automatically generated">
            <a:extLst>
              <a:ext uri="{FF2B5EF4-FFF2-40B4-BE49-F238E27FC236}">
                <a16:creationId xmlns:a16="http://schemas.microsoft.com/office/drawing/2014/main" id="{E6E96BCA-ECCB-4056-8946-02CEDD8D20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3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7" name="Content Placeholder 6" descr="A picture containing sky, grass, outdoor, dome&#10;&#10;Description automatically generated">
            <a:extLst>
              <a:ext uri="{FF2B5EF4-FFF2-40B4-BE49-F238E27FC236}">
                <a16:creationId xmlns:a16="http://schemas.microsoft.com/office/drawing/2014/main" id="{8950C6A6-3D60-4D6A-BBDB-398151123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6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People working in a farm&#10;&#10;Description automatically generated with low confidence">
            <a:extLst>
              <a:ext uri="{FF2B5EF4-FFF2-40B4-BE49-F238E27FC236}">
                <a16:creationId xmlns:a16="http://schemas.microsoft.com/office/drawing/2014/main" id="{493EDE09-8828-43EB-A3D3-DC5B38AB81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87836" y="3372384"/>
            <a:ext cx="6429294" cy="3090467"/>
          </a:xfrm>
          <a:prstGeom prst="rect">
            <a:avLst/>
          </a:prstGeom>
        </p:spPr>
      </p:pic>
      <p:pic>
        <p:nvPicPr>
          <p:cNvPr id="11" name="Picture 10" descr="A couple of people standing in front of a car&#10;&#10;Description automatically generated with low confidence">
            <a:extLst>
              <a:ext uri="{FF2B5EF4-FFF2-40B4-BE49-F238E27FC236}">
                <a16:creationId xmlns:a16="http://schemas.microsoft.com/office/drawing/2014/main" id="{E602ED20-11C3-4ABB-8390-3726AB11C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189151" y="3333904"/>
            <a:ext cx="5804105" cy="3167426"/>
          </a:xfrm>
          <a:prstGeom prst="rect">
            <a:avLst/>
          </a:prstGeom>
        </p:spPr>
      </p:pic>
      <p:pic>
        <p:nvPicPr>
          <p:cNvPr id="5" name="Content Placeholder 4" descr="A picture containing ground, person, outdoor, cart&#10;&#10;Description automatically generated">
            <a:extLst>
              <a:ext uri="{FF2B5EF4-FFF2-40B4-BE49-F238E27FC236}">
                <a16:creationId xmlns:a16="http://schemas.microsoft.com/office/drawing/2014/main" id="{2DE62965-5D43-484B-8F91-F638B9585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99" y="166755"/>
            <a:ext cx="6621740" cy="3186389"/>
          </a:xfrm>
          <a:prstGeom prst="rect">
            <a:avLst/>
          </a:prstGeom>
        </p:spPr>
      </p:pic>
      <p:pic>
        <p:nvPicPr>
          <p:cNvPr id="9" name="Picture 8" descr="A group of people outside&#10;&#10;Description automatically generated with low confidence">
            <a:extLst>
              <a:ext uri="{FF2B5EF4-FFF2-40B4-BE49-F238E27FC236}">
                <a16:creationId xmlns:a16="http://schemas.microsoft.com/office/drawing/2014/main" id="{F5853871-4145-4C93-9F78-E400CB9E21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373" y="153454"/>
            <a:ext cx="5797883" cy="31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3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1DFB297-4FDA-4906-86F7-B027968578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6028" y="-280870"/>
            <a:ext cx="6858000" cy="7370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2A2297-B3F1-4788-905A-5E89D7012E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3E07E9-72F5-46AB-B550-3E4A735108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0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26977</TotalTime>
  <Words>708</Words>
  <Application>Microsoft Macintosh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Supporting Migrant Workers in Agroindustry</vt:lpstr>
      <vt:lpstr>Organisations and elements of work</vt:lpstr>
      <vt:lpstr>Industrial agriculture in Morocco</vt:lpstr>
      <vt:lpstr>Strike at Azura – success of commercial pressure</vt:lpstr>
      <vt:lpstr>Union busting at Eurosol</vt:lpstr>
      <vt:lpstr>Industrial Agriculture in Huelva</vt:lpstr>
      <vt:lpstr>PowerPoint Presentation</vt:lpstr>
      <vt:lpstr>PowerPoint Presentation</vt:lpstr>
      <vt:lpstr>PowerPoint Presentation</vt:lpstr>
      <vt:lpstr>Living conditions for Contract-in-Origin workers</vt:lpstr>
      <vt:lpstr>Chabolas </vt:lpstr>
      <vt:lpstr>PowerPoint Presentation</vt:lpstr>
      <vt:lpstr>LVC Global Meeting on the Rights of Migrants and Agricultural Workers - Honduras</vt:lpstr>
      <vt:lpstr>Landgrabs in Guaimaca</vt:lpstr>
      <vt:lpstr>Alternatives in Formation</vt:lpstr>
      <vt:lpstr>Next Steps </vt:lpstr>
      <vt:lpstr>Get involved in the Group!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Diviney</dc:creator>
  <cp:lastModifiedBy>Ted Roberts</cp:lastModifiedBy>
  <cp:revision>14</cp:revision>
  <dcterms:created xsi:type="dcterms:W3CDTF">2022-04-14T11:44:16Z</dcterms:created>
  <dcterms:modified xsi:type="dcterms:W3CDTF">2023-01-26T15:53:28Z</dcterms:modified>
</cp:coreProperties>
</file>