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9"/>
  </p:notesMasterIdLst>
  <p:sldIdLst>
    <p:sldId id="407" r:id="rId3"/>
    <p:sldId id="256" r:id="rId4"/>
    <p:sldId id="376" r:id="rId5"/>
    <p:sldId id="396" r:id="rId6"/>
    <p:sldId id="405" r:id="rId7"/>
    <p:sldId id="354" r:id="rId8"/>
    <p:sldId id="391" r:id="rId9"/>
    <p:sldId id="388" r:id="rId10"/>
    <p:sldId id="406" r:id="rId11"/>
    <p:sldId id="398" r:id="rId12"/>
    <p:sldId id="399" r:id="rId13"/>
    <p:sldId id="393" r:id="rId14"/>
    <p:sldId id="400" r:id="rId15"/>
    <p:sldId id="401" r:id="rId16"/>
    <p:sldId id="402" r:id="rId17"/>
    <p:sldId id="404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899" autoAdjust="0"/>
    <p:restoredTop sz="94598" autoAdjust="0"/>
  </p:normalViewPr>
  <p:slideViewPr>
    <p:cSldViewPr snapToGrid="0">
      <p:cViewPr>
        <p:scale>
          <a:sx n="60" d="100"/>
          <a:sy n="60" d="100"/>
        </p:scale>
        <p:origin x="1282" y="51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-16075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9C8E13-3356-41A0-BC58-2DF68B42E8FA}" type="datetimeFigureOut">
              <a:rPr lang="en-GB" smtClean="0"/>
              <a:t>05/01/2025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4ACA38-922E-4463-AF23-34798D938E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02250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This is on the back of some work </a:t>
            </a:r>
            <a:r>
              <a:rPr lang="en-GB" dirty="0" err="1"/>
              <a:t>barbara</a:t>
            </a:r>
            <a:r>
              <a:rPr lang="en-GB" dirty="0"/>
              <a:t> and I have been doing on yield in agricultural systems.</a:t>
            </a:r>
          </a:p>
          <a:p>
            <a:r>
              <a:rPr lang="en-GB" dirty="0"/>
              <a:t>I want to highlight 3 points today, with a focus on biodiversity: the importance of production,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4ACA38-922E-4463-AF23-34798D938E8E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09842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4ACA38-922E-4463-AF23-34798D938E8E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35350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key driver of biodiversity loss, GHG emissions, and costs</a:t>
            </a:r>
          </a:p>
          <a:p>
            <a:r>
              <a:rPr lang="en-GB" dirty="0"/>
              <a:t>Polyculture appropriate for this – legumes, mycorrhizae, but little research so far</a:t>
            </a:r>
          </a:p>
          <a:p>
            <a:r>
              <a:rPr lang="en-GB" dirty="0"/>
              <a:t>Needs whole food system approach</a:t>
            </a:r>
          </a:p>
          <a:p>
            <a:r>
              <a:rPr lang="en-GB" dirty="0"/>
              <a:t>Could be key for reaching ‘conventional’ yields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4ACA38-922E-4463-AF23-34798D938E8E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74817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F3A895-AF19-42F8-B7B7-C6E8482A2A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425FC8-7F5F-49EB-9A5F-619138EA37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FC594D-555E-4A59-B240-8BDB8E8DC1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0F15C-EFF3-4C5A-85B7-2B4C759E075D}" type="datetimeFigureOut">
              <a:rPr lang="en-GB" smtClean="0"/>
              <a:t>05/01/2025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79E79B-B407-417E-9E0B-EDEDF7BA5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1794F6-22B0-40F3-A822-782E702B8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4F23F-8A55-43D1-ACDA-7C46B95694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2857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15AABB-3A08-4DE8-9AB7-EA2DB04C2C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A8D1B5-B23D-4498-9C6B-C6FCB16759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905D40-91F0-48BC-954B-966575B1A8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0F15C-EFF3-4C5A-85B7-2B4C759E075D}" type="datetimeFigureOut">
              <a:rPr lang="en-GB" smtClean="0"/>
              <a:t>05/01/2025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FAD4EB-8B4F-4848-9234-586F287F66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F27499-C5E7-40FC-8C8F-369CBDA90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4F23F-8A55-43D1-ACDA-7C46B95694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33928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C549297-DD70-4D7F-8E48-55B58D24E5F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EE8B71-A143-474A-992C-0AD732283A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A686EE-2A53-4230-A736-3A0FF46E40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0F15C-EFF3-4C5A-85B7-2B4C759E075D}" type="datetimeFigureOut">
              <a:rPr lang="en-GB" smtClean="0"/>
              <a:t>05/01/2025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A2373F-A47B-493B-BC1A-C6ED3CB10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43485E-7179-4DFB-85D3-1A2F8EB56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4F23F-8A55-43D1-ACDA-7C46B95694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95134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DD9A3-3CBE-4F6A-9192-DE3B60EB246E}" type="datetimeFigureOut">
              <a:rPr lang="en-GB" smtClean="0"/>
              <a:t>05/01/2025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1DF9-04D9-4552-BB52-ED0BAEF24A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43688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DD9A3-3CBE-4F6A-9192-DE3B60EB246E}" type="datetimeFigureOut">
              <a:rPr lang="en-GB" smtClean="0"/>
              <a:t>05/01/2025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1DF9-04D9-4552-BB52-ED0BAEF24A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8259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DD9A3-3CBE-4F6A-9192-DE3B60EB246E}" type="datetimeFigureOut">
              <a:rPr lang="en-GB" smtClean="0"/>
              <a:t>05/01/2025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1DF9-04D9-4552-BB52-ED0BAEF24A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72628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DD9A3-3CBE-4F6A-9192-DE3B60EB246E}" type="datetimeFigureOut">
              <a:rPr lang="en-GB" smtClean="0"/>
              <a:t>05/01/2025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1DF9-04D9-4552-BB52-ED0BAEF24A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66606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DD9A3-3CBE-4F6A-9192-DE3B60EB246E}" type="datetimeFigureOut">
              <a:rPr lang="en-GB" smtClean="0"/>
              <a:t>05/01/2025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1DF9-04D9-4552-BB52-ED0BAEF24A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58574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DD9A3-3CBE-4F6A-9192-DE3B60EB246E}" type="datetimeFigureOut">
              <a:rPr lang="en-GB" smtClean="0"/>
              <a:t>05/01/2025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1DF9-04D9-4552-BB52-ED0BAEF24A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84180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DD9A3-3CBE-4F6A-9192-DE3B60EB246E}" type="datetimeFigureOut">
              <a:rPr lang="en-GB" smtClean="0"/>
              <a:t>05/01/2025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1DF9-04D9-4552-BB52-ED0BAEF24A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97518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DD9A3-3CBE-4F6A-9192-DE3B60EB246E}" type="datetimeFigureOut">
              <a:rPr lang="en-GB" smtClean="0"/>
              <a:t>05/01/2025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1DF9-04D9-4552-BB52-ED0BAEF24A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47873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D80115-5C6C-494E-B1F3-44ECDF7874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A95CA1-EE55-408E-B7CE-62A2BD22B3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E22CAA-6946-4328-A1D7-86F0391E4E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0F15C-EFF3-4C5A-85B7-2B4C759E075D}" type="datetimeFigureOut">
              <a:rPr lang="en-GB" smtClean="0"/>
              <a:t>05/01/2025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2401B4-D03C-45FF-9640-92F2F21C7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CE9125-0EFB-45B8-87DF-FA8BBC687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4F23F-8A55-43D1-ACDA-7C46B95694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74050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DD9A3-3CBE-4F6A-9192-DE3B60EB246E}" type="datetimeFigureOut">
              <a:rPr lang="en-GB" smtClean="0"/>
              <a:t>05/01/2025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1DF9-04D9-4552-BB52-ED0BAEF24A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93028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DD9A3-3CBE-4F6A-9192-DE3B60EB246E}" type="datetimeFigureOut">
              <a:rPr lang="en-GB" smtClean="0"/>
              <a:t>05/01/2025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1DF9-04D9-4552-BB52-ED0BAEF24A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68549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DD9A3-3CBE-4F6A-9192-DE3B60EB246E}" type="datetimeFigureOut">
              <a:rPr lang="en-GB" smtClean="0"/>
              <a:t>05/01/2025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1DF9-04D9-4552-BB52-ED0BAEF24A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79533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47F619-7FB0-4F7B-835A-96BFDA9E33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4A0A11-F359-4512-9061-F3100C8793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E31FC8-ACBF-4580-A262-892CF34FA7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0F15C-EFF3-4C5A-85B7-2B4C759E075D}" type="datetimeFigureOut">
              <a:rPr lang="en-GB" smtClean="0"/>
              <a:t>05/01/2025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38C12C-D883-4936-A044-DF17299E2A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DB3E70-51C5-4AB0-A6A8-C9996CEBC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4F23F-8A55-43D1-ACDA-7C46B95694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19302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F515E-7CF9-46ED-AA6F-7D2AE901A0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B95315-05B2-4B97-BCF8-AD32085B42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C7FDCF-316A-41B6-8B0F-BAA4E187F3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201A32-09B7-4B5C-9617-78ECBAFFBD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0F15C-EFF3-4C5A-85B7-2B4C759E075D}" type="datetimeFigureOut">
              <a:rPr lang="en-GB" smtClean="0"/>
              <a:t>05/01/2025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00EBDB-D25C-476A-BE09-07E7C78DE5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F5C7B3-928A-4A10-A804-E9CBB6281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4F23F-8A55-43D1-ACDA-7C46B95694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68884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BC5786-019B-4062-B675-0BDA482AD5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2BC190-9993-4F52-83E4-FFB844B127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B62725-D4BA-46B9-A893-3C327D854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35583D-091B-426C-A958-80904E31BC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4B9415D-AB30-4A12-9575-74A36C99A6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9DEEF9A-315C-4720-98EB-A56F56970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0F15C-EFF3-4C5A-85B7-2B4C759E075D}" type="datetimeFigureOut">
              <a:rPr lang="en-GB" smtClean="0"/>
              <a:t>05/01/2025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FF85E8D-6045-463C-B2DA-E3AD835988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B150455-F043-49F2-82B2-3A5DC86F2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4F23F-8A55-43D1-ACDA-7C46B95694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18649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AF7221-94B4-48B7-BA2B-7F761A3B24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13D8FAF-83A0-41BE-A4FE-FAD6E8329F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0F15C-EFF3-4C5A-85B7-2B4C759E075D}" type="datetimeFigureOut">
              <a:rPr lang="en-GB" smtClean="0"/>
              <a:t>05/01/2025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E66FCD-9C46-41EA-A737-FA755D17DB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E668BD-B917-4166-92D9-659E21A09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4F23F-8A55-43D1-ACDA-7C46B95694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52093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4A77E81-E9C2-476D-B989-09A1328C61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0F15C-EFF3-4C5A-85B7-2B4C759E075D}" type="datetimeFigureOut">
              <a:rPr lang="en-GB" smtClean="0"/>
              <a:t>05/01/2025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4FA6814-9763-40CB-927B-D52F7AD4F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3A6D9E-3A9B-475B-A49C-AB95B139A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4F23F-8A55-43D1-ACDA-7C46B95694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88915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DCE6B-1CF3-4CEC-8D00-F27312EC2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B2BC54-D043-4A8A-BAEE-D99BB7C311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BC0E9E-6461-4C53-9574-5958B08B67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3E7B5F-6D6C-42A6-BB61-8EF777AD5D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0F15C-EFF3-4C5A-85B7-2B4C759E075D}" type="datetimeFigureOut">
              <a:rPr lang="en-GB" smtClean="0"/>
              <a:t>05/01/2025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3EA31B-4539-48A9-BFD2-BD37C2FE10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559905-55DF-4959-BC5B-C3D7E7BAD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4F23F-8A55-43D1-ACDA-7C46B95694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99494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08A5F5-E4F5-4538-A7DF-A1A79752AC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E7B2A78-123A-45FE-8767-74E1A4935C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B41023-EEB8-46DD-8585-4C5D055060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052502-82E9-43EB-9DD7-67203CE8E8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0F15C-EFF3-4C5A-85B7-2B4C759E075D}" type="datetimeFigureOut">
              <a:rPr lang="en-GB" smtClean="0"/>
              <a:t>05/01/2025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39B89A-C57C-4759-B1E2-05C16A6607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4A97F3-74B9-401D-9056-D7CBC873F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4F23F-8A55-43D1-ACDA-7C46B95694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27585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F42F1BC-B83C-4580-A375-50B55BF08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0B98B3-1B54-4DF1-938C-7D84965F1F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035BA2-1EE8-4AC7-BAF8-D8F6C06CB6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C0F15C-EFF3-4C5A-85B7-2B4C759E075D}" type="datetimeFigureOut">
              <a:rPr lang="en-GB" smtClean="0"/>
              <a:t>05/01/2025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DED5CC-EA95-4E13-A7A1-1DC0FCB18B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B9E358-0DAD-4CC4-87CA-0B08078DC2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54F23F-8A55-43D1-ACDA-7C46B95694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0872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9DD9A3-3CBE-4F6A-9192-DE3B60EB246E}" type="datetimeFigureOut">
              <a:rPr lang="en-GB" smtClean="0"/>
              <a:t>05/01/2025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841DF9-04D9-4552-BB52-ED0BAEF24A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0966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a.Gathorne-hardy@ed.ac.uk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6667D7-2EB5-4B34-9809-62EDB23272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AEDCDC9-DFEA-4BF5-842E-81AF93D0A7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992" y="-117475"/>
            <a:ext cx="12540192" cy="9405144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6815C3E-4268-4B68-AC98-7A4DF8C28D88}"/>
              </a:ext>
            </a:extLst>
          </p:cNvPr>
          <p:cNvSpPr txBox="1"/>
          <p:nvPr/>
        </p:nvSpPr>
        <p:spPr>
          <a:xfrm>
            <a:off x="5241924" y="-117475"/>
            <a:ext cx="8791575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400" b="1" dirty="0">
                <a:effectLst/>
              </a:rPr>
              <a:t>Help! </a:t>
            </a:r>
          </a:p>
          <a:p>
            <a:r>
              <a:rPr lang="en-GB" sz="4400" b="1" dirty="0">
                <a:effectLst/>
              </a:rPr>
              <a:t>How should we understand biodiversity in polycultures? </a:t>
            </a:r>
          </a:p>
        </p:txBody>
      </p:sp>
    </p:spTree>
    <p:extLst>
      <p:ext uri="{BB962C8B-B14F-4D97-AF65-F5344CB8AC3E}">
        <p14:creationId xmlns:p14="http://schemas.microsoft.com/office/powerpoint/2010/main" val="40685344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D6BF6C6-03EB-4003-BDB8-391C11EA5A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095"/>
          <a:stretch/>
        </p:blipFill>
        <p:spPr>
          <a:xfrm>
            <a:off x="838200" y="1724025"/>
            <a:ext cx="2212656" cy="2076619"/>
          </a:xfrm>
          <a:prstGeom prst="rect">
            <a:avLst/>
          </a:prstGeom>
        </p:spPr>
      </p:pic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EA608D0D-B19D-43A0-81C7-347DC40C2A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2364" y="1830384"/>
            <a:ext cx="2904280" cy="2502535"/>
          </a:xfrm>
          <a:prstGeom prst="rect">
            <a:avLst/>
          </a:prstGeom>
        </p:spPr>
      </p:pic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id="{2B64E8C8-F058-46FB-B658-D8E92F8371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2364" y="4001294"/>
            <a:ext cx="2904280" cy="2747448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1295F67-0CDB-4A2D-9F34-3F3B841F2C38}"/>
              </a:ext>
            </a:extLst>
          </p:cNvPr>
          <p:cNvSpPr txBox="1">
            <a:spLocks/>
          </p:cNvSpPr>
          <p:nvPr/>
        </p:nvSpPr>
        <p:spPr>
          <a:xfrm>
            <a:off x="106680" y="5363438"/>
            <a:ext cx="10515600" cy="25567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20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Under drought conditions:</a:t>
            </a:r>
          </a:p>
          <a:p>
            <a:r>
              <a:rPr lang="en-GB" sz="20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tree crops declined by 14%</a:t>
            </a:r>
          </a:p>
          <a:p>
            <a:r>
              <a:rPr lang="en-GB" sz="20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monoculture crops 47%</a:t>
            </a:r>
          </a:p>
          <a:p>
            <a:r>
              <a:rPr lang="en-GB" sz="20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133A8CD-7998-48C8-A56D-F678FA30B789}"/>
              </a:ext>
            </a:extLst>
          </p:cNvPr>
          <p:cNvSpPr/>
          <p:nvPr/>
        </p:nvSpPr>
        <p:spPr>
          <a:xfrm>
            <a:off x="8815389" y="4537203"/>
            <a:ext cx="3376611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2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BUT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19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Still hard work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19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Little evidence, globally.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19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Limits to resilience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19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88% of WADI farmers did NOT want next generation to be farmers.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61A922F-8F84-4EA1-9D0D-03D011E99DBA}"/>
              </a:ext>
            </a:extLst>
          </p:cNvPr>
          <p:cNvSpPr txBox="1"/>
          <p:nvPr/>
        </p:nvSpPr>
        <p:spPr>
          <a:xfrm>
            <a:off x="131445" y="3848894"/>
            <a:ext cx="5810919" cy="17645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Deccan Plateau, India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Intercropping of crops with fruit trees to address the increasing frequency of drought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Development Alternatives (DA) + Jasmine Hussain</a:t>
            </a:r>
          </a:p>
          <a:p>
            <a:endParaRPr lang="en-GB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032A8602-7A74-4410-AA82-7D1A6C4E02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629" y="292065"/>
            <a:ext cx="12061371" cy="1325563"/>
          </a:xfrm>
        </p:spPr>
        <p:txBody>
          <a:bodyPr>
            <a:normAutofit/>
          </a:bodyPr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should we measure production (resilience)?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3091220-0223-4D02-B5A7-AFDB65F638B8}"/>
              </a:ext>
            </a:extLst>
          </p:cNvPr>
          <p:cNvSpPr txBox="1"/>
          <p:nvPr/>
        </p:nvSpPr>
        <p:spPr>
          <a:xfrm>
            <a:off x="-7663" y="3527"/>
            <a:ext cx="4499610" cy="36875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</a:pPr>
            <a:r>
              <a:rPr lang="en-GB" sz="1800" dirty="0" err="1"/>
              <a:t>i</a:t>
            </a:r>
            <a:r>
              <a:rPr lang="en-GB" sz="1800" dirty="0"/>
              <a:t>.   constant or increasing production of food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794535D-4E71-428C-87D1-139003F64DCF}"/>
              </a:ext>
            </a:extLst>
          </p:cNvPr>
          <p:cNvSpPr/>
          <p:nvPr/>
        </p:nvSpPr>
        <p:spPr>
          <a:xfrm>
            <a:off x="8933974" y="1663680"/>
            <a:ext cx="3376611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2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AND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19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Fruit consumption increased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19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Income increased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19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Insecticide use decreased</a:t>
            </a:r>
          </a:p>
        </p:txBody>
      </p:sp>
    </p:spTree>
    <p:extLst>
      <p:ext uri="{BB962C8B-B14F-4D97-AF65-F5344CB8AC3E}">
        <p14:creationId xmlns:p14="http://schemas.microsoft.com/office/powerpoint/2010/main" val="489466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EF45BC-7DDA-4F74-BD58-70CFB6FB8D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188" y="5993765"/>
            <a:ext cx="10515600" cy="704215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Which biodiversity do we want (less of)?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9F23B81-4626-4108-9C6A-6E3677EFB0D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083"/>
          <a:stretch/>
        </p:blipFill>
        <p:spPr>
          <a:xfrm>
            <a:off x="1794571" y="1595095"/>
            <a:ext cx="8816217" cy="365508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4092466-F073-4C97-B47E-9934B200431F}"/>
              </a:ext>
            </a:extLst>
          </p:cNvPr>
          <p:cNvSpPr txBox="1"/>
          <p:nvPr/>
        </p:nvSpPr>
        <p:spPr>
          <a:xfrm>
            <a:off x="0" y="32566"/>
            <a:ext cx="6964680" cy="3687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</a:pPr>
            <a:r>
              <a:rPr lang="en-GB" dirty="0"/>
              <a:t>ii.   </a:t>
            </a:r>
            <a:r>
              <a:rPr lang="en-GB" sz="1800" dirty="0"/>
              <a:t>constant or increasing </a:t>
            </a:r>
            <a:r>
              <a:rPr lang="en-GB" sz="1800" i="1" dirty="0"/>
              <a:t>supportive</a:t>
            </a:r>
            <a:r>
              <a:rPr lang="en-GB" sz="1800" dirty="0"/>
              <a:t> and </a:t>
            </a:r>
            <a:r>
              <a:rPr lang="en-GB" sz="1800" i="1" dirty="0"/>
              <a:t>supported</a:t>
            </a:r>
            <a:r>
              <a:rPr lang="en-GB" sz="1800" dirty="0"/>
              <a:t> on-farm biodiversity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F4EDC809-F0A3-42E1-9B1F-CBBFE5D661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5989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EAF378-C441-4F41-88BA-D2DBB572CA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A784823-839E-407E-AD6D-78434201986B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9" t="25275" r="14380" b="35348"/>
          <a:stretch/>
        </p:blipFill>
        <p:spPr bwMode="auto">
          <a:xfrm>
            <a:off x="238541" y="401320"/>
            <a:ext cx="8349200" cy="548760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07B7884-F863-44BF-84A2-6120D6552E26}"/>
              </a:ext>
            </a:extLst>
          </p:cNvPr>
          <p:cNvSpPr txBox="1"/>
          <p:nvPr/>
        </p:nvSpPr>
        <p:spPr>
          <a:xfrm>
            <a:off x="238539" y="5888922"/>
            <a:ext cx="692757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Sitophilus granaries 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Grain weevil. </a:t>
            </a:r>
            <a:r>
              <a:rPr lang="en-US" sz="1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(A) head; (B) pronotum; (C) elytra. Scale bar = 1 mm. </a:t>
            </a: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Lin ca. 5900 to 4700 </a:t>
            </a:r>
            <a:r>
              <a:rPr lang="en-GB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cal</a:t>
            </a:r>
            <a:r>
              <a:rPr lang="en-GB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BC</a:t>
            </a:r>
          </a:p>
          <a:p>
            <a:r>
              <a:rPr lang="en-GB" dirty="0"/>
              <a:t>(Thanks to Sesilia Niehaus)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700CEF7-841E-4B4C-85F8-B0F63A6B45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3875" y="401320"/>
            <a:ext cx="2959584" cy="196946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54BF002-39E7-4B06-A8DB-E06E21C1D57F}"/>
              </a:ext>
            </a:extLst>
          </p:cNvPr>
          <p:cNvSpPr txBox="1"/>
          <p:nvPr/>
        </p:nvSpPr>
        <p:spPr>
          <a:xfrm>
            <a:off x="0" y="32566"/>
            <a:ext cx="6964680" cy="3687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</a:pPr>
            <a:r>
              <a:rPr lang="en-GB" dirty="0"/>
              <a:t>ii.   </a:t>
            </a:r>
            <a:r>
              <a:rPr lang="en-GB" sz="1800" dirty="0"/>
              <a:t>constant or increasing </a:t>
            </a:r>
            <a:r>
              <a:rPr lang="en-GB" sz="1800" i="1" dirty="0"/>
              <a:t>supportive</a:t>
            </a:r>
            <a:r>
              <a:rPr lang="en-GB" sz="1800" dirty="0"/>
              <a:t> and </a:t>
            </a:r>
            <a:r>
              <a:rPr lang="en-GB" sz="1800" i="1" dirty="0"/>
              <a:t>supported</a:t>
            </a:r>
            <a:r>
              <a:rPr lang="en-GB" sz="1800" dirty="0"/>
              <a:t> on-farm biodiversity</a:t>
            </a:r>
          </a:p>
        </p:txBody>
      </p:sp>
    </p:spTree>
    <p:extLst>
      <p:ext uri="{BB962C8B-B14F-4D97-AF65-F5344CB8AC3E}">
        <p14:creationId xmlns:p14="http://schemas.microsoft.com/office/powerpoint/2010/main" val="30437652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2D7F6D-781D-4F4A-93FD-538DD7AC0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We can’t have it all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544036-7C93-486F-B27E-C3F9CA14B4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641" y="1604645"/>
            <a:ext cx="5425440" cy="4351338"/>
          </a:xfrm>
        </p:spPr>
        <p:txBody>
          <a:bodyPr/>
          <a:lstStyle/>
          <a:p>
            <a:pPr marL="0" indent="0">
              <a:buNone/>
            </a:pPr>
            <a:r>
              <a:rPr lang="en-GB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‘More’ biodiversity is not necessarily better</a:t>
            </a:r>
          </a:p>
          <a:p>
            <a:pPr marL="0" indent="0">
              <a:buNone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Target ecosystem is one that </a:t>
            </a: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Persists: (e.g. soil erosion is less than soil generation)</a:t>
            </a: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Maintains high production </a:t>
            </a:r>
          </a:p>
          <a:p>
            <a:r>
              <a:rPr lang="en-GB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Resistant and resilient to shocks and change (flooding, increased aridity)</a:t>
            </a:r>
            <a:endParaRPr lang="en-GB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7831378-16E0-4D1D-9C6E-FC395EEC32CD}"/>
              </a:ext>
            </a:extLst>
          </p:cNvPr>
          <p:cNvGrpSpPr/>
          <p:nvPr/>
        </p:nvGrpSpPr>
        <p:grpSpPr>
          <a:xfrm>
            <a:off x="0" y="365125"/>
            <a:ext cx="10749325" cy="6462832"/>
            <a:chOff x="-55925" y="365125"/>
            <a:chExt cx="10749325" cy="646283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8BB0C28-DF3E-4822-B1C2-6131C44D00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596" t="-1336" r="29570" b="4826"/>
            <a:stretch/>
          </p:blipFill>
          <p:spPr>
            <a:xfrm>
              <a:off x="7053581" y="365125"/>
              <a:ext cx="3639819" cy="6462832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3B4BA40-4148-424D-AD17-76883D9ED4B2}"/>
                </a:ext>
              </a:extLst>
            </p:cNvPr>
            <p:cNvSpPr txBox="1"/>
            <p:nvPr/>
          </p:nvSpPr>
          <p:spPr>
            <a:xfrm>
              <a:off x="-55925" y="6169709"/>
              <a:ext cx="643509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200" dirty="0">
                  <a:latin typeface="Segoe UI" panose="020B0502040204020203" pitchFamily="34" charset="0"/>
                </a:rPr>
                <a:t>Hirsch, P. R., et al. (2009). "Starving the soil of plant inputs for 50 years reduces abundance but not diversity of soil bacterial communities." </a:t>
              </a:r>
              <a:r>
                <a:rPr lang="en-GB" sz="1200" u="sng" dirty="0">
                  <a:latin typeface="Segoe UI" panose="020B0502040204020203" pitchFamily="34" charset="0"/>
                </a:rPr>
                <a:t>Soil Biology and Biochemistry </a:t>
              </a:r>
              <a:r>
                <a:rPr lang="en-GB" sz="1200" b="1" u="sng" dirty="0">
                  <a:latin typeface="Segoe UI" panose="020B0502040204020203" pitchFamily="34" charset="0"/>
                </a:rPr>
                <a:t>41</a:t>
              </a:r>
              <a:r>
                <a:rPr lang="en-GB" sz="1200" b="0" u="sng" dirty="0">
                  <a:latin typeface="Segoe UI" panose="020B0502040204020203" pitchFamily="34" charset="0"/>
                </a:rPr>
                <a:t>(9): 2021-2024.</a:t>
              </a:r>
              <a:endParaRPr lang="en-GB" sz="1200" dirty="0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36AE7DDF-3762-41E4-B489-B2AE5864E3E4}"/>
              </a:ext>
            </a:extLst>
          </p:cNvPr>
          <p:cNvSpPr txBox="1"/>
          <p:nvPr/>
        </p:nvSpPr>
        <p:spPr>
          <a:xfrm>
            <a:off x="0" y="32566"/>
            <a:ext cx="6964680" cy="3687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</a:pPr>
            <a:r>
              <a:rPr lang="en-GB" dirty="0"/>
              <a:t>ii.   </a:t>
            </a:r>
            <a:r>
              <a:rPr lang="en-GB" sz="1800" dirty="0"/>
              <a:t>constant or increasing </a:t>
            </a:r>
            <a:r>
              <a:rPr lang="en-GB" sz="1800" i="1" dirty="0"/>
              <a:t>supportive</a:t>
            </a:r>
            <a:r>
              <a:rPr lang="en-GB" sz="1800" dirty="0"/>
              <a:t> and </a:t>
            </a:r>
            <a:r>
              <a:rPr lang="en-GB" sz="1800" i="1" dirty="0"/>
              <a:t>supported</a:t>
            </a:r>
            <a:r>
              <a:rPr lang="en-GB" sz="1800" dirty="0"/>
              <a:t> on-farm biodiversity</a:t>
            </a:r>
          </a:p>
        </p:txBody>
      </p:sp>
    </p:spTree>
    <p:extLst>
      <p:ext uri="{BB962C8B-B14F-4D97-AF65-F5344CB8AC3E}">
        <p14:creationId xmlns:p14="http://schemas.microsoft.com/office/powerpoint/2010/main" val="3143914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F3EAD1-8B45-4541-9335-8A3060011C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Nutrients - Cinderella of the food systems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93583A-4D0D-40CF-B06D-22D5D57E9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00" y="1869817"/>
            <a:ext cx="5029200" cy="4351338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6ACCADB-6AEE-4416-893D-06C8773A2822}"/>
              </a:ext>
            </a:extLst>
          </p:cNvPr>
          <p:cNvSpPr txBox="1"/>
          <p:nvPr/>
        </p:nvSpPr>
        <p:spPr>
          <a:xfrm>
            <a:off x="0" y="32566"/>
            <a:ext cx="6964680" cy="3687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</a:pPr>
            <a:r>
              <a:rPr lang="en-GB" dirty="0"/>
              <a:t>iii.   </a:t>
            </a:r>
            <a:r>
              <a:rPr lang="en-GB" sz="1800" dirty="0"/>
              <a:t>neutral or sink of atmospheric/water polluting elements/molecules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C29EE93-906F-4A62-8080-250AC3EBDE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680" y="1869817"/>
            <a:ext cx="3322320" cy="500014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161CB29-2291-491B-8003-B81B6211C2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666" y="1869818"/>
            <a:ext cx="5709514" cy="466841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9E2C9F3-55B3-4718-918F-C2FC288B030C}"/>
              </a:ext>
            </a:extLst>
          </p:cNvPr>
          <p:cNvSpPr txBox="1"/>
          <p:nvPr/>
        </p:nvSpPr>
        <p:spPr>
          <a:xfrm>
            <a:off x="53340" y="6569804"/>
            <a:ext cx="611886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latin typeface="Segoe UI" panose="020B0502040204020203" pitchFamily="34" charset="0"/>
              </a:rPr>
              <a:t>Wentworth, D., et al. (2024). </a:t>
            </a:r>
            <a:r>
              <a:rPr lang="en-GB" sz="1200" u="sng" dirty="0">
                <a:latin typeface="Segoe UI" panose="020B0502040204020203" pitchFamily="34" charset="0"/>
              </a:rPr>
              <a:t>Cleaner Environmental Systems </a:t>
            </a:r>
            <a:r>
              <a:rPr lang="en-GB" sz="1200" b="1" u="sng" dirty="0">
                <a:latin typeface="Segoe UI" panose="020B0502040204020203" pitchFamily="34" charset="0"/>
              </a:rPr>
              <a:t>14</a:t>
            </a:r>
            <a:r>
              <a:rPr lang="en-GB" sz="1200" b="0" u="sng" dirty="0">
                <a:latin typeface="Segoe UI" panose="020B0502040204020203" pitchFamily="34" charset="0"/>
              </a:rPr>
              <a:t>: 100220</a:t>
            </a:r>
            <a:endParaRPr lang="en-GB" sz="1200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A36E6A7-C1AB-46FA-B416-0CA9001C8306}"/>
              </a:ext>
            </a:extLst>
          </p:cNvPr>
          <p:cNvSpPr/>
          <p:nvPr/>
        </p:nvSpPr>
        <p:spPr>
          <a:xfrm>
            <a:off x="1813560" y="4927881"/>
            <a:ext cx="878840" cy="147828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D00E0B5-49EB-446E-B260-9DD411762686}"/>
              </a:ext>
            </a:extLst>
          </p:cNvPr>
          <p:cNvSpPr/>
          <p:nvPr/>
        </p:nvSpPr>
        <p:spPr>
          <a:xfrm>
            <a:off x="3291840" y="2023248"/>
            <a:ext cx="1775460" cy="59485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F34B915-F292-45BD-8CDF-F492F60045B5}"/>
              </a:ext>
            </a:extLst>
          </p:cNvPr>
          <p:cNvSpPr/>
          <p:nvPr/>
        </p:nvSpPr>
        <p:spPr>
          <a:xfrm>
            <a:off x="2413000" y="1981104"/>
            <a:ext cx="878840" cy="147828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49684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EEBA63-8598-48EA-9AA1-29BE2AFC04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pasta problem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7A8137-0097-4FA9-9755-5CF03D58D3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655820" cy="4351338"/>
          </a:xfrm>
        </p:spPr>
        <p:txBody>
          <a:bodyPr/>
          <a:lstStyle/>
          <a:p>
            <a:pPr marL="457200" lvl="1" indent="0">
              <a:buNone/>
            </a:pPr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055248A-9AF0-40AA-92B3-D10D0175D7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400" y="1337310"/>
            <a:ext cx="7432040" cy="557403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59BF9926-3185-4F94-AD8E-7AD13A716E73}"/>
              </a:ext>
            </a:extLst>
          </p:cNvPr>
          <p:cNvGrpSpPr/>
          <p:nvPr/>
        </p:nvGrpSpPr>
        <p:grpSpPr>
          <a:xfrm>
            <a:off x="397897" y="2508651"/>
            <a:ext cx="6140450" cy="4376911"/>
            <a:chOff x="397897" y="2552346"/>
            <a:chExt cx="6140450" cy="4376911"/>
          </a:xfrm>
        </p:grpSpPr>
        <p:pic>
          <p:nvPicPr>
            <p:cNvPr id="10" name="id-6408698E-76F0-4C03-A22E-38DCB7EDE6AD" descr="Image.png">
              <a:extLst>
                <a:ext uri="{FF2B5EF4-FFF2-40B4-BE49-F238E27FC236}">
                  <a16:creationId xmlns:a16="http://schemas.microsoft.com/office/drawing/2014/main" id="{B7A2B728-3B41-4CE1-9843-95D2B7DB9B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9678" y="2552346"/>
              <a:ext cx="3100844" cy="40813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2CE348BB-7B4A-4A40-9311-1E5C2A1FAAA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324100" y="4864100"/>
              <a:ext cx="2044700" cy="0"/>
            </a:xfrm>
            <a:prstGeom prst="straightConnector1">
              <a:avLst/>
            </a:prstGeom>
            <a:ln w="793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F523AF9-FB3D-4CB7-AB83-2ADB786799F7}"/>
                </a:ext>
              </a:extLst>
            </p:cNvPr>
            <p:cNvSpPr txBox="1"/>
            <p:nvPr/>
          </p:nvSpPr>
          <p:spPr>
            <a:xfrm>
              <a:off x="397897" y="6559925"/>
              <a:ext cx="614045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Nurainie Wan </a:t>
              </a:r>
              <a:r>
                <a:rPr lang="en-GB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Ismail</a:t>
              </a:r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1927722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B0439-4A84-4947-B9EE-029772D46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160" y="365125"/>
            <a:ext cx="11330940" cy="1325563"/>
          </a:xfrm>
        </p:spPr>
        <p:txBody>
          <a:bodyPr>
            <a:normAutofit/>
          </a:bodyPr>
          <a:lstStyle/>
          <a:p>
            <a:r>
              <a:rPr lang="en-GB" sz="4000" dirty="0"/>
              <a:t>Polycultural systems have potential to support: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8A8D26-94BC-4088-9C55-3932A2F426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1010900" cy="4351338"/>
          </a:xfrm>
        </p:spPr>
        <p:txBody>
          <a:bodyPr/>
          <a:lstStyle/>
          <a:p>
            <a:pPr marL="0" lvl="0" indent="0">
              <a:lnSpc>
                <a:spcPct val="107000"/>
              </a:lnSpc>
              <a:buNone/>
            </a:pPr>
            <a:r>
              <a:rPr lang="en-GB" sz="2400" u="sng" dirty="0" err="1"/>
              <a:t>i</a:t>
            </a:r>
            <a:r>
              <a:rPr lang="en-GB" sz="2400" u="sng" dirty="0"/>
              <a:t>.   constant or increasing production of food</a:t>
            </a:r>
          </a:p>
          <a:p>
            <a:pPr marL="0" lvl="0" indent="0">
              <a:lnSpc>
                <a:spcPct val="107000"/>
              </a:lnSpc>
              <a:buNone/>
            </a:pPr>
            <a:r>
              <a:rPr lang="en-GB" sz="2400" dirty="0"/>
              <a:t>Total production is important. The choice of baseline is complicated. Resilience is key</a:t>
            </a:r>
          </a:p>
          <a:p>
            <a:pPr marL="0" lvl="0" indent="0">
              <a:lnSpc>
                <a:spcPct val="107000"/>
              </a:lnSpc>
              <a:buNone/>
            </a:pPr>
            <a:r>
              <a:rPr lang="en-GB" sz="2400" u="sng" dirty="0"/>
              <a:t>ii.   constant or increasing </a:t>
            </a:r>
            <a:r>
              <a:rPr lang="en-GB" sz="2400" i="1" u="sng" dirty="0"/>
              <a:t>supportive</a:t>
            </a:r>
            <a:r>
              <a:rPr lang="en-GB" sz="2400" u="sng" dirty="0"/>
              <a:t> and </a:t>
            </a:r>
            <a:r>
              <a:rPr lang="en-GB" sz="2400" i="1" u="sng" dirty="0"/>
              <a:t>supported</a:t>
            </a:r>
            <a:r>
              <a:rPr lang="en-GB" sz="2400" u="sng" dirty="0"/>
              <a:t> on-farm biodiversity</a:t>
            </a:r>
          </a:p>
          <a:p>
            <a:pPr marL="0" lvl="0" indent="0">
              <a:lnSpc>
                <a:spcPct val="107000"/>
              </a:lnSpc>
              <a:buNone/>
            </a:pPr>
            <a:r>
              <a:rPr lang="en-GB" sz="2400" dirty="0"/>
              <a:t>Likely increased biodiversity, but of disturbance tolerant species</a:t>
            </a:r>
          </a:p>
          <a:p>
            <a:pPr marL="0" lvl="0" indent="0">
              <a:lnSpc>
                <a:spcPct val="107000"/>
              </a:lnSpc>
              <a:buNone/>
            </a:pPr>
            <a:r>
              <a:rPr lang="en-GB" sz="2400" u="sng" dirty="0"/>
              <a:t>iii.   neutral or sink of atmospheric/water polluting elements/molecules </a:t>
            </a:r>
          </a:p>
          <a:p>
            <a:pPr marL="0" lvl="0" indent="0">
              <a:lnSpc>
                <a:spcPct val="107000"/>
              </a:lnSpc>
              <a:buNone/>
            </a:pPr>
            <a:r>
              <a:rPr lang="en-GB" sz="2400" dirty="0"/>
              <a:t>Increased nutrient use efficiency, but minimal research, and wider food system engagement needed for circular economy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8DA9E14-CD09-4123-9614-1FB361AF2AA9}"/>
              </a:ext>
            </a:extLst>
          </p:cNvPr>
          <p:cNvSpPr txBox="1">
            <a:spLocks/>
          </p:cNvSpPr>
          <p:nvPr/>
        </p:nvSpPr>
        <p:spPr>
          <a:xfrm>
            <a:off x="-1374140" y="6176963"/>
            <a:ext cx="1133094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4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858587A-4A14-41E8-A54F-8F96F7944528}"/>
              </a:ext>
            </a:extLst>
          </p:cNvPr>
          <p:cNvSpPr txBox="1"/>
          <p:nvPr/>
        </p:nvSpPr>
        <p:spPr>
          <a:xfrm>
            <a:off x="87630" y="5432961"/>
            <a:ext cx="12002770" cy="132343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With many thanks to colleagues, students, farmers and friends for ideas, data and inspiration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25091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960F9E-C168-4E30-89FE-C01E35A3B6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5280" y="1178560"/>
            <a:ext cx="8176260" cy="2707640"/>
          </a:xfrm>
        </p:spPr>
        <p:txBody>
          <a:bodyPr>
            <a:normAutofit fontScale="90000"/>
          </a:bodyPr>
          <a:lstStyle/>
          <a:p>
            <a:pPr algn="l"/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If agriculture was designed by an ecologist: </a:t>
            </a:r>
            <a:b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4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biodiversity, production, polyculture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CA5F4F40-888D-48B6-A0A3-667A0573F2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0020" y="5816600"/>
            <a:ext cx="9144000" cy="1655762"/>
          </a:xfrm>
        </p:spPr>
        <p:txBody>
          <a:bodyPr>
            <a:normAutofit/>
          </a:bodyPr>
          <a:lstStyle/>
          <a:p>
            <a:pPr algn="l"/>
            <a:r>
              <a:rPr lang="en-GB" sz="1500" dirty="0"/>
              <a:t>Alfy Gathorne-Hardy</a:t>
            </a:r>
          </a:p>
          <a:p>
            <a:pPr algn="l"/>
            <a:r>
              <a:rPr lang="en-GB" sz="1500" dirty="0"/>
              <a:t>University of Edinburgh</a:t>
            </a:r>
          </a:p>
          <a:p>
            <a:pPr algn="l"/>
            <a:r>
              <a:rPr lang="en-GB" sz="1500" dirty="0">
                <a:hlinkClick r:id="rId3"/>
              </a:rPr>
              <a:t>a.gathorne-hardy@ed.ac.uk</a:t>
            </a:r>
            <a:r>
              <a:rPr lang="en-GB" sz="1500" dirty="0"/>
              <a:t> </a:t>
            </a:r>
          </a:p>
        </p:txBody>
      </p:sp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A699A004-A711-49E4-BA65-E16F8CD0E2A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85" t="20212" r="16509" b="23750"/>
          <a:stretch/>
        </p:blipFill>
        <p:spPr>
          <a:xfrm>
            <a:off x="6728460" y="2468070"/>
            <a:ext cx="5463540" cy="43899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F28A39A-2DED-4D6F-B523-3E44BBB57E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8743" y="0"/>
            <a:ext cx="3803257" cy="246807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C2ED2E2-F2BC-4625-A811-560C2B2E1BB7}"/>
              </a:ext>
            </a:extLst>
          </p:cNvPr>
          <p:cNvSpPr txBox="1"/>
          <p:nvPr/>
        </p:nvSpPr>
        <p:spPr>
          <a:xfrm>
            <a:off x="8511540" y="-63639"/>
            <a:ext cx="375666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latin typeface="Segoe UI" panose="020B0502040204020203" pitchFamily="34" charset="0"/>
              </a:rPr>
              <a:t>Weisser, W. W., et al. (2017). "</a:t>
            </a:r>
            <a:r>
              <a:rPr lang="en-GB" sz="1200" u="sng" dirty="0">
                <a:latin typeface="Segoe UI" panose="020B0502040204020203" pitchFamily="34" charset="0"/>
              </a:rPr>
              <a:t>Basic App </a:t>
            </a:r>
            <a:r>
              <a:rPr lang="en-GB" sz="1200" u="sng" dirty="0" err="1">
                <a:latin typeface="Segoe UI" panose="020B0502040204020203" pitchFamily="34" charset="0"/>
              </a:rPr>
              <a:t>Ecol</a:t>
            </a:r>
            <a:r>
              <a:rPr lang="en-GB" sz="1200" u="sng" dirty="0">
                <a:latin typeface="Segoe UI" panose="020B0502040204020203" pitchFamily="34" charset="0"/>
              </a:rPr>
              <a:t> </a:t>
            </a:r>
            <a:r>
              <a:rPr lang="en-GB" sz="1200" b="1" u="sng" dirty="0">
                <a:latin typeface="Segoe UI" panose="020B0502040204020203" pitchFamily="34" charset="0"/>
              </a:rPr>
              <a:t>23</a:t>
            </a:r>
            <a:r>
              <a:rPr lang="en-GB" sz="1200" b="0" u="sng" dirty="0">
                <a:latin typeface="Segoe UI" panose="020B0502040204020203" pitchFamily="34" charset="0"/>
              </a:rPr>
              <a:t>: 1-73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5127815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88" r="26439"/>
          <a:stretch/>
        </p:blipFill>
        <p:spPr>
          <a:xfrm>
            <a:off x="9168847" y="0"/>
            <a:ext cx="3023153" cy="4430807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59" t="35022" r="12249" b="22921"/>
          <a:stretch/>
        </p:blipFill>
        <p:spPr>
          <a:xfrm rot="10800000">
            <a:off x="8168639" y="4419692"/>
            <a:ext cx="4642115" cy="25337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5238"/>
            <a:ext cx="10515600" cy="1325563"/>
          </a:xfrm>
        </p:spPr>
        <p:txBody>
          <a:bodyPr/>
          <a:lstStyle/>
          <a:p>
            <a:r>
              <a:rPr lang="en-GB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Agriculture and global biodiversity loss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89898" y="2215403"/>
            <a:ext cx="10515600" cy="467896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What’s the problem with present agricultural systems? 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GB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Dominates global land area 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GB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Typically low biodiversity </a:t>
            </a:r>
            <a:r>
              <a:rPr lang="en-GB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(+ GHG, </a:t>
            </a:r>
            <a:r>
              <a:rPr lang="en-GB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fert</a:t>
            </a:r>
            <a:r>
              <a:rPr lang="en-GB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/pesticide pollution </a:t>
            </a:r>
            <a:r>
              <a:rPr lang="en-GB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etc</a:t>
            </a:r>
            <a:r>
              <a:rPr lang="en-GB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</a:p>
          <a:p>
            <a:pPr marL="0" indent="0">
              <a:buNone/>
            </a:pPr>
            <a:endParaRPr lang="en-GB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what do we want?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GB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Smallest area </a:t>
            </a:r>
          </a:p>
          <a:p>
            <a:pPr marL="1828800" lvl="3" indent="-457200">
              <a:buFont typeface="+mj-lt"/>
              <a:buAutoNum type="alphaLcParenR"/>
            </a:pPr>
            <a:r>
              <a:rPr lang="en-GB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Max production per unit area (but production of what? over what area?)</a:t>
            </a:r>
          </a:p>
          <a:p>
            <a:pPr marL="1828800" lvl="3" indent="-457200">
              <a:buFont typeface="+mj-lt"/>
              <a:buAutoNum type="alphaLcParenR"/>
            </a:pPr>
            <a:r>
              <a:rPr lang="en-GB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Lower demand (food waste, meat, lettuce, </a:t>
            </a:r>
            <a:r>
              <a:rPr lang="en-GB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etc</a:t>
            </a:r>
            <a:r>
              <a:rPr lang="en-GB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pPr marL="971550" lvl="1" indent="-514350">
              <a:lnSpc>
                <a:spcPct val="100000"/>
              </a:lnSpc>
              <a:buFont typeface="+mj-lt"/>
              <a:buAutoNum type="arabicPeriod"/>
            </a:pPr>
            <a:r>
              <a:rPr lang="en-GB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Max environmental good per unit area </a:t>
            </a:r>
          </a:p>
          <a:p>
            <a:pPr marL="457200" lvl="1" indent="0">
              <a:buNone/>
            </a:pPr>
            <a:r>
              <a:rPr lang="en-GB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(min environmental ‘bad’ per unit area)</a:t>
            </a:r>
          </a:p>
          <a:p>
            <a:pPr marL="0" indent="0">
              <a:buNone/>
            </a:pPr>
            <a:endParaRPr lang="en-GB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b="1" dirty="0">
                <a:solidFill>
                  <a:schemeClr val="bg1"/>
                </a:solidFill>
              </a:rPr>
              <a:t>.</a:t>
            </a:r>
          </a:p>
          <a:p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3711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B0439-4A84-4947-B9EE-029772D46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160" y="365125"/>
            <a:ext cx="11330940" cy="1325563"/>
          </a:xfrm>
        </p:spPr>
        <p:txBody>
          <a:bodyPr>
            <a:normAutofit/>
          </a:bodyPr>
          <a:lstStyle/>
          <a:p>
            <a:r>
              <a:rPr lang="en-GB" sz="4000" dirty="0"/>
              <a:t>Four indicators for agricultural environmental ‘good’: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8A8D26-94BC-4088-9C55-3932A2F426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lvl="0" indent="-514350">
              <a:lnSpc>
                <a:spcPct val="107000"/>
              </a:lnSpc>
              <a:buFont typeface="+mj-lt"/>
              <a:buAutoNum type="romanLcPeriod"/>
            </a:pPr>
            <a:r>
              <a:rPr lang="en-GB" sz="2400" dirty="0"/>
              <a:t>constant or increasing production of food</a:t>
            </a:r>
          </a:p>
          <a:p>
            <a:pPr marL="514350" lvl="0" indent="-514350">
              <a:lnSpc>
                <a:spcPct val="107000"/>
              </a:lnSpc>
              <a:buFont typeface="+mj-lt"/>
              <a:buAutoNum type="romanLcPeriod"/>
            </a:pPr>
            <a:r>
              <a:rPr lang="en-GB" sz="2400" dirty="0"/>
              <a:t>constant or increasing </a:t>
            </a:r>
            <a:r>
              <a:rPr lang="en-GB" sz="2400" i="1" dirty="0"/>
              <a:t>supportive</a:t>
            </a:r>
            <a:r>
              <a:rPr lang="en-GB" sz="2400" dirty="0"/>
              <a:t> and </a:t>
            </a:r>
            <a:r>
              <a:rPr lang="en-GB" sz="2400" i="1" dirty="0"/>
              <a:t>supported</a:t>
            </a:r>
            <a:r>
              <a:rPr lang="en-GB" sz="2400" dirty="0"/>
              <a:t> on-farm biodiversity</a:t>
            </a:r>
          </a:p>
          <a:p>
            <a:pPr marL="514350" lvl="0" indent="-514350">
              <a:lnSpc>
                <a:spcPct val="107000"/>
              </a:lnSpc>
              <a:buFont typeface="+mj-lt"/>
              <a:buAutoNum type="romanLcPeriod"/>
            </a:pPr>
            <a:r>
              <a:rPr lang="en-GB" sz="2400" dirty="0"/>
              <a:t>neutral or sink of atmospheric/water polluting elements/molecules </a:t>
            </a:r>
            <a:endParaRPr lang="en-GB" sz="2400" dirty="0">
              <a:solidFill>
                <a:schemeClr val="bg1">
                  <a:lumMod val="50000"/>
                </a:schemeClr>
              </a:solidFill>
            </a:endParaRPr>
          </a:p>
          <a:p>
            <a:pPr marL="514350" lvl="0" indent="-514350">
              <a:lnSpc>
                <a:spcPct val="107000"/>
              </a:lnSpc>
              <a:spcAft>
                <a:spcPts val="800"/>
              </a:spcAft>
              <a:buFont typeface="+mj-lt"/>
              <a:buAutoNum type="romanLcPeriod"/>
            </a:pPr>
            <a:r>
              <a:rPr lang="en-GB" sz="2400" dirty="0">
                <a:solidFill>
                  <a:schemeClr val="bg1">
                    <a:lumMod val="50000"/>
                  </a:schemeClr>
                </a:solidFill>
              </a:rPr>
              <a:t>good employment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521090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199093-6D04-401B-B896-42B5D44CDB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08952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GB" b="1" dirty="0"/>
              <a:t>Indirect land use change </a:t>
            </a:r>
          </a:p>
          <a:p>
            <a:pPr marL="0" indent="0">
              <a:buNone/>
            </a:pPr>
            <a:r>
              <a:rPr lang="en-GB" dirty="0"/>
              <a:t>change in local production/markets in one part of the world can indirectly drive land use change many thousands of miles away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75112EA-721D-45D8-B249-951EE96B3663}"/>
              </a:ext>
            </a:extLst>
          </p:cNvPr>
          <p:cNvSpPr txBox="1"/>
          <p:nvPr/>
        </p:nvSpPr>
        <p:spPr>
          <a:xfrm>
            <a:off x="-7663" y="3527"/>
            <a:ext cx="4499610" cy="36875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</a:pPr>
            <a:r>
              <a:rPr lang="en-GB" sz="1800" dirty="0" err="1"/>
              <a:t>i</a:t>
            </a:r>
            <a:r>
              <a:rPr lang="en-GB" sz="1800" dirty="0"/>
              <a:t>.   constant or increasing production of food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0238680-FC7A-486D-8D05-3B52D6AC47A7}"/>
              </a:ext>
            </a:extLst>
          </p:cNvPr>
          <p:cNvSpPr txBox="1">
            <a:spLocks/>
          </p:cNvSpPr>
          <p:nvPr/>
        </p:nvSpPr>
        <p:spPr>
          <a:xfrm>
            <a:off x="130629" y="292065"/>
            <a:ext cx="1206137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>
                <a:latin typeface="Times New Roman" panose="02020603050405020304" pitchFamily="18" charset="0"/>
                <a:cs typeface="Times New Roman" panose="02020603050405020304" pitchFamily="18" charset="0"/>
              </a:rPr>
              <a:t>Local biodiversity gains can = massive global loss: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6007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8B9ACB-A736-4684-8489-C9F3BA9D7B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629" y="292065"/>
            <a:ext cx="12061371" cy="1325563"/>
          </a:xfrm>
        </p:spPr>
        <p:txBody>
          <a:bodyPr>
            <a:normAutofit/>
          </a:bodyPr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Local biodiversity gains can = massive global loss: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0FD7AD3-FC7F-4FDE-8BD9-F5529921D7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095"/>
          <a:stretch/>
        </p:blipFill>
        <p:spPr>
          <a:xfrm>
            <a:off x="233364" y="2226149"/>
            <a:ext cx="2143125" cy="201136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9FFD75E-F6C2-4484-B25A-6322464BE2DE}"/>
              </a:ext>
            </a:extLst>
          </p:cNvPr>
          <p:cNvSpPr txBox="1"/>
          <p:nvPr/>
        </p:nvSpPr>
        <p:spPr>
          <a:xfrm>
            <a:off x="334964" y="1596258"/>
            <a:ext cx="20415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hectare cereal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726F614-8404-4220-9CF5-A52EBB33742E}"/>
              </a:ext>
            </a:extLst>
          </p:cNvPr>
          <p:cNvSpPr txBox="1"/>
          <p:nvPr/>
        </p:nvSpPr>
        <p:spPr>
          <a:xfrm>
            <a:off x="4021141" y="1613645"/>
            <a:ext cx="20415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hectare wood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A867ABF-1F6A-4BB4-929B-3B2C02D558D5}"/>
              </a:ext>
            </a:extLst>
          </p:cNvPr>
          <p:cNvSpPr txBox="1"/>
          <p:nvPr/>
        </p:nvSpPr>
        <p:spPr>
          <a:xfrm>
            <a:off x="7407272" y="1596258"/>
            <a:ext cx="44497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New land needed for agriculture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C59BEB7-B5F2-4E2F-B1F1-CCFE56BE178F}"/>
              </a:ext>
            </a:extLst>
          </p:cNvPr>
          <p:cNvSpPr txBox="1"/>
          <p:nvPr/>
        </p:nvSpPr>
        <p:spPr>
          <a:xfrm>
            <a:off x="2830518" y="2750681"/>
            <a:ext cx="2041525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5000" dirty="0"/>
              <a:t>=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D41F86C-BDFF-4BDD-B978-83456B5D36C6}"/>
              </a:ext>
            </a:extLst>
          </p:cNvPr>
          <p:cNvSpPr txBox="1"/>
          <p:nvPr/>
        </p:nvSpPr>
        <p:spPr>
          <a:xfrm>
            <a:off x="6744120" y="2717342"/>
            <a:ext cx="2041525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5000" dirty="0"/>
              <a:t>+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BD67D3A-6308-4D11-8240-5C5D2BDA2F9E}"/>
              </a:ext>
            </a:extLst>
          </p:cNvPr>
          <p:cNvSpPr txBox="1"/>
          <p:nvPr/>
        </p:nvSpPr>
        <p:spPr>
          <a:xfrm>
            <a:off x="42183" y="6482437"/>
            <a:ext cx="44497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*Assuming zero commodity-price elasticity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7C0812B-3D01-4235-93F9-2D3868A64D90}"/>
              </a:ext>
            </a:extLst>
          </p:cNvPr>
          <p:cNvSpPr txBox="1"/>
          <p:nvPr/>
        </p:nvSpPr>
        <p:spPr>
          <a:xfrm>
            <a:off x="233364" y="4878188"/>
            <a:ext cx="11356656" cy="1708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5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Wingdings" panose="05000000000000000000" pitchFamily="2" charset="2"/>
              </a:rPr>
              <a:t>we calculated that </a:t>
            </a:r>
            <a:r>
              <a:rPr lang="en-GB" sz="35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converting 1ha of UK cereal to 1ha of UK woodland ≈ </a:t>
            </a:r>
          </a:p>
          <a:p>
            <a:r>
              <a:rPr lang="en-GB" sz="35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GB" sz="35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1.67 ha of new land converted to agriculture</a:t>
            </a:r>
            <a:r>
              <a:rPr lang="en-GB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endParaRPr lang="en-GB" sz="3500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EFE2E87-4BF2-4452-8753-2964628827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759" y="2226149"/>
            <a:ext cx="2680724" cy="2010544"/>
          </a:xfr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24A2005-C8D0-48E1-96AD-B739EF356745}"/>
              </a:ext>
            </a:extLst>
          </p:cNvPr>
          <p:cNvSpPr txBox="1"/>
          <p:nvPr/>
        </p:nvSpPr>
        <p:spPr>
          <a:xfrm>
            <a:off x="-7663" y="3527"/>
            <a:ext cx="4499610" cy="36875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</a:pPr>
            <a:r>
              <a:rPr lang="en-GB" sz="1800" dirty="0" err="1"/>
              <a:t>i</a:t>
            </a:r>
            <a:r>
              <a:rPr lang="en-GB" sz="1800" dirty="0"/>
              <a:t>.   constant or increasing production of food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457539F-4AAA-46FA-AD0E-D7842013071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18"/>
          <a:stretch/>
        </p:blipFill>
        <p:spPr>
          <a:xfrm>
            <a:off x="7539805" y="2215480"/>
            <a:ext cx="3005262" cy="2058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549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367"/>
    </mc:Choice>
    <mc:Fallback xmlns="">
      <p:transition spd="slow" advTm="39367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8B9ACB-A736-4684-8489-C9F3BA9D7B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629" y="292065"/>
            <a:ext cx="12061371" cy="1325563"/>
          </a:xfrm>
        </p:spPr>
        <p:txBody>
          <a:bodyPr>
            <a:normAutofit/>
          </a:bodyPr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Local production gains can = massive global gain: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0FD7AD3-FC7F-4FDE-8BD9-F5529921D7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095"/>
          <a:stretch/>
        </p:blipFill>
        <p:spPr>
          <a:xfrm>
            <a:off x="233364" y="2226149"/>
            <a:ext cx="2143125" cy="201136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9FFD75E-F6C2-4484-B25A-6322464BE2DE}"/>
              </a:ext>
            </a:extLst>
          </p:cNvPr>
          <p:cNvSpPr txBox="1"/>
          <p:nvPr/>
        </p:nvSpPr>
        <p:spPr>
          <a:xfrm>
            <a:off x="334964" y="1596258"/>
            <a:ext cx="20415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40 t/ha carrots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726F614-8404-4220-9CF5-A52EBB33742E}"/>
              </a:ext>
            </a:extLst>
          </p:cNvPr>
          <p:cNvSpPr txBox="1"/>
          <p:nvPr/>
        </p:nvSpPr>
        <p:spPr>
          <a:xfrm>
            <a:off x="4280221" y="1583785"/>
            <a:ext cx="254729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 t carrots, 20 t cabbage, 10 t tomatoes, 5 t beans…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A867ABF-1F6A-4BB4-929B-3B2C02D558D5}"/>
              </a:ext>
            </a:extLst>
          </p:cNvPr>
          <p:cNvSpPr txBox="1"/>
          <p:nvPr/>
        </p:nvSpPr>
        <p:spPr>
          <a:xfrm>
            <a:off x="7407272" y="1596258"/>
            <a:ext cx="44497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Land globally </a:t>
            </a:r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saved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for wildlife*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C59BEB7-B5F2-4E2F-B1F1-CCFE56BE178F}"/>
              </a:ext>
            </a:extLst>
          </p:cNvPr>
          <p:cNvSpPr txBox="1"/>
          <p:nvPr/>
        </p:nvSpPr>
        <p:spPr>
          <a:xfrm>
            <a:off x="2830518" y="2750681"/>
            <a:ext cx="2041525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5000" dirty="0"/>
              <a:t>=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D41F86C-BDFF-4BDD-B978-83456B5D36C6}"/>
              </a:ext>
            </a:extLst>
          </p:cNvPr>
          <p:cNvSpPr txBox="1"/>
          <p:nvPr/>
        </p:nvSpPr>
        <p:spPr>
          <a:xfrm>
            <a:off x="6744120" y="2717342"/>
            <a:ext cx="2041525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5000" dirty="0"/>
              <a:t>+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BD67D3A-6308-4D11-8240-5C5D2BDA2F9E}"/>
              </a:ext>
            </a:extLst>
          </p:cNvPr>
          <p:cNvSpPr txBox="1"/>
          <p:nvPr/>
        </p:nvSpPr>
        <p:spPr>
          <a:xfrm>
            <a:off x="42183" y="6482437"/>
            <a:ext cx="44497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*Assuming zero commodity-price elasticity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7C0812B-3D01-4235-93F9-2D3868A64D90}"/>
              </a:ext>
            </a:extLst>
          </p:cNvPr>
          <p:cNvSpPr txBox="1"/>
          <p:nvPr/>
        </p:nvSpPr>
        <p:spPr>
          <a:xfrm>
            <a:off x="233364" y="4878188"/>
            <a:ext cx="11136086" cy="11849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5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every 1 ha of UK arable ‘saved’ ≈ </a:t>
            </a:r>
          </a:p>
          <a:p>
            <a:r>
              <a:rPr lang="en-GB" sz="35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GB" sz="35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1.67 ha</a:t>
            </a:r>
            <a:r>
              <a:rPr lang="en-GB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GB" sz="35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of global non-</a:t>
            </a:r>
            <a:r>
              <a:rPr lang="en-GB" sz="35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agric</a:t>
            </a:r>
            <a:r>
              <a:rPr lang="en-GB" sz="35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land ‘saved’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5FB01AB-7FF0-4C1F-971F-9F0667228B93}"/>
              </a:ext>
            </a:extLst>
          </p:cNvPr>
          <p:cNvSpPr/>
          <p:nvPr/>
        </p:nvSpPr>
        <p:spPr>
          <a:xfrm>
            <a:off x="233364" y="2177870"/>
            <a:ext cx="2143125" cy="2058823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C99AA35-0389-4668-9CE7-ABD03DF7B947}"/>
              </a:ext>
            </a:extLst>
          </p:cNvPr>
          <p:cNvGrpSpPr/>
          <p:nvPr/>
        </p:nvGrpSpPr>
        <p:grpSpPr>
          <a:xfrm>
            <a:off x="524609" y="2399614"/>
            <a:ext cx="770736" cy="975134"/>
            <a:chOff x="524609" y="2399614"/>
            <a:chExt cx="770736" cy="97513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887BA92-F52D-45B2-9511-C85287196E4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609" y="2399614"/>
              <a:ext cx="618336" cy="822734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BAA8F7E2-FA3C-44A4-9629-4C484FCF900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009" y="2552014"/>
              <a:ext cx="618336" cy="822734"/>
            </a:xfrm>
            <a:prstGeom prst="rect">
              <a:avLst/>
            </a:prstGeom>
          </p:spPr>
        </p:pic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BAE84CB8-AAB2-419A-BD6D-CFF6784C0F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777" y="2713858"/>
            <a:ext cx="618336" cy="82273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CFC3311-299E-4158-AA0E-0A090FA402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809" y="2857488"/>
            <a:ext cx="618336" cy="822734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A0DFF28C-419D-4B39-AA75-C4AD01CCB311}"/>
              </a:ext>
            </a:extLst>
          </p:cNvPr>
          <p:cNvSpPr/>
          <p:nvPr/>
        </p:nvSpPr>
        <p:spPr>
          <a:xfrm>
            <a:off x="4366544" y="2218496"/>
            <a:ext cx="2143125" cy="2058823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52D8E48-234C-4142-AA1B-0573681DF208}"/>
              </a:ext>
            </a:extLst>
          </p:cNvPr>
          <p:cNvGrpSpPr/>
          <p:nvPr/>
        </p:nvGrpSpPr>
        <p:grpSpPr>
          <a:xfrm>
            <a:off x="4379443" y="2239792"/>
            <a:ext cx="770736" cy="975134"/>
            <a:chOff x="524609" y="2399614"/>
            <a:chExt cx="770736" cy="975134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2512F04E-7AD0-475E-92D5-D72A9B3FFC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609" y="2399614"/>
              <a:ext cx="618336" cy="822734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119EA586-CDD8-43C9-9E88-1B6DE011C61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009" y="2552014"/>
              <a:ext cx="618336" cy="822734"/>
            </a:xfrm>
            <a:prstGeom prst="rect">
              <a:avLst/>
            </a:prstGeom>
          </p:spPr>
        </p:pic>
      </p:grpSp>
      <p:pic>
        <p:nvPicPr>
          <p:cNvPr id="39" name="Graphic 38">
            <a:extLst>
              <a:ext uri="{FF2B5EF4-FFF2-40B4-BE49-F238E27FC236}">
                <a16:creationId xmlns:a16="http://schemas.microsoft.com/office/drawing/2014/main" id="{181C15F3-4F95-4134-B7A2-FCDE7B12BF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46175" y="2118775"/>
            <a:ext cx="1288692" cy="1288692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BB05FD01-A876-4D84-A166-1230B29714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98836" y="2447465"/>
            <a:ext cx="1288692" cy="1288692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CC5773A5-B158-4332-B65D-A6C14ABA9A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9316" y="3435060"/>
            <a:ext cx="823558" cy="810261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23C0EF50-8368-461C-9CB7-9E55FC784C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2797" y="2587258"/>
            <a:ext cx="1100755" cy="1665445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E3A98511-DC9C-4C3D-A6F1-F1560FF6C7C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18"/>
          <a:stretch/>
        </p:blipFill>
        <p:spPr>
          <a:xfrm>
            <a:off x="7539805" y="2215480"/>
            <a:ext cx="3005262" cy="2058823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CD01919B-1307-464F-ADA4-DCE1E5559E59}"/>
              </a:ext>
            </a:extLst>
          </p:cNvPr>
          <p:cNvSpPr txBox="1"/>
          <p:nvPr/>
        </p:nvSpPr>
        <p:spPr>
          <a:xfrm>
            <a:off x="-7663" y="3527"/>
            <a:ext cx="4499610" cy="36875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</a:pPr>
            <a:r>
              <a:rPr lang="en-GB" sz="1800" dirty="0" err="1"/>
              <a:t>i</a:t>
            </a:r>
            <a:r>
              <a:rPr lang="en-GB" sz="1800" dirty="0"/>
              <a:t>.   constant or increasing production of food</a:t>
            </a:r>
          </a:p>
        </p:txBody>
      </p:sp>
    </p:spTree>
    <p:extLst>
      <p:ext uri="{BB962C8B-B14F-4D97-AF65-F5344CB8AC3E}">
        <p14:creationId xmlns:p14="http://schemas.microsoft.com/office/powerpoint/2010/main" val="3351480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367"/>
    </mc:Choice>
    <mc:Fallback xmlns="">
      <p:transition spd="slow" advTm="39367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888CC56-4529-4B75-9B79-E407F8C7BD92}"/>
              </a:ext>
            </a:extLst>
          </p:cNvPr>
          <p:cNvSpPr/>
          <p:nvPr/>
        </p:nvSpPr>
        <p:spPr>
          <a:xfrm>
            <a:off x="1334662" y="3066214"/>
            <a:ext cx="2872409" cy="336936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887E23B-7552-4041-A58B-979984840224}"/>
              </a:ext>
            </a:extLst>
          </p:cNvPr>
          <p:cNvSpPr/>
          <p:nvPr/>
        </p:nvSpPr>
        <p:spPr>
          <a:xfrm>
            <a:off x="5738522" y="3029807"/>
            <a:ext cx="2872409" cy="3369363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563C4DC-572C-4CF0-9950-11BADD190E0F}"/>
              </a:ext>
            </a:extLst>
          </p:cNvPr>
          <p:cNvSpPr/>
          <p:nvPr/>
        </p:nvSpPr>
        <p:spPr>
          <a:xfrm>
            <a:off x="6261154" y="3023539"/>
            <a:ext cx="195470" cy="3369365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4400957-E8AC-4C6E-9166-2648B8D56727}"/>
              </a:ext>
            </a:extLst>
          </p:cNvPr>
          <p:cNvSpPr/>
          <p:nvPr/>
        </p:nvSpPr>
        <p:spPr>
          <a:xfrm>
            <a:off x="6964018" y="3036073"/>
            <a:ext cx="195470" cy="3369365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323CA32-3947-4645-8B86-432A2317B76A}"/>
              </a:ext>
            </a:extLst>
          </p:cNvPr>
          <p:cNvSpPr/>
          <p:nvPr/>
        </p:nvSpPr>
        <p:spPr>
          <a:xfrm>
            <a:off x="7724086" y="3040814"/>
            <a:ext cx="195470" cy="3369365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1D6EE7C-12FD-42E2-A4F3-66F9A7CB2AAB}"/>
              </a:ext>
            </a:extLst>
          </p:cNvPr>
          <p:cNvSpPr/>
          <p:nvPr/>
        </p:nvSpPr>
        <p:spPr>
          <a:xfrm rot="16200000">
            <a:off x="7081633" y="2370479"/>
            <a:ext cx="218664" cy="2872411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6C0843D-A30B-48BB-AA45-800A2423E273}"/>
              </a:ext>
            </a:extLst>
          </p:cNvPr>
          <p:cNvSpPr/>
          <p:nvPr/>
        </p:nvSpPr>
        <p:spPr>
          <a:xfrm rot="16200000">
            <a:off x="7080634" y="3437317"/>
            <a:ext cx="218664" cy="2872411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B769BC4-7AC4-47BB-B856-B621855146DB}"/>
              </a:ext>
            </a:extLst>
          </p:cNvPr>
          <p:cNvSpPr/>
          <p:nvPr/>
        </p:nvSpPr>
        <p:spPr>
          <a:xfrm rot="16200000">
            <a:off x="7050156" y="4428823"/>
            <a:ext cx="218664" cy="2872411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B78636-9758-4DA4-B2C0-D04A015068CA}"/>
              </a:ext>
            </a:extLst>
          </p:cNvPr>
          <p:cNvSpPr txBox="1"/>
          <p:nvPr/>
        </p:nvSpPr>
        <p:spPr>
          <a:xfrm>
            <a:off x="1381539" y="2185822"/>
            <a:ext cx="20415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Monoculture </a:t>
            </a:r>
          </a:p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(1ha cropped)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2CB431C-8E98-4B0B-875A-7C3EAEF9A394}"/>
              </a:ext>
            </a:extLst>
          </p:cNvPr>
          <p:cNvSpPr txBox="1"/>
          <p:nvPr/>
        </p:nvSpPr>
        <p:spPr>
          <a:xfrm>
            <a:off x="5623560" y="2185736"/>
            <a:ext cx="20415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Market garden (0.8ha cropped)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49B6768-8C98-4744-80E3-DCB73266E8EF}"/>
              </a:ext>
            </a:extLst>
          </p:cNvPr>
          <p:cNvSpPr txBox="1"/>
          <p:nvPr/>
        </p:nvSpPr>
        <p:spPr>
          <a:xfrm>
            <a:off x="4617720" y="429598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endParaRPr lang="en-GB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760432E-5059-4B30-A1C0-961D4D21CE98}"/>
              </a:ext>
            </a:extLst>
          </p:cNvPr>
          <p:cNvSpPr txBox="1"/>
          <p:nvPr/>
        </p:nvSpPr>
        <p:spPr>
          <a:xfrm>
            <a:off x="4617720" y="2435157"/>
            <a:ext cx="10058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endParaRPr lang="en-GB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6B43EDE-B179-452D-9D5A-C2DFFF043EE1}"/>
              </a:ext>
            </a:extLst>
          </p:cNvPr>
          <p:cNvGrpSpPr/>
          <p:nvPr/>
        </p:nvGrpSpPr>
        <p:grpSpPr>
          <a:xfrm>
            <a:off x="9629585" y="3000286"/>
            <a:ext cx="2514601" cy="1351213"/>
            <a:chOff x="9585959" y="1842921"/>
            <a:chExt cx="2514601" cy="1351213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4B3F2EC-8399-4D98-BDF6-88A10A7D3ADC}"/>
                </a:ext>
              </a:extLst>
            </p:cNvPr>
            <p:cNvSpPr txBox="1"/>
            <p:nvPr/>
          </p:nvSpPr>
          <p:spPr>
            <a:xfrm>
              <a:off x="9585960" y="1842921"/>
              <a:ext cx="204152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BUT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DB11FEE-8774-4A91-82AE-DF8E3E1B01C4}"/>
                </a:ext>
              </a:extLst>
            </p:cNvPr>
            <p:cNvSpPr txBox="1"/>
            <p:nvPr/>
          </p:nvSpPr>
          <p:spPr>
            <a:xfrm>
              <a:off x="9585959" y="2547803"/>
              <a:ext cx="2514601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What is the right baseline for comparison?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A3AD4CED-4A73-4EEB-9071-5C9E894BD3B4}"/>
              </a:ext>
            </a:extLst>
          </p:cNvPr>
          <p:cNvSpPr txBox="1"/>
          <p:nvPr/>
        </p:nvSpPr>
        <p:spPr>
          <a:xfrm>
            <a:off x="6050280" y="3634412"/>
            <a:ext cx="609600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Paths</a:t>
            </a:r>
            <a:endParaRPr lang="en-GB" sz="1500" dirty="0">
              <a:solidFill>
                <a:schemeClr val="bg1"/>
              </a:solidFill>
            </a:endParaRP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1EC37403-926C-4B18-B168-6B90D1C45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629" y="289523"/>
            <a:ext cx="12061371" cy="1138450"/>
          </a:xfrm>
        </p:spPr>
        <p:txBody>
          <a:bodyPr>
            <a:normAutofit/>
          </a:bodyPr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should we measure production (space)?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0DAC3A6-1C61-40FC-A664-25D94C2B9397}"/>
              </a:ext>
            </a:extLst>
          </p:cNvPr>
          <p:cNvSpPr txBox="1"/>
          <p:nvPr/>
        </p:nvSpPr>
        <p:spPr>
          <a:xfrm>
            <a:off x="-7663" y="3527"/>
            <a:ext cx="4499610" cy="36875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</a:pPr>
            <a:r>
              <a:rPr lang="en-GB" sz="1800" dirty="0" err="1"/>
              <a:t>i</a:t>
            </a:r>
            <a:r>
              <a:rPr lang="en-GB" sz="1800" dirty="0"/>
              <a:t>.   constant or increasing production of food</a:t>
            </a: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2830AB2D-AC47-437B-A6DE-06AF36E40E73}"/>
              </a:ext>
            </a:extLst>
          </p:cNvPr>
          <p:cNvSpPr txBox="1">
            <a:spLocks/>
          </p:cNvSpPr>
          <p:nvPr/>
        </p:nvSpPr>
        <p:spPr>
          <a:xfrm>
            <a:off x="130629" y="491934"/>
            <a:ext cx="12061371" cy="19136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						(nutritional)?</a:t>
            </a:r>
            <a:b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						(energy)?....</a:t>
            </a:r>
          </a:p>
        </p:txBody>
      </p:sp>
    </p:spTree>
    <p:extLst>
      <p:ext uri="{BB962C8B-B14F-4D97-AF65-F5344CB8AC3E}">
        <p14:creationId xmlns:p14="http://schemas.microsoft.com/office/powerpoint/2010/main" val="375525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D6BF6C6-03EB-4003-BDB8-391C11EA5A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095"/>
          <a:stretch/>
        </p:blipFill>
        <p:spPr>
          <a:xfrm>
            <a:off x="838200" y="1724025"/>
            <a:ext cx="2212656" cy="2076619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032A8602-7A74-4410-AA82-7D1A6C4E02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629" y="292065"/>
            <a:ext cx="12061371" cy="1325563"/>
          </a:xfrm>
        </p:spPr>
        <p:txBody>
          <a:bodyPr>
            <a:normAutofit/>
          </a:bodyPr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should we measure production (resilience)?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3091220-0223-4D02-B5A7-AFDB65F638B8}"/>
              </a:ext>
            </a:extLst>
          </p:cNvPr>
          <p:cNvSpPr txBox="1"/>
          <p:nvPr/>
        </p:nvSpPr>
        <p:spPr>
          <a:xfrm>
            <a:off x="-7663" y="3527"/>
            <a:ext cx="4499610" cy="36875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</a:pPr>
            <a:r>
              <a:rPr lang="en-GB" sz="1800" dirty="0" err="1"/>
              <a:t>i</a:t>
            </a:r>
            <a:r>
              <a:rPr lang="en-GB" sz="1800" dirty="0"/>
              <a:t>.   constant or increasing production of food</a:t>
            </a:r>
          </a:p>
        </p:txBody>
      </p:sp>
    </p:spTree>
    <p:extLst>
      <p:ext uri="{BB962C8B-B14F-4D97-AF65-F5344CB8AC3E}">
        <p14:creationId xmlns:p14="http://schemas.microsoft.com/office/powerpoint/2010/main" val="21169430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25353</TotalTime>
  <Words>911</Words>
  <Application>Microsoft Office PowerPoint</Application>
  <PresentationFormat>Widescreen</PresentationFormat>
  <Paragraphs>115</Paragraphs>
  <Slides>16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Calibri</vt:lpstr>
      <vt:lpstr>Calibri Light</vt:lpstr>
      <vt:lpstr>Segoe UI</vt:lpstr>
      <vt:lpstr>Times New Roman</vt:lpstr>
      <vt:lpstr>Office Theme</vt:lpstr>
      <vt:lpstr>1_Office Theme</vt:lpstr>
      <vt:lpstr>PowerPoint Presentation</vt:lpstr>
      <vt:lpstr>If agriculture was designed by an ecologist:   biodiversity, production, polyculture</vt:lpstr>
      <vt:lpstr>Agriculture and global biodiversity loss</vt:lpstr>
      <vt:lpstr>Four indicators for agricultural environmental ‘good’:</vt:lpstr>
      <vt:lpstr>PowerPoint Presentation</vt:lpstr>
      <vt:lpstr>Local biodiversity gains can = massive global loss:</vt:lpstr>
      <vt:lpstr>Local production gains can = massive global gain:</vt:lpstr>
      <vt:lpstr>How should we measure production (space)?</vt:lpstr>
      <vt:lpstr>How should we measure production (resilience)?</vt:lpstr>
      <vt:lpstr>How should we measure production (resilience)?</vt:lpstr>
      <vt:lpstr>PowerPoint Presentation</vt:lpstr>
      <vt:lpstr>PowerPoint Presentation</vt:lpstr>
      <vt:lpstr>We can’t have it all </vt:lpstr>
      <vt:lpstr>Nutrients - Cinderella of the food systems </vt:lpstr>
      <vt:lpstr>The pasta problem</vt:lpstr>
      <vt:lpstr>Polycultural systems have potential to support: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to yield well</dc:title>
  <dc:creator>Alfy Gathorne-Hardy</dc:creator>
  <cp:lastModifiedBy>Alfy Gathorne-Hardy</cp:lastModifiedBy>
  <cp:revision>65</cp:revision>
  <dcterms:created xsi:type="dcterms:W3CDTF">2024-12-19T20:58:17Z</dcterms:created>
  <dcterms:modified xsi:type="dcterms:W3CDTF">2025-01-06T22:07:14Z</dcterms:modified>
</cp:coreProperties>
</file>