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8" r:id="rId4"/>
    <p:sldId id="257" r:id="rId5"/>
    <p:sldId id="261" r:id="rId6"/>
    <p:sldId id="268" r:id="rId7"/>
    <p:sldId id="274" r:id="rId8"/>
    <p:sldId id="270" r:id="rId9"/>
    <p:sldId id="262" r:id="rId10"/>
    <p:sldId id="265" r:id="rId11"/>
    <p:sldId id="266" r:id="rId12"/>
    <p:sldId id="271" r:id="rId13"/>
    <p:sldId id="273" r:id="rId14"/>
    <p:sldId id="269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62"/>
  </p:normalViewPr>
  <p:slideViewPr>
    <p:cSldViewPr snapToGrid="0">
      <p:cViewPr>
        <p:scale>
          <a:sx n="100" d="100"/>
          <a:sy n="100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B9CA-234D-CE62-19E9-7CFBA5FA4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C539B-B6D9-430B-B1D2-669F5643B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E8944-E1FB-CF06-00FB-45DDB5DC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B84EF-8362-C036-074B-935B0E42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19239-B486-177E-60A1-D4006DD7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088-FE9C-3DB4-F578-A841A9FB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765F-E942-7B7E-4315-2DE6F8968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29D30-4F91-88EB-94C2-936CD35C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D6B37-F07B-5E7B-DFCF-54EB8AE22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8A49C-129E-68F7-9828-ED7E7145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7D4D7-4BC7-BAC8-4B67-7FE3C8148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3E5B4-2705-3DEE-496D-C3F7D720D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A6785-DDD0-220B-EFFD-9D68E3B5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2CC30-F003-855C-15BB-69E0C86B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FC7FC-DA45-46B4-F6D1-4561B1B6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2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E32E-727F-94AE-2163-74AAA2D4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B94B-B628-694D-F297-6A9883410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8C2C7-234F-1A85-E543-2D768CCC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C79F3-9F4E-7542-2CDE-65D61EA6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A0649-593E-9D4E-60F4-6B5D528D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3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AD5C5-FCFB-A092-D43D-23DC5380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0796B-F368-BC90-4CA9-198AF2D59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ED85E-5405-BB87-5C04-3D995435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E7ADC-C859-2B8D-C87F-14E20D806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AC49-C1B8-B2A0-C4C2-F4D99E68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7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48A8-0EE3-58D9-4150-394844F9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2696-E657-AFD7-E11C-A489E458F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2FD51-7299-270F-E7D6-2489B789D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26B00-50A6-ADB3-C7A7-A40615A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5F117-F2E1-1487-2E4C-184724DC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2E42B-29F2-B4F3-15DB-1CC3D9F2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2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4551-B22C-6DC7-7A93-85368DE8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D808D-6028-E920-73F6-AAD9F02ED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079D4-0482-1788-821B-AD773B720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25CF4-D2AF-4D8F-C038-5610758DA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BCC76-34FA-81F4-9958-D67BFFD7A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29BE1-19A9-925D-04AD-CD6FBD7EE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7C851D-FC67-B7DB-390E-591FC64A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1A598-F3DC-43B7-A29A-2016A0B06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9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A5D4-3009-51E0-34BD-24041234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855627-98E2-E11A-00B8-4E6B20B3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2FE3CA-D5B4-AFAB-DE93-4D49BA7E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F64EE-1669-6203-878D-04DDAF112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5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F8F5E-CB24-A994-38C2-FE124347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F26DC-EB38-ABED-38EB-E48D1959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E8F5E-FB3D-E61C-7126-23C8FE1B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6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A7B4-70C6-0DD9-8A32-3F199EBC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C14DA-722D-2640-8877-8842B8852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0BD46-050E-DAE1-0517-DFFB75511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EEF55-A1C8-896F-ADC2-DAA0677A1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03FB4-C5F2-C9F2-A5AD-7153E163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B0B55-54A5-A5F3-3EDE-58C4E52D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0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1855-9B1D-2C7F-CA2B-366A888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A9BFB4-AEC2-3C0E-F1B7-F2A4F597D7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AB60C-B214-D5B7-7462-3B0C0B15C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4C6B7-C8A7-38BC-A661-24DD9752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4AB7-716E-3C0C-AB61-2AD59697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BACEC-E6A4-E06A-4AAB-48A6370A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4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6BDA3-5E8D-CF40-21F7-5402D0CD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47FBC-0E89-5CB4-3D83-ACC380E0A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BD0B9-EC8A-E5FF-431F-31181893B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6022B-8334-9848-9BCA-1EDB12D1FCE2}" type="datetimeFigureOut">
              <a:rPr lang="en-US" smtClean="0"/>
              <a:t>12/19/24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747A7-E3D9-6E60-B808-1E204AF12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5DA5C-0A28-308C-2162-BC62CC9FC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4982A-7215-F847-8EB4-9C9A3D6D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jpeg"/><Relationship Id="rId26" Type="http://schemas.openxmlformats.org/officeDocument/2006/relationships/image" Target="../media/image41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9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CB655-5CA2-70B1-CD0D-F6C1886DF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/>
              <a:t>What can polyculture add to the wider landscape?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n aerial view of a field&#10;&#10;Description automatically generated">
            <a:extLst>
              <a:ext uri="{FF2B5EF4-FFF2-40B4-BE49-F238E27FC236}">
                <a16:creationId xmlns:a16="http://schemas.microsoft.com/office/drawing/2014/main" id="{4E5109CB-E8C5-88ED-D4AD-943F833AFA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B221F-10BF-0E90-2E0A-A9AF19FDCA54}"/>
              </a:ext>
            </a:extLst>
          </p:cNvPr>
          <p:cNvSpPr txBox="1"/>
          <p:nvPr/>
        </p:nvSpPr>
        <p:spPr>
          <a:xfrm>
            <a:off x="836998" y="4701702"/>
            <a:ext cx="1790700" cy="38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Barbara Smith</a:t>
            </a:r>
          </a:p>
        </p:txBody>
      </p:sp>
      <p:pic>
        <p:nvPicPr>
          <p:cNvPr id="6146" name="Picture 2" descr="Centre for Agroecology, Water and ...">
            <a:extLst>
              <a:ext uri="{FF2B5EF4-FFF2-40B4-BE49-F238E27FC236}">
                <a16:creationId xmlns:a16="http://schemas.microsoft.com/office/drawing/2014/main" id="{A1DDAA94-6A3F-5909-B33B-C1082009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49" y="5831093"/>
            <a:ext cx="1058899" cy="7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entral Saint Martins, UAL">
            <a:extLst>
              <a:ext uri="{FF2B5EF4-FFF2-40B4-BE49-F238E27FC236}">
                <a16:creationId xmlns:a16="http://schemas.microsoft.com/office/drawing/2014/main" id="{3F3EA120-4598-7C14-522B-8C6B410DD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164" y="5787786"/>
            <a:ext cx="1931211" cy="8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65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5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B5F2DBA1-2073-267F-2A68-AA2DC31D1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811784"/>
            <a:ext cx="10905066" cy="5234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CA548-D493-8469-E116-3F49964073BF}"/>
              </a:ext>
            </a:extLst>
          </p:cNvPr>
          <p:cNvSpPr txBox="1"/>
          <p:nvPr/>
        </p:nvSpPr>
        <p:spPr>
          <a:xfrm>
            <a:off x="643467" y="6046216"/>
            <a:ext cx="389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nature reserves and SSSI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65F40B-330A-537C-2DEC-C5B7B12A4BE1}"/>
              </a:ext>
            </a:extLst>
          </p:cNvPr>
          <p:cNvSpPr/>
          <p:nvPr/>
        </p:nvSpPr>
        <p:spPr>
          <a:xfrm>
            <a:off x="9452027" y="3690630"/>
            <a:ext cx="71437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9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9176D0D-D006-D51A-41CA-0A0549EFCCAB}"/>
              </a:ext>
            </a:extLst>
          </p:cNvPr>
          <p:cNvGrpSpPr/>
          <p:nvPr/>
        </p:nvGrpSpPr>
        <p:grpSpPr>
          <a:xfrm>
            <a:off x="0" y="360786"/>
            <a:ext cx="12110553" cy="6321094"/>
            <a:chOff x="0" y="360786"/>
            <a:chExt cx="12110553" cy="6321094"/>
          </a:xfrm>
        </p:grpSpPr>
        <p:pic>
          <p:nvPicPr>
            <p:cNvPr id="5" name="Picture 4" descr="A screenshot of a map&#10;&#10;Description automatically generated">
              <a:extLst>
                <a:ext uri="{FF2B5EF4-FFF2-40B4-BE49-F238E27FC236}">
                  <a16:creationId xmlns:a16="http://schemas.microsoft.com/office/drawing/2014/main" id="{89A8F8B6-3F84-B94B-7374-F7EAB0D69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46" y="360786"/>
              <a:ext cx="12029107" cy="58542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2DA9DC-2FF6-A74B-2B37-45242EACC16F}"/>
                </a:ext>
              </a:extLst>
            </p:cNvPr>
            <p:cNvSpPr txBox="1"/>
            <p:nvPr/>
          </p:nvSpPr>
          <p:spPr>
            <a:xfrm>
              <a:off x="0" y="6312548"/>
              <a:ext cx="8491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Local nature reserves and SSSI, and farmers fields in mid-tier CSS schemes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168DB-4A7B-4C50-691D-82A631FE6F8B}"/>
                </a:ext>
              </a:extLst>
            </p:cNvPr>
            <p:cNvSpPr/>
            <p:nvPr/>
          </p:nvSpPr>
          <p:spPr>
            <a:xfrm>
              <a:off x="9804400" y="3517900"/>
              <a:ext cx="63500" cy="762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2911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FC53D57E-A5DE-C45B-7576-F0530B23203F}"/>
              </a:ext>
            </a:extLst>
          </p:cNvPr>
          <p:cNvSpPr>
            <a:spLocks noChangeAspect="1"/>
          </p:cNvSpPr>
          <p:nvPr/>
        </p:nvSpPr>
        <p:spPr>
          <a:xfrm>
            <a:off x="-6912000" y="-5673374"/>
            <a:ext cx="18000000" cy="18000000"/>
          </a:xfrm>
          <a:prstGeom prst="ellipse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78EF03-D73C-BFA8-515C-2BA6CEB60C78}"/>
              </a:ext>
            </a:extLst>
          </p:cNvPr>
          <p:cNvSpPr>
            <a:spLocks noChangeAspect="1"/>
          </p:cNvSpPr>
          <p:nvPr/>
        </p:nvSpPr>
        <p:spPr>
          <a:xfrm>
            <a:off x="288000" y="1503047"/>
            <a:ext cx="3600000" cy="3600000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FEA5C4-F0AC-2C07-2916-E21965B50834}"/>
              </a:ext>
            </a:extLst>
          </p:cNvPr>
          <p:cNvSpPr>
            <a:spLocks noChangeAspect="1"/>
          </p:cNvSpPr>
          <p:nvPr/>
        </p:nvSpPr>
        <p:spPr>
          <a:xfrm>
            <a:off x="1222804" y="2418916"/>
            <a:ext cx="1800000" cy="180000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48147D-6BFF-E628-270B-A39AF15580C3}"/>
              </a:ext>
            </a:extLst>
          </p:cNvPr>
          <p:cNvGrpSpPr/>
          <p:nvPr/>
        </p:nvGrpSpPr>
        <p:grpSpPr>
          <a:xfrm>
            <a:off x="-1" y="0"/>
            <a:ext cx="1243014" cy="6858000"/>
            <a:chOff x="-1" y="0"/>
            <a:chExt cx="1090863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7E1E52-52A8-0C22-E42B-27F80DA40A21}"/>
                </a:ext>
              </a:extLst>
            </p:cNvPr>
            <p:cNvSpPr/>
            <p:nvPr/>
          </p:nvSpPr>
          <p:spPr>
            <a:xfrm>
              <a:off x="-1" y="0"/>
              <a:ext cx="1090863" cy="6858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Graphic 5" descr="Maize outline">
              <a:extLst>
                <a:ext uri="{FF2B5EF4-FFF2-40B4-BE49-F238E27FC236}">
                  <a16:creationId xmlns:a16="http://schemas.microsoft.com/office/drawing/2014/main" id="{005D0087-6F9D-6FE6-EC80-1787D48BC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230" y="3326626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Eggplant with solid fill">
              <a:extLst>
                <a:ext uri="{FF2B5EF4-FFF2-40B4-BE49-F238E27FC236}">
                  <a16:creationId xmlns:a16="http://schemas.microsoft.com/office/drawing/2014/main" id="{40EAAA34-5AB3-3A98-AD20-9E05AE6A0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316" y="2424469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Pumpkin with solid fill">
              <a:extLst>
                <a:ext uri="{FF2B5EF4-FFF2-40B4-BE49-F238E27FC236}">
                  <a16:creationId xmlns:a16="http://schemas.microsoft.com/office/drawing/2014/main" id="{9F6E45BF-1127-7B25-00E3-26BF4784D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289" y="1032958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Plant outline">
              <a:extLst>
                <a:ext uri="{FF2B5EF4-FFF2-40B4-BE49-F238E27FC236}">
                  <a16:creationId xmlns:a16="http://schemas.microsoft.com/office/drawing/2014/main" id="{94279FA6-445D-C4DF-BE9B-60D39CE10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230" y="14839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Crops with solid fill">
              <a:extLst>
                <a:ext uri="{FF2B5EF4-FFF2-40B4-BE49-F238E27FC236}">
                  <a16:creationId xmlns:a16="http://schemas.microsoft.com/office/drawing/2014/main" id="{11B5EDE3-8D91-FAA6-7861-A76EC6E81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1316" y="5876302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Soy outline">
              <a:extLst>
                <a:ext uri="{FF2B5EF4-FFF2-40B4-BE49-F238E27FC236}">
                  <a16:creationId xmlns:a16="http://schemas.microsoft.com/office/drawing/2014/main" id="{5C351B4D-B0D5-4E49-ADF7-6FEA29B86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2390" y="5034408"/>
              <a:ext cx="914400" cy="914400"/>
            </a:xfrm>
            <a:prstGeom prst="rect">
              <a:avLst/>
            </a:prstGeom>
          </p:spPr>
        </p:pic>
        <p:pic>
          <p:nvPicPr>
            <p:cNvPr id="32" name="Graphic 31" descr="Strawberry with solid fill">
              <a:extLst>
                <a:ext uri="{FF2B5EF4-FFF2-40B4-BE49-F238E27FC236}">
                  <a16:creationId xmlns:a16="http://schemas.microsoft.com/office/drawing/2014/main" id="{18E6CEB5-77BF-8B5F-F818-B571633EE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0289" y="4254605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Peas In Pod outline">
              <a:extLst>
                <a:ext uri="{FF2B5EF4-FFF2-40B4-BE49-F238E27FC236}">
                  <a16:creationId xmlns:a16="http://schemas.microsoft.com/office/drawing/2014/main" id="{54DAD950-448F-8F25-1296-BB659AD55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6462" y="1787993"/>
              <a:ext cx="914400" cy="91440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AFF843A-8332-8680-E7D7-FAF156413C9E}"/>
              </a:ext>
            </a:extLst>
          </p:cNvPr>
          <p:cNvSpPr>
            <a:spLocks noChangeAspect="1"/>
          </p:cNvSpPr>
          <p:nvPr/>
        </p:nvSpPr>
        <p:spPr>
          <a:xfrm>
            <a:off x="2032804" y="3219552"/>
            <a:ext cx="180000" cy="180000"/>
          </a:xfrm>
          <a:prstGeom prst="ellipse">
            <a:avLst/>
          </a:prstGeom>
          <a:solidFill>
            <a:srgbClr val="FF0000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ED5E83-99B8-368B-5565-D637A1EC7805}"/>
              </a:ext>
            </a:extLst>
          </p:cNvPr>
          <p:cNvCxnSpPr>
            <a:cxnSpLocks/>
          </p:cNvCxnSpPr>
          <p:nvPr/>
        </p:nvCxnSpPr>
        <p:spPr>
          <a:xfrm rot="1200000">
            <a:off x="1837685" y="4841515"/>
            <a:ext cx="900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F0E536-0D0D-0551-B846-2A8E740E8C9C}"/>
              </a:ext>
            </a:extLst>
          </p:cNvPr>
          <p:cNvCxnSpPr>
            <a:cxnSpLocks/>
          </p:cNvCxnSpPr>
          <p:nvPr/>
        </p:nvCxnSpPr>
        <p:spPr>
          <a:xfrm rot="-1200000">
            <a:off x="1830122" y="1776329"/>
            <a:ext cx="9000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151054B-AB06-9A26-2DF2-50388E6B253F}"/>
              </a:ext>
            </a:extLst>
          </p:cNvPr>
          <p:cNvSpPr>
            <a:spLocks noChangeAspect="1"/>
          </p:cNvSpPr>
          <p:nvPr/>
        </p:nvSpPr>
        <p:spPr>
          <a:xfrm>
            <a:off x="1942804" y="3129552"/>
            <a:ext cx="360000" cy="360000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Short Guide to Solitary Bees ...">
            <a:extLst>
              <a:ext uri="{FF2B5EF4-FFF2-40B4-BE49-F238E27FC236}">
                <a16:creationId xmlns:a16="http://schemas.microsoft.com/office/drawing/2014/main" id="{F4546CB4-F4F8-0D39-D474-7E7761B97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5694" y="2989285"/>
            <a:ext cx="473374" cy="2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F8ECC-8B6D-20C0-8F4A-60F0431FD5D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376" y="3225774"/>
            <a:ext cx="346650" cy="346650"/>
          </a:xfrm>
          <a:prstGeom prst="rect">
            <a:avLst/>
          </a:prstGeom>
        </p:spPr>
      </p:pic>
      <p:pic>
        <p:nvPicPr>
          <p:cNvPr id="11" name="Graphic 10" descr="Bee with solid fill">
            <a:extLst>
              <a:ext uri="{FF2B5EF4-FFF2-40B4-BE49-F238E27FC236}">
                <a16:creationId xmlns:a16="http://schemas.microsoft.com/office/drawing/2014/main" id="{F8D19170-7AFD-57C9-C886-AA360BB570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14236" y="4198928"/>
            <a:ext cx="789433" cy="789433"/>
          </a:xfrm>
          <a:prstGeom prst="rect">
            <a:avLst/>
          </a:prstGeom>
        </p:spPr>
      </p:pic>
      <p:pic>
        <p:nvPicPr>
          <p:cNvPr id="13" name="Graphic 12" descr="Butterfly outline">
            <a:extLst>
              <a:ext uri="{FF2B5EF4-FFF2-40B4-BE49-F238E27FC236}">
                <a16:creationId xmlns:a16="http://schemas.microsoft.com/office/drawing/2014/main" id="{3DB9C581-1BAC-603E-9B63-7C75080AA20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25278" y="5889892"/>
            <a:ext cx="914400" cy="914400"/>
          </a:xfrm>
          <a:prstGeom prst="rect">
            <a:avLst/>
          </a:prstGeom>
        </p:spPr>
      </p:pic>
      <p:pic>
        <p:nvPicPr>
          <p:cNvPr id="17" name="Graphic 16" descr="Bats with solid fill">
            <a:extLst>
              <a:ext uri="{FF2B5EF4-FFF2-40B4-BE49-F238E27FC236}">
                <a16:creationId xmlns:a16="http://schemas.microsoft.com/office/drawing/2014/main" id="{D960E066-721B-EBC1-8E1D-86C4BDF2FCC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116143" y="4857753"/>
            <a:ext cx="914400" cy="914400"/>
          </a:xfrm>
          <a:prstGeom prst="rect">
            <a:avLst/>
          </a:prstGeom>
        </p:spPr>
      </p:pic>
      <p:pic>
        <p:nvPicPr>
          <p:cNvPr id="18" name="Graphic 17" descr="Sparrow outline">
            <a:extLst>
              <a:ext uri="{FF2B5EF4-FFF2-40B4-BE49-F238E27FC236}">
                <a16:creationId xmlns:a16="http://schemas.microsoft.com/office/drawing/2014/main" id="{00EFA12C-601F-2ED2-C604-EE049F1783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405721" y="3688256"/>
            <a:ext cx="914400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4D5DA94-AB68-8F1C-EF71-90948FBFB6ED}"/>
              </a:ext>
            </a:extLst>
          </p:cNvPr>
          <p:cNvGrpSpPr/>
          <p:nvPr/>
        </p:nvGrpSpPr>
        <p:grpSpPr>
          <a:xfrm>
            <a:off x="10651256" y="189842"/>
            <a:ext cx="1606879" cy="2448941"/>
            <a:chOff x="10600667" y="442439"/>
            <a:chExt cx="1606879" cy="24489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A8736C-4636-8D84-4492-DBF3F76986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00667" y="455800"/>
              <a:ext cx="360000" cy="360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19DB2-29EE-BFCC-C4E0-339B967913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9880" y="1448646"/>
              <a:ext cx="360000" cy="360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C30F837-1FEC-36B7-7BF5-F3EDB4F79F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37176" y="1967032"/>
              <a:ext cx="360000" cy="360000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B253423-9014-C517-B751-CDF4C7B53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80583" y="2522047"/>
              <a:ext cx="360000" cy="360000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AB437F0-8686-8878-DC30-EBF454374FC3}"/>
                </a:ext>
              </a:extLst>
            </p:cNvPr>
            <p:cNvSpPr txBox="1"/>
            <p:nvPr/>
          </p:nvSpPr>
          <p:spPr>
            <a:xfrm>
              <a:off x="11024251" y="442439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/>
                <a:t>&lt;</a:t>
              </a:r>
              <a:r>
                <a:rPr lang="en-GB" dirty="0"/>
                <a:t> 50m</a:t>
              </a:r>
              <a:endParaRPr lang="en-GB" u="sng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AC18EB-85D8-2760-9D48-43CBF4F8F9F9}"/>
                </a:ext>
              </a:extLst>
            </p:cNvPr>
            <p:cNvSpPr txBox="1"/>
            <p:nvPr/>
          </p:nvSpPr>
          <p:spPr>
            <a:xfrm rot="10800000" flipV="1">
              <a:off x="11163704" y="1439314"/>
              <a:ext cx="1028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/>
                <a:t>&lt;</a:t>
              </a:r>
              <a:r>
                <a:rPr lang="en-GB" dirty="0"/>
                <a:t> 500m</a:t>
              </a:r>
              <a:endParaRPr lang="en-GB" u="sng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3D6CC2-2354-3C7B-CBE5-32FDD41A0796}"/>
                </a:ext>
              </a:extLst>
            </p:cNvPr>
            <p:cNvSpPr txBox="1"/>
            <p:nvPr/>
          </p:nvSpPr>
          <p:spPr>
            <a:xfrm rot="10800000" flipV="1">
              <a:off x="11103126" y="942891"/>
              <a:ext cx="1028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/>
                <a:t>&lt;</a:t>
              </a:r>
              <a:r>
                <a:rPr lang="en-GB" dirty="0"/>
                <a:t> 100m</a:t>
              </a:r>
              <a:endParaRPr lang="en-GB" u="sng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802FD-85DF-BB79-CFDF-4CAF89ACCF57}"/>
                </a:ext>
              </a:extLst>
            </p:cNvPr>
            <p:cNvSpPr txBox="1"/>
            <p:nvPr/>
          </p:nvSpPr>
          <p:spPr>
            <a:xfrm rot="10800000" flipV="1">
              <a:off x="11163704" y="1962367"/>
              <a:ext cx="1028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/>
                <a:t>&lt;</a:t>
              </a:r>
              <a:r>
                <a:rPr lang="en-GB" dirty="0"/>
                <a:t> 1 km</a:t>
              </a:r>
              <a:endParaRPr lang="en-GB" u="sng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9A867B-27E2-C1CA-EF2F-FE0F183344D8}"/>
                </a:ext>
              </a:extLst>
            </p:cNvPr>
            <p:cNvSpPr txBox="1"/>
            <p:nvPr/>
          </p:nvSpPr>
          <p:spPr>
            <a:xfrm rot="10800000" flipV="1">
              <a:off x="11179250" y="2522048"/>
              <a:ext cx="1028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u="sng" dirty="0"/>
                <a:t>&lt;</a:t>
              </a:r>
              <a:r>
                <a:rPr lang="en-GB" dirty="0"/>
                <a:t> 5 km</a:t>
              </a:r>
              <a:endParaRPr lang="en-GB" u="sng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33930B6-FF44-984E-0BEB-8610411B2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4083" y="941241"/>
              <a:ext cx="360000" cy="36000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05497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Description automatically generated">
            <a:extLst>
              <a:ext uri="{FF2B5EF4-FFF2-40B4-BE49-F238E27FC236}">
                <a16:creationId xmlns:a16="http://schemas.microsoft.com/office/drawing/2014/main" id="{59206D88-DCDC-550F-BA04-34ED118BB2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57" y="0"/>
            <a:ext cx="73592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AC26E-461C-A2B6-F378-687A59542C83}"/>
              </a:ext>
            </a:extLst>
          </p:cNvPr>
          <p:cNvSpPr txBox="1"/>
          <p:nvPr/>
        </p:nvSpPr>
        <p:spPr>
          <a:xfrm>
            <a:off x="8432800" y="3124200"/>
            <a:ext cx="320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would like to do this kind of analysis for small diverse polyculture sites.</a:t>
            </a:r>
          </a:p>
        </p:txBody>
      </p:sp>
    </p:spTree>
    <p:extLst>
      <p:ext uri="{BB962C8B-B14F-4D97-AF65-F5344CB8AC3E}">
        <p14:creationId xmlns:p14="http://schemas.microsoft.com/office/powerpoint/2010/main" val="3461171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8ACFB-71BE-6BF8-A03E-D8906856B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611187"/>
            <a:ext cx="11049000" cy="54181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small diverse polycultures sites deliver biodiversity to the landscape and act as stepping- stones between biodiversity rich areas?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potential is there to get support for putting small scale biodiverse agriculture into the landscape (and how does this map over food deserts? Can we win-win?)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can we make funding systems work for us?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19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053A76-1344-983C-6827-9D836343B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1574800"/>
            <a:ext cx="3441700" cy="344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56ED6-759B-D84E-0468-6B992474B449}"/>
              </a:ext>
            </a:extLst>
          </p:cNvPr>
          <p:cNvSpPr txBox="1"/>
          <p:nvPr/>
        </p:nvSpPr>
        <p:spPr>
          <a:xfrm>
            <a:off x="4927600" y="1574800"/>
            <a:ext cx="71627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Speaker contacts</a:t>
            </a:r>
          </a:p>
          <a:p>
            <a:endParaRPr lang="en-US" dirty="0"/>
          </a:p>
          <a:p>
            <a:r>
              <a:rPr lang="en-US" dirty="0"/>
              <a:t>Barbara Smith: barbara.smith@coventry.ac.uk / barbarasmithmail@gmail.com</a:t>
            </a:r>
          </a:p>
          <a:p>
            <a:endParaRPr lang="en-US" dirty="0"/>
          </a:p>
          <a:p>
            <a:r>
              <a:rPr lang="en-US" dirty="0" err="1"/>
              <a:t>Alfy</a:t>
            </a:r>
            <a:r>
              <a:rPr lang="en-US" dirty="0"/>
              <a:t> </a:t>
            </a:r>
            <a:r>
              <a:rPr lang="en-US" dirty="0" err="1"/>
              <a:t>Gathorne</a:t>
            </a:r>
            <a:r>
              <a:rPr lang="en-US" dirty="0"/>
              <a:t> Hardy: a.gathorne-hardy@ed.ac.uk</a:t>
            </a:r>
          </a:p>
          <a:p>
            <a:endParaRPr lang="en-US" dirty="0"/>
          </a:p>
          <a:p>
            <a:r>
              <a:rPr lang="en-US" dirty="0"/>
              <a:t>Daisy Martinez: </a:t>
            </a:r>
            <a:r>
              <a:rPr lang="en-US" dirty="0" err="1"/>
              <a:t>Daisy.Martinez@ed.ac.uk</a:t>
            </a:r>
            <a:endParaRPr lang="en-US" dirty="0"/>
          </a:p>
          <a:p>
            <a:endParaRPr lang="en-US" dirty="0"/>
          </a:p>
          <a:p>
            <a:r>
              <a:rPr lang="en-US" dirty="0"/>
              <a:t>Beth Nicolls: E.Nicholls@sussex.ac.uk</a:t>
            </a:r>
          </a:p>
          <a:p>
            <a:endParaRPr lang="en-US" dirty="0"/>
          </a:p>
          <a:p>
            <a:r>
              <a:rPr lang="en-US" dirty="0"/>
              <a:t>Ulrich Schmutz: ab6217@coventry.ac.uk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53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DE066D0-7683-4BFE-36B7-B234EAF7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825" y="847725"/>
            <a:ext cx="5587175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26BBCF9-255B-B8AC-075A-7A813F37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198" y="831023"/>
            <a:ext cx="5179252" cy="517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7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ap of a country&#10;&#10;Description automatically generated">
            <a:extLst>
              <a:ext uri="{FF2B5EF4-FFF2-40B4-BE49-F238E27FC236}">
                <a16:creationId xmlns:a16="http://schemas.microsoft.com/office/drawing/2014/main" id="{BD1C57B6-28FB-85B5-3811-0450443641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830" y="698500"/>
            <a:ext cx="7068600" cy="5266800"/>
          </a:xfrm>
          <a:prstGeom prst="rect">
            <a:avLst/>
          </a:prstGeom>
        </p:spPr>
      </p:pic>
      <p:pic>
        <p:nvPicPr>
          <p:cNvPr id="15" name="Picture 14" descr="An aerial view of a field&#10;&#10;Description automatically generated">
            <a:extLst>
              <a:ext uri="{FF2B5EF4-FFF2-40B4-BE49-F238E27FC236}">
                <a16:creationId xmlns:a16="http://schemas.microsoft.com/office/drawing/2014/main" id="{40A2AF7B-422B-C827-BFF5-C300AAB261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29" y="1739900"/>
            <a:ext cx="3836073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map of a farm&#10;&#10;Description automatically generated">
            <a:extLst>
              <a:ext uri="{FF2B5EF4-FFF2-40B4-BE49-F238E27FC236}">
                <a16:creationId xmlns:a16="http://schemas.microsoft.com/office/drawing/2014/main" id="{96315428-40D4-793D-6337-4040CF87FB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624" y="557191"/>
            <a:ext cx="5668684" cy="5743618"/>
          </a:xfrm>
          <a:prstGeom prst="rect">
            <a:avLst/>
          </a:prstGeom>
        </p:spPr>
      </p:pic>
      <p:pic>
        <p:nvPicPr>
          <p:cNvPr id="12" name="Picture 11" descr="A map of a country&#10;&#10;Description automatically generated">
            <a:extLst>
              <a:ext uri="{FF2B5EF4-FFF2-40B4-BE49-F238E27FC236}">
                <a16:creationId xmlns:a16="http://schemas.microsoft.com/office/drawing/2014/main" id="{A05CB928-AA89-2CFB-10E7-EEDF93EB8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85" y="557191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n aerial view of a farm&#10;&#10;Description automatically generated">
            <a:extLst>
              <a:ext uri="{FF2B5EF4-FFF2-40B4-BE49-F238E27FC236}">
                <a16:creationId xmlns:a16="http://schemas.microsoft.com/office/drawing/2014/main" id="{5E2C8623-6C08-9C28-6272-3B6C33BB3F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6" y="-2"/>
            <a:ext cx="12191980" cy="68567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D72C7E-C90D-3806-29B9-C8DC303AAA3D}"/>
              </a:ext>
            </a:extLst>
          </p:cNvPr>
          <p:cNvSpPr>
            <a:spLocks noChangeAspect="1"/>
          </p:cNvSpPr>
          <p:nvPr/>
        </p:nvSpPr>
        <p:spPr>
          <a:xfrm>
            <a:off x="2440674" y="25131"/>
            <a:ext cx="7234260" cy="694485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CFAB0B-9AF3-7AB9-913A-94053B93BBB4}"/>
              </a:ext>
            </a:extLst>
          </p:cNvPr>
          <p:cNvSpPr>
            <a:spLocks noChangeAspect="1"/>
          </p:cNvSpPr>
          <p:nvPr/>
        </p:nvSpPr>
        <p:spPr>
          <a:xfrm>
            <a:off x="4036663" y="1640289"/>
            <a:ext cx="4042282" cy="388057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B23171-8DF5-1780-F0FD-8F6EB9AA7453}"/>
              </a:ext>
            </a:extLst>
          </p:cNvPr>
          <p:cNvCxnSpPr>
            <a:cxnSpLocks/>
          </p:cNvCxnSpPr>
          <p:nvPr/>
        </p:nvCxnSpPr>
        <p:spPr>
          <a:xfrm flipH="1">
            <a:off x="6107842" y="1676400"/>
            <a:ext cx="2022035" cy="1626617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665A86-9C23-CCAF-7354-DD2614D3C843}"/>
              </a:ext>
            </a:extLst>
          </p:cNvPr>
          <p:cNvCxnSpPr>
            <a:cxnSpLocks/>
          </p:cNvCxnSpPr>
          <p:nvPr/>
        </p:nvCxnSpPr>
        <p:spPr>
          <a:xfrm>
            <a:off x="3657600" y="1640289"/>
            <a:ext cx="2426559" cy="1662728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9AB57E-1D94-5AEA-CB06-0CB1C971CD6A}"/>
              </a:ext>
            </a:extLst>
          </p:cNvPr>
          <p:cNvCxnSpPr>
            <a:cxnSpLocks/>
          </p:cNvCxnSpPr>
          <p:nvPr/>
        </p:nvCxnSpPr>
        <p:spPr>
          <a:xfrm flipV="1">
            <a:off x="6095990" y="3429000"/>
            <a:ext cx="10" cy="2873884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95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94BCBA1-26EF-4989-2022-FB6E12E5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300" y="727075"/>
            <a:ext cx="43180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C67EFF-B5C7-0E44-0BE6-22EE9DB1B4EC}"/>
              </a:ext>
            </a:extLst>
          </p:cNvPr>
          <p:cNvSpPr txBox="1"/>
          <p:nvPr/>
        </p:nvSpPr>
        <p:spPr>
          <a:xfrm>
            <a:off x="176576" y="5273648"/>
            <a:ext cx="10729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deliver adequate pollination for vegetable pollination in fields in our case study in NE India we need </a:t>
            </a:r>
            <a:r>
              <a:rPr lang="en-US" b="1" dirty="0"/>
              <a:t>26% natural vegetation cover to fully pollinate </a:t>
            </a:r>
            <a:r>
              <a:rPr lang="en-US" b="1" dirty="0" err="1"/>
              <a:t>Aubergines</a:t>
            </a:r>
            <a:r>
              <a:rPr lang="en-US" b="1" dirty="0"/>
              <a:t> </a:t>
            </a:r>
            <a:r>
              <a:rPr lang="en-US" dirty="0"/>
              <a:t>(brinjal) and </a:t>
            </a:r>
            <a:r>
              <a:rPr lang="en-US" b="1" dirty="0"/>
              <a:t>17% natural vegetation to fully pollinate Mustard.</a:t>
            </a:r>
          </a:p>
          <a:p>
            <a:r>
              <a:rPr lang="en-US" dirty="0"/>
              <a:t>(measured in a radial diameter of 2 km around the farm)</a:t>
            </a:r>
          </a:p>
          <a:p>
            <a:r>
              <a:rPr lang="en-US" sz="1200" dirty="0" err="1"/>
              <a:t>Chattergee</a:t>
            </a:r>
            <a:r>
              <a:rPr lang="en-US" sz="1200" dirty="0"/>
              <a:t> et al., 2020, Agriculture, Ecosystems &amp; Environment</a:t>
            </a:r>
          </a:p>
        </p:txBody>
      </p:sp>
      <p:pic>
        <p:nvPicPr>
          <p:cNvPr id="5" name="Picture 4" descr="F2.tif">
            <a:extLst>
              <a:ext uri="{FF2B5EF4-FFF2-40B4-BE49-F238E27FC236}">
                <a16:creationId xmlns:a16="http://schemas.microsoft.com/office/drawing/2014/main" id="{A449A283-B23F-B3F5-7F28-B6DA58DA9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6"/>
          <a:stretch/>
        </p:blipFill>
        <p:spPr>
          <a:xfrm>
            <a:off x="176576" y="984187"/>
            <a:ext cx="5919424" cy="38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84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erial view of a farm&#10;&#10;Description automatically generated">
            <a:extLst>
              <a:ext uri="{FF2B5EF4-FFF2-40B4-BE49-F238E27FC236}">
                <a16:creationId xmlns:a16="http://schemas.microsoft.com/office/drawing/2014/main" id="{5E2C8623-6C08-9C28-6272-3B6C33BB3F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6" y="-2"/>
            <a:ext cx="12191980" cy="68567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D72C7E-C90D-3806-29B9-C8DC303AAA3D}"/>
              </a:ext>
            </a:extLst>
          </p:cNvPr>
          <p:cNvSpPr>
            <a:spLocks noChangeAspect="1"/>
          </p:cNvSpPr>
          <p:nvPr/>
        </p:nvSpPr>
        <p:spPr>
          <a:xfrm>
            <a:off x="2440674" y="25131"/>
            <a:ext cx="7234260" cy="694485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CFAB0B-9AF3-7AB9-913A-94053B93BBB4}"/>
              </a:ext>
            </a:extLst>
          </p:cNvPr>
          <p:cNvSpPr>
            <a:spLocks noChangeAspect="1"/>
          </p:cNvSpPr>
          <p:nvPr/>
        </p:nvSpPr>
        <p:spPr>
          <a:xfrm>
            <a:off x="4036663" y="1640289"/>
            <a:ext cx="4042282" cy="388057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B23171-8DF5-1780-F0FD-8F6EB9AA7453}"/>
              </a:ext>
            </a:extLst>
          </p:cNvPr>
          <p:cNvCxnSpPr>
            <a:cxnSpLocks/>
          </p:cNvCxnSpPr>
          <p:nvPr/>
        </p:nvCxnSpPr>
        <p:spPr>
          <a:xfrm flipH="1">
            <a:off x="6107842" y="1676400"/>
            <a:ext cx="2022035" cy="1626617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665A86-9C23-CCAF-7354-DD2614D3C843}"/>
              </a:ext>
            </a:extLst>
          </p:cNvPr>
          <p:cNvCxnSpPr>
            <a:cxnSpLocks/>
          </p:cNvCxnSpPr>
          <p:nvPr/>
        </p:nvCxnSpPr>
        <p:spPr>
          <a:xfrm>
            <a:off x="3657600" y="1640289"/>
            <a:ext cx="2426559" cy="1662728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9AB57E-1D94-5AEA-CB06-0CB1C971CD6A}"/>
              </a:ext>
            </a:extLst>
          </p:cNvPr>
          <p:cNvCxnSpPr>
            <a:cxnSpLocks/>
          </p:cNvCxnSpPr>
          <p:nvPr/>
        </p:nvCxnSpPr>
        <p:spPr>
          <a:xfrm flipV="1">
            <a:off x="6095990" y="3429000"/>
            <a:ext cx="10" cy="2873884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20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422E73D-4F68-6071-EAB0-23C6781080F2}"/>
              </a:ext>
            </a:extLst>
          </p:cNvPr>
          <p:cNvGrpSpPr/>
          <p:nvPr/>
        </p:nvGrpSpPr>
        <p:grpSpPr>
          <a:xfrm>
            <a:off x="0" y="-13341"/>
            <a:ext cx="12191980" cy="6856719"/>
            <a:chOff x="0" y="-1"/>
            <a:chExt cx="12191980" cy="6856719"/>
          </a:xfrm>
        </p:grpSpPr>
        <p:pic>
          <p:nvPicPr>
            <p:cNvPr id="7" name="Picture 6" descr="An aerial view of a farm&#10;&#10;Description automatically generated">
              <a:extLst>
                <a:ext uri="{FF2B5EF4-FFF2-40B4-BE49-F238E27FC236}">
                  <a16:creationId xmlns:a16="http://schemas.microsoft.com/office/drawing/2014/main" id="{5E2C8623-6C08-9C28-6272-3B6C33BB3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1980" cy="685671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D72C7E-C90D-3806-29B9-C8DC303AA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0240" y="-1"/>
              <a:ext cx="6858623" cy="6584249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CCFAB0B-9AF3-7AB9-913A-94053B93BB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80907" y="1613433"/>
              <a:ext cx="3519983" cy="3379168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76" name="Picture 4" descr="Halo PNGs for Free Download">
              <a:extLst>
                <a:ext uri="{FF2B5EF4-FFF2-40B4-BE49-F238E27FC236}">
                  <a16:creationId xmlns:a16="http://schemas.microsoft.com/office/drawing/2014/main" id="{96E8021C-AE56-1884-597B-130AD8659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541" y="3043061"/>
              <a:ext cx="4554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3601AF-FEBE-A0C1-8632-D42249593861}"/>
              </a:ext>
            </a:extLst>
          </p:cNvPr>
          <p:cNvCxnSpPr>
            <a:cxnSpLocks/>
          </p:cNvCxnSpPr>
          <p:nvPr/>
        </p:nvCxnSpPr>
        <p:spPr>
          <a:xfrm flipH="1">
            <a:off x="5735539" y="3494541"/>
            <a:ext cx="11357" cy="2387325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16A8A6-9EC1-F2F0-5362-75EBCA27D737}"/>
              </a:ext>
            </a:extLst>
          </p:cNvPr>
          <p:cNvCxnSpPr>
            <a:cxnSpLocks/>
          </p:cNvCxnSpPr>
          <p:nvPr/>
        </p:nvCxnSpPr>
        <p:spPr>
          <a:xfrm flipH="1" flipV="1">
            <a:off x="3314700" y="1327623"/>
            <a:ext cx="2226198" cy="1745863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0E2CE9-C87F-27F5-061B-7A142CEAF5AE}"/>
              </a:ext>
            </a:extLst>
          </p:cNvPr>
          <p:cNvCxnSpPr>
            <a:cxnSpLocks/>
          </p:cNvCxnSpPr>
          <p:nvPr/>
        </p:nvCxnSpPr>
        <p:spPr>
          <a:xfrm flipV="1">
            <a:off x="6010223" y="1600092"/>
            <a:ext cx="1756874" cy="1429629"/>
          </a:xfrm>
          <a:prstGeom prst="line">
            <a:avLst/>
          </a:prstGeom>
          <a:ln w="22225">
            <a:solidFill>
              <a:schemeClr val="accent4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64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england with green dots&#10;&#10;Description automatically generated">
            <a:extLst>
              <a:ext uri="{FF2B5EF4-FFF2-40B4-BE49-F238E27FC236}">
                <a16:creationId xmlns:a16="http://schemas.microsoft.com/office/drawing/2014/main" id="{982AFDEA-B8F8-32F1-8D24-D173B36954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684" y="0"/>
            <a:ext cx="7772400" cy="6721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03286E-D6B0-645C-1E38-FC378F166E2B}"/>
              </a:ext>
            </a:extLst>
          </p:cNvPr>
          <p:cNvSpPr txBox="1"/>
          <p:nvPr/>
        </p:nvSpPr>
        <p:spPr>
          <a:xfrm>
            <a:off x="128588" y="5797839"/>
            <a:ext cx="216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and National </a:t>
            </a:r>
          </a:p>
          <a:p>
            <a:r>
              <a:rPr lang="en-US" b="1" dirty="0"/>
              <a:t>Nature reserves </a:t>
            </a:r>
          </a:p>
          <a:p>
            <a:r>
              <a:rPr lang="en-US" b="1" dirty="0"/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3935116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26049</TotalTime>
  <Words>256</Words>
  <Application>Microsoft Macintosh PowerPoint</Application>
  <PresentationFormat>Widescreen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What can polyculture add to the wider landscape?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can polyculture add to the landscape?</dc:title>
  <dc:creator>Barbara Smith</dc:creator>
  <cp:lastModifiedBy>Barbara Smith</cp:lastModifiedBy>
  <cp:revision>11</cp:revision>
  <dcterms:created xsi:type="dcterms:W3CDTF">2024-12-19T12:39:31Z</dcterms:created>
  <dcterms:modified xsi:type="dcterms:W3CDTF">2025-01-06T14:48:54Z</dcterms:modified>
</cp:coreProperties>
</file>