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6" r:id="rId5"/>
    <p:sldId id="284" r:id="rId6"/>
    <p:sldId id="283" r:id="rId7"/>
    <p:sldId id="285" r:id="rId8"/>
    <p:sldId id="257" r:id="rId9"/>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276" autoAdjust="0"/>
  </p:normalViewPr>
  <p:slideViewPr>
    <p:cSldViewPr snapToGrid="0">
      <p:cViewPr varScale="1">
        <p:scale>
          <a:sx n="139" d="100"/>
          <a:sy n="139" d="100"/>
        </p:scale>
        <p:origin x="762"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C5E3A-6479-407C-8471-53C896A3017D}" type="datetimeFigureOut">
              <a:rPr lang="en-GB" smtClean="0"/>
              <a:t>06/01/2025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CB990-BC27-4D81-9F69-BD0B5C0F8097}" type="slidenum">
              <a:rPr lang="en-GB" smtClean="0"/>
              <a:t>‹#›</a:t>
            </a:fld>
            <a:endParaRPr lang="en-GB"/>
          </a:p>
        </p:txBody>
      </p:sp>
    </p:spTree>
    <p:extLst>
      <p:ext uri="{BB962C8B-B14F-4D97-AF65-F5344CB8AC3E}">
        <p14:creationId xmlns:p14="http://schemas.microsoft.com/office/powerpoint/2010/main" val="237278655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dirty="0"/>
              <a:t>This sessio</a:t>
            </a:r>
            <a:r>
              <a:rPr lang="en-GB" baseline="0" dirty="0"/>
              <a:t>n focuses on four contrasting projects which are all looking at ways to move away from peat in horticulture. Peat has been a </a:t>
            </a:r>
            <a:r>
              <a:rPr lang="en-GB" dirty="0"/>
              <a:t>widely used ingredient in growing media during the 20</a:t>
            </a:r>
            <a:r>
              <a:rPr lang="en-GB" baseline="30000" dirty="0"/>
              <a:t>th</a:t>
            </a:r>
            <a:r>
              <a:rPr lang="en-GB" dirty="0"/>
              <a:t> century because it is uniform, lightweight to transport, stable and low in nutrients (so it can be predictably amended with fertilisers). </a:t>
            </a:r>
          </a:p>
        </p:txBody>
      </p:sp>
      <p:sp>
        <p:nvSpPr>
          <p:cNvPr id="4" name="Slide Number Placeholder 3"/>
          <p:cNvSpPr>
            <a:spLocks noGrp="1"/>
          </p:cNvSpPr>
          <p:nvPr>
            <p:ph type="sldNum" sz="quarter" idx="10"/>
          </p:nvPr>
        </p:nvSpPr>
        <p:spPr/>
        <p:txBody>
          <a:bodyPr/>
          <a:lstStyle/>
          <a:p>
            <a:fld id="{B86CB990-BC27-4D81-9F69-BD0B5C0F8097}" type="slidenum">
              <a:rPr lang="en-GB" smtClean="0"/>
              <a:t>1</a:t>
            </a:fld>
            <a:endParaRPr lang="en-GB"/>
          </a:p>
        </p:txBody>
      </p:sp>
    </p:spTree>
    <p:extLst>
      <p:ext uri="{BB962C8B-B14F-4D97-AF65-F5344CB8AC3E}">
        <p14:creationId xmlns:p14="http://schemas.microsoft.com/office/powerpoint/2010/main" val="1987951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dirty="0"/>
              <a:t>During the 20</a:t>
            </a:r>
            <a:r>
              <a:rPr lang="en-GB" baseline="30000" dirty="0"/>
              <a:t>th</a:t>
            </a:r>
            <a:r>
              <a:rPr lang="en-GB" dirty="0"/>
              <a:t> century peat became a widely used ingredient in growing media because it is uniform, lightweight to transport, stable and low in nutrients (so it can be predictably amended with fertilisers).</a:t>
            </a:r>
          </a:p>
          <a:p>
            <a:pPr marL="0" marR="0" indent="0" algn="l" defTabSz="685800" rtl="0" eaLnBrk="1" fontAlgn="auto" latinLnBrk="0" hangingPunct="1">
              <a:lnSpc>
                <a:spcPct val="100000"/>
              </a:lnSpc>
              <a:spcBef>
                <a:spcPts val="0"/>
              </a:spcBef>
              <a:spcAft>
                <a:spcPts val="0"/>
              </a:spcAft>
              <a:buClrTx/>
              <a:buSzTx/>
              <a:buFontTx/>
              <a:buNone/>
              <a:tabLst/>
              <a:defRPr/>
            </a:pPr>
            <a:r>
              <a:rPr lang="en-GB" sz="900" b="0" i="0" kern="1200" dirty="0">
                <a:solidFill>
                  <a:schemeClr val="tx1"/>
                </a:solidFill>
                <a:effectLst/>
                <a:latin typeface="+mn-lt"/>
                <a:ea typeface="+mn-ea"/>
                <a:cs typeface="+mn-cs"/>
              </a:rPr>
              <a:t>Peatlands are one of our most valuable ecosystems. They are home to many species of rare plants, insects and birds. They are also our largest terrestrial carbon store, containing more than twice as much carbon as is stored in all the world’s forests. That’s why it is vital that we act now to eliminate our use of peat in horticulture</a:t>
            </a:r>
            <a:endParaRPr lang="en-GB" dirty="0"/>
          </a:p>
          <a:p>
            <a:endParaRPr lang="en-GB" dirty="0"/>
          </a:p>
        </p:txBody>
      </p:sp>
      <p:sp>
        <p:nvSpPr>
          <p:cNvPr id="4" name="Slide Number Placeholder 3"/>
          <p:cNvSpPr>
            <a:spLocks noGrp="1"/>
          </p:cNvSpPr>
          <p:nvPr>
            <p:ph type="sldNum" sz="quarter" idx="10"/>
          </p:nvPr>
        </p:nvSpPr>
        <p:spPr/>
        <p:txBody>
          <a:bodyPr/>
          <a:lstStyle/>
          <a:p>
            <a:fld id="{B86CB990-BC27-4D81-9F69-BD0B5C0F8097}" type="slidenum">
              <a:rPr lang="en-GB" smtClean="0"/>
              <a:t>2</a:t>
            </a:fld>
            <a:endParaRPr lang="en-GB"/>
          </a:p>
        </p:txBody>
      </p:sp>
    </p:spTree>
    <p:extLst>
      <p:ext uri="{BB962C8B-B14F-4D97-AF65-F5344CB8AC3E}">
        <p14:creationId xmlns:p14="http://schemas.microsoft.com/office/powerpoint/2010/main" val="283549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i="0" kern="1200" dirty="0">
                <a:solidFill>
                  <a:schemeClr val="tx1"/>
                </a:solidFill>
                <a:effectLst/>
                <a:latin typeface="+mn-lt"/>
                <a:ea typeface="+mn-ea"/>
                <a:cs typeface="+mn-cs"/>
              </a:rPr>
              <a:t>Blocking</a:t>
            </a:r>
            <a:r>
              <a:rPr lang="en-GB" sz="900" b="0" i="0" kern="1200" baseline="0" dirty="0">
                <a:solidFill>
                  <a:schemeClr val="tx1"/>
                </a:solidFill>
                <a:effectLst/>
                <a:latin typeface="+mn-lt"/>
                <a:ea typeface="+mn-ea"/>
                <a:cs typeface="+mn-cs"/>
              </a:rPr>
              <a:t> media is a specific type of</a:t>
            </a:r>
            <a:r>
              <a:rPr lang="en-GB" sz="900" b="0" i="0" kern="1200" dirty="0">
                <a:solidFill>
                  <a:schemeClr val="tx1"/>
                </a:solidFill>
                <a:effectLst/>
                <a:latin typeface="+mn-lt"/>
                <a:ea typeface="+mn-ea"/>
                <a:cs typeface="+mn-cs"/>
              </a:rPr>
              <a:t> peat-based growing medium that</a:t>
            </a:r>
            <a:r>
              <a:rPr lang="en-GB" sz="900" b="0" i="0" kern="1200" baseline="0" dirty="0">
                <a:solidFill>
                  <a:schemeClr val="tx1"/>
                </a:solidFill>
                <a:effectLst/>
                <a:latin typeface="+mn-lt"/>
                <a:ea typeface="+mn-ea"/>
                <a:cs typeface="+mn-cs"/>
              </a:rPr>
              <a:t> is used in professional horticulture. Rather than being free flowing for potting, blocking media needs to be cohesive and stick together when it is fed through a blocking machine. At the same time it must not stick to the blocking machine.</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kern="1200" dirty="0">
                <a:solidFill>
                  <a:schemeClr val="tx1"/>
                </a:solidFill>
                <a:effectLst/>
                <a:latin typeface="+mn-lt"/>
                <a:ea typeface="+mn-ea"/>
                <a:cs typeface="+mn-cs"/>
              </a:rPr>
              <a:t>The lettuce seeds are then sown into these blocks and placed in a glasshouse where they germinate and grow to planting-out size. When they’re ready, they’re planted into the fields and </a:t>
            </a:r>
            <a:r>
              <a:rPr lang="en-GB" sz="900" b="0" i="0" kern="1200" dirty="0" err="1">
                <a:solidFill>
                  <a:schemeClr val="tx1"/>
                </a:solidFill>
                <a:effectLst/>
                <a:latin typeface="+mn-lt"/>
                <a:ea typeface="+mn-ea"/>
                <a:cs typeface="+mn-cs"/>
              </a:rPr>
              <a:t>polytunnels</a:t>
            </a:r>
            <a:r>
              <a:rPr lang="en-GB" sz="900" b="0" i="0" kern="1200" dirty="0">
                <a:solidFill>
                  <a:schemeClr val="tx1"/>
                </a:solidFill>
                <a:effectLst/>
                <a:latin typeface="+mn-lt"/>
                <a:ea typeface="+mn-ea"/>
                <a:cs typeface="+mn-cs"/>
              </a:rPr>
              <a:t>, including</a:t>
            </a:r>
            <a:r>
              <a:rPr lang="en-GB" sz="900" b="0" i="0" kern="1200" baseline="0" dirty="0">
                <a:solidFill>
                  <a:schemeClr val="tx1"/>
                </a:solidFill>
                <a:effectLst/>
                <a:latin typeface="+mn-lt"/>
                <a:ea typeface="+mn-ea"/>
                <a:cs typeface="+mn-cs"/>
              </a:rPr>
              <a:t> at Riverford</a:t>
            </a:r>
            <a:r>
              <a:rPr lang="en-GB" sz="900" b="0" i="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R&amp;D trials must be carried out on all species to ensure peat-free mixes will produce crops at the quality and quantity needed to meet market demands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B86CB990-BC27-4D81-9F69-BD0B5C0F8097}" type="slidenum">
              <a:rPr lang="en-GB" smtClean="0"/>
              <a:t>3</a:t>
            </a:fld>
            <a:endParaRPr lang="en-GB"/>
          </a:p>
        </p:txBody>
      </p:sp>
    </p:spTree>
    <p:extLst>
      <p:ext uri="{BB962C8B-B14F-4D97-AF65-F5344CB8AC3E}">
        <p14:creationId xmlns:p14="http://schemas.microsoft.com/office/powerpoint/2010/main" val="422097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0" i="0" u="none" strike="noStrike" kern="1200" baseline="0" dirty="0">
                <a:solidFill>
                  <a:schemeClr val="tx1"/>
                </a:solidFill>
                <a:latin typeface="+mn-lt"/>
                <a:ea typeface="+mn-ea"/>
                <a:cs typeface="+mn-cs"/>
              </a:rPr>
              <a:t>Defra and AHDB are aware that there are no current, viable solutions to replace peat blocks for UK vegetable propagation</a:t>
            </a:r>
          </a:p>
          <a:p>
            <a:r>
              <a:rPr lang="en-GB" dirty="0"/>
              <a:t>Technical challenges of combining peat-free materials to match peat block properties: </a:t>
            </a:r>
          </a:p>
          <a:p>
            <a:pPr lvl="1"/>
            <a:r>
              <a:rPr lang="en-GB" dirty="0"/>
              <a:t>Physical properties: suitable cohesive properties for block formation, stability over time and during planting out </a:t>
            </a:r>
          </a:p>
          <a:p>
            <a:pPr lvl="1"/>
            <a:r>
              <a:rPr lang="en-GB" dirty="0"/>
              <a:t>Chemical properties: EC, pH, nutrients for commercial lettuce production. Plant performance: supporting the germination and growth of lettuce</a:t>
            </a:r>
          </a:p>
          <a:p>
            <a:endParaRPr lang="en-GB" dirty="0"/>
          </a:p>
          <a:p>
            <a:r>
              <a:rPr lang="en-GB" dirty="0"/>
              <a:t>Market challenges:</a:t>
            </a:r>
          </a:p>
          <a:p>
            <a:pPr lvl="1"/>
            <a:r>
              <a:rPr lang="en-GB" dirty="0"/>
              <a:t>Can produce marketable, quality lettuce.</a:t>
            </a:r>
            <a:r>
              <a:rPr lang="en-GB" baseline="0" dirty="0"/>
              <a:t>   </a:t>
            </a:r>
            <a:r>
              <a:rPr lang="en-GB" dirty="0"/>
              <a:t>Can meet organic certification requirements.  Acceptable cost of production.  Stable supply of consistent ingredients </a:t>
            </a:r>
          </a:p>
          <a:p>
            <a:endParaRPr lang="en-GB" dirty="0"/>
          </a:p>
        </p:txBody>
      </p:sp>
      <p:sp>
        <p:nvSpPr>
          <p:cNvPr id="4" name="Slide Number Placeholder 3"/>
          <p:cNvSpPr>
            <a:spLocks noGrp="1"/>
          </p:cNvSpPr>
          <p:nvPr>
            <p:ph type="sldNum" sz="quarter" idx="10"/>
          </p:nvPr>
        </p:nvSpPr>
        <p:spPr/>
        <p:txBody>
          <a:bodyPr/>
          <a:lstStyle/>
          <a:p>
            <a:fld id="{B86CB990-BC27-4D81-9F69-BD0B5C0F8097}" type="slidenum">
              <a:rPr lang="en-GB" smtClean="0"/>
              <a:t>4</a:t>
            </a:fld>
            <a:endParaRPr lang="en-GB"/>
          </a:p>
        </p:txBody>
      </p:sp>
    </p:spTree>
    <p:extLst>
      <p:ext uri="{BB962C8B-B14F-4D97-AF65-F5344CB8AC3E}">
        <p14:creationId xmlns:p14="http://schemas.microsoft.com/office/powerpoint/2010/main" val="414445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900" b="0" i="0" kern="1200" dirty="0">
                <a:solidFill>
                  <a:schemeClr val="tx1"/>
                </a:solidFill>
                <a:effectLst/>
                <a:latin typeface="+mn-lt"/>
                <a:ea typeface="+mn-ea"/>
                <a:cs typeface="+mn-cs"/>
              </a:rPr>
              <a:t>Emma </a:t>
            </a:r>
            <a:r>
              <a:rPr lang="en-GB" sz="900" b="0" i="0" kern="1200" dirty="0" err="1">
                <a:solidFill>
                  <a:schemeClr val="tx1"/>
                </a:solidFill>
                <a:effectLst/>
                <a:latin typeface="+mn-lt"/>
                <a:ea typeface="+mn-ea"/>
                <a:cs typeface="+mn-cs"/>
              </a:rPr>
              <a:t>Restorick</a:t>
            </a:r>
            <a:r>
              <a:rPr lang="en-GB" sz="900" b="0" i="0" kern="1200" dirty="0">
                <a:solidFill>
                  <a:schemeClr val="tx1"/>
                </a:solidFill>
                <a:effectLst/>
                <a:latin typeface="+mn-lt"/>
                <a:ea typeface="+mn-ea"/>
                <a:cs typeface="+mn-cs"/>
              </a:rPr>
              <a:t> will start the session by talking about her experience of creating peat-free blocks at </a:t>
            </a:r>
            <a:r>
              <a:rPr lang="en-GB" sz="900" b="0" i="0" kern="1200" dirty="0" err="1">
                <a:solidFill>
                  <a:schemeClr val="tx1"/>
                </a:solidFill>
                <a:effectLst/>
                <a:latin typeface="+mn-lt"/>
                <a:ea typeface="+mn-ea"/>
                <a:cs typeface="+mn-cs"/>
              </a:rPr>
              <a:t>Prideaux</a:t>
            </a:r>
            <a:r>
              <a:rPr lang="en-GB" sz="900" b="0" i="0" kern="1200" dirty="0">
                <a:solidFill>
                  <a:schemeClr val="tx1"/>
                </a:solidFill>
                <a:effectLst/>
                <a:latin typeface="+mn-lt"/>
                <a:ea typeface="+mn-ea"/>
                <a:cs typeface="+mn-cs"/>
              </a:rPr>
              <a:t> Walled Garden.</a:t>
            </a:r>
          </a:p>
          <a:p>
            <a:pPr marL="0" marR="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Dr Audrey </a:t>
            </a:r>
            <a:r>
              <a:rPr lang="en-GB" sz="900" kern="1200" dirty="0" err="1">
                <a:solidFill>
                  <a:schemeClr val="tx1"/>
                </a:solidFill>
                <a:effectLst/>
                <a:latin typeface="+mn-lt"/>
                <a:ea typeface="+mn-ea"/>
                <a:cs typeface="+mn-cs"/>
              </a:rPr>
              <a:t>Litterick</a:t>
            </a:r>
            <a:r>
              <a:rPr lang="en-GB" sz="900" kern="1200" dirty="0">
                <a:solidFill>
                  <a:schemeClr val="tx1"/>
                </a:solidFill>
                <a:effectLst/>
                <a:latin typeface="+mn-lt"/>
                <a:ea typeface="+mn-ea"/>
                <a:cs typeface="+mn-cs"/>
              </a:rPr>
              <a:t> will discuss an Innovative Farmers project that focuses on helping small-scale growers develop their own growing medium. </a:t>
            </a:r>
          </a:p>
          <a:p>
            <a:pPr marL="0" marR="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Dr Francis </a:t>
            </a:r>
            <a:r>
              <a:rPr lang="en-GB" sz="900" kern="1200" dirty="0" err="1">
                <a:solidFill>
                  <a:schemeClr val="tx1"/>
                </a:solidFill>
                <a:effectLst/>
                <a:latin typeface="+mn-lt"/>
                <a:ea typeface="+mn-ea"/>
                <a:cs typeface="+mn-cs"/>
              </a:rPr>
              <a:t>Rayns</a:t>
            </a:r>
            <a:r>
              <a:rPr lang="en-GB" sz="900" kern="1200" dirty="0">
                <a:solidFill>
                  <a:schemeClr val="tx1"/>
                </a:solidFill>
                <a:effectLst/>
                <a:latin typeface="+mn-lt"/>
                <a:ea typeface="+mn-ea"/>
                <a:cs typeface="+mn-cs"/>
              </a:rPr>
              <a:t> from Coventry University will present the findings of a larger collaborative research project led by Riverford Organic Farmers with support from Delfland Nurseries and Cambridge Eco that aims to identify and evaluate fully traceable peat-free growing mediums in larger scale horticulture. </a:t>
            </a:r>
          </a:p>
          <a:p>
            <a:pPr marL="0" marR="0" indent="0" algn="l" defTabSz="685800" rtl="0" eaLnBrk="1" fontAlgn="auto" latinLnBrk="0" hangingPunct="1">
              <a:lnSpc>
                <a:spcPct val="100000"/>
              </a:lnSpc>
              <a:spcBef>
                <a:spcPts val="0"/>
              </a:spcBef>
              <a:spcAft>
                <a:spcPts val="0"/>
              </a:spcAft>
              <a:buClrTx/>
              <a:buSzTx/>
              <a:buFontTx/>
              <a:buNone/>
              <a:tabLst/>
              <a:defRPr/>
            </a:pPr>
            <a:r>
              <a:rPr lang="en-GB" sz="900" b="0" i="0" kern="1200" dirty="0">
                <a:solidFill>
                  <a:schemeClr val="tx1"/>
                </a:solidFill>
                <a:effectLst/>
                <a:latin typeface="+mn-lt"/>
                <a:ea typeface="+mn-ea"/>
                <a:cs typeface="+mn-cs"/>
              </a:rPr>
              <a:t>Sebastian </a:t>
            </a:r>
            <a:r>
              <a:rPr lang="en-GB" sz="900" b="0" i="0" kern="1200" dirty="0" err="1">
                <a:solidFill>
                  <a:schemeClr val="tx1"/>
                </a:solidFill>
                <a:effectLst/>
                <a:latin typeface="+mn-lt"/>
                <a:ea typeface="+mn-ea"/>
                <a:cs typeface="+mn-cs"/>
              </a:rPr>
              <a:t>Kipp</a:t>
            </a:r>
            <a:r>
              <a:rPr lang="en-GB" sz="900" b="0" i="0" kern="1200" dirty="0">
                <a:solidFill>
                  <a:schemeClr val="tx1"/>
                </a:solidFill>
                <a:effectLst/>
                <a:latin typeface="+mn-lt"/>
                <a:ea typeface="+mn-ea"/>
                <a:cs typeface="+mn-cs"/>
              </a:rPr>
              <a:t> from Klasmann-</a:t>
            </a:r>
            <a:r>
              <a:rPr lang="en-GB" sz="900" b="0" i="0" kern="1200" dirty="0" err="1">
                <a:solidFill>
                  <a:schemeClr val="tx1"/>
                </a:solidFill>
                <a:effectLst/>
                <a:latin typeface="+mn-lt"/>
                <a:ea typeface="+mn-ea"/>
                <a:cs typeface="+mn-cs"/>
              </a:rPr>
              <a:t>Deilmann</a:t>
            </a:r>
            <a:r>
              <a:rPr lang="en-GB" sz="900" b="0" i="0" kern="1200" dirty="0">
                <a:solidFill>
                  <a:schemeClr val="tx1"/>
                </a:solidFill>
                <a:effectLst/>
                <a:latin typeface="+mn-lt"/>
                <a:ea typeface="+mn-ea"/>
                <a:cs typeface="+mn-cs"/>
              </a:rPr>
              <a:t> will discuss peat reduction in the growing media industry.</a:t>
            </a:r>
          </a:p>
          <a:p>
            <a:pPr marL="0" marR="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indent="0" algn="l" defTabSz="685800" rtl="0" eaLnBrk="1" fontAlgn="auto" latinLnBrk="0" hangingPunct="1">
              <a:lnSpc>
                <a:spcPct val="100000"/>
              </a:lnSpc>
              <a:spcBef>
                <a:spcPts val="0"/>
              </a:spcBef>
              <a:spcAft>
                <a:spcPts val="0"/>
              </a:spcAft>
              <a:buClrTx/>
              <a:buSzTx/>
              <a:buFontTx/>
              <a:buNone/>
              <a:tabLst/>
              <a:defRPr/>
            </a:pPr>
            <a:r>
              <a:rPr lang="en-GB" dirty="0"/>
              <a:t>Reference to Innovative Farmers as they have funded Emma and Audrey to be at the conference. </a:t>
            </a:r>
          </a:p>
        </p:txBody>
      </p:sp>
      <p:sp>
        <p:nvSpPr>
          <p:cNvPr id="4" name="Slide Number Placeholder 3"/>
          <p:cNvSpPr>
            <a:spLocks noGrp="1"/>
          </p:cNvSpPr>
          <p:nvPr>
            <p:ph type="sldNum" sz="quarter" idx="5"/>
          </p:nvPr>
        </p:nvSpPr>
        <p:spPr/>
        <p:txBody>
          <a:bodyPr/>
          <a:lstStyle/>
          <a:p>
            <a:fld id="{B86CB990-BC27-4D81-9F69-BD0B5C0F8097}" type="slidenum">
              <a:rPr lang="en-GB" smtClean="0"/>
              <a:t>5</a:t>
            </a:fld>
            <a:endParaRPr lang="en-GB"/>
          </a:p>
        </p:txBody>
      </p:sp>
    </p:spTree>
    <p:extLst>
      <p:ext uri="{BB962C8B-B14F-4D97-AF65-F5344CB8AC3E}">
        <p14:creationId xmlns:p14="http://schemas.microsoft.com/office/powerpoint/2010/main" val="6050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274F9F2-FC3E-4637-AAD2-5A649A8B27E5}" type="datetimeFigureOut">
              <a:rPr lang="en-GB" smtClean="0"/>
              <a:t>06/01/2025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393367-5BA7-464A-8788-EA6384142F55}" type="slidenum">
              <a:rPr lang="en-GB" smtClean="0"/>
              <a:t>‹#›</a:t>
            </a:fld>
            <a:endParaRPr lang="en-GB"/>
          </a:p>
        </p:txBody>
      </p:sp>
    </p:spTree>
    <p:extLst>
      <p:ext uri="{BB962C8B-B14F-4D97-AF65-F5344CB8AC3E}">
        <p14:creationId xmlns:p14="http://schemas.microsoft.com/office/powerpoint/2010/main" val="247109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74F9F2-FC3E-4637-AAD2-5A649A8B27E5}" type="datetimeFigureOut">
              <a:rPr lang="en-GB" smtClean="0"/>
              <a:t>06/01/2025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393367-5BA7-464A-8788-EA6384142F55}" type="slidenum">
              <a:rPr lang="en-GB" smtClean="0"/>
              <a:t>‹#›</a:t>
            </a:fld>
            <a:endParaRPr lang="en-GB"/>
          </a:p>
        </p:txBody>
      </p:sp>
    </p:spTree>
    <p:extLst>
      <p:ext uri="{BB962C8B-B14F-4D97-AF65-F5344CB8AC3E}">
        <p14:creationId xmlns:p14="http://schemas.microsoft.com/office/powerpoint/2010/main" val="165166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74F9F2-FC3E-4637-AAD2-5A649A8B27E5}" type="datetimeFigureOut">
              <a:rPr lang="en-GB" smtClean="0"/>
              <a:t>06/01/2025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393367-5BA7-464A-8788-EA6384142F55}" type="slidenum">
              <a:rPr lang="en-GB" smtClean="0"/>
              <a:t>‹#›</a:t>
            </a:fld>
            <a:endParaRPr lang="en-GB"/>
          </a:p>
        </p:txBody>
      </p:sp>
    </p:spTree>
    <p:extLst>
      <p:ext uri="{BB962C8B-B14F-4D97-AF65-F5344CB8AC3E}">
        <p14:creationId xmlns:p14="http://schemas.microsoft.com/office/powerpoint/2010/main" val="3834435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74F9F2-FC3E-4637-AAD2-5A649A8B27E5}" type="datetimeFigureOut">
              <a:rPr lang="en-GB" smtClean="0"/>
              <a:t>06/01/2025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393367-5BA7-464A-8788-EA6384142F55}" type="slidenum">
              <a:rPr lang="en-GB" smtClean="0"/>
              <a:t>‹#›</a:t>
            </a:fld>
            <a:endParaRPr lang="en-GB"/>
          </a:p>
        </p:txBody>
      </p:sp>
    </p:spTree>
    <p:extLst>
      <p:ext uri="{BB962C8B-B14F-4D97-AF65-F5344CB8AC3E}">
        <p14:creationId xmlns:p14="http://schemas.microsoft.com/office/powerpoint/2010/main" val="3485429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74F9F2-FC3E-4637-AAD2-5A649A8B27E5}" type="datetimeFigureOut">
              <a:rPr lang="en-GB" smtClean="0"/>
              <a:t>06/01/2025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393367-5BA7-464A-8788-EA6384142F55}" type="slidenum">
              <a:rPr lang="en-GB" smtClean="0"/>
              <a:t>‹#›</a:t>
            </a:fld>
            <a:endParaRPr lang="en-GB"/>
          </a:p>
        </p:txBody>
      </p:sp>
    </p:spTree>
    <p:extLst>
      <p:ext uri="{BB962C8B-B14F-4D97-AF65-F5344CB8AC3E}">
        <p14:creationId xmlns:p14="http://schemas.microsoft.com/office/powerpoint/2010/main" val="232426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274F9F2-FC3E-4637-AAD2-5A649A8B27E5}" type="datetimeFigureOut">
              <a:rPr lang="en-GB" smtClean="0"/>
              <a:t>06/01/2025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393367-5BA7-464A-8788-EA6384142F55}" type="slidenum">
              <a:rPr lang="en-GB" smtClean="0"/>
              <a:t>‹#›</a:t>
            </a:fld>
            <a:endParaRPr lang="en-GB"/>
          </a:p>
        </p:txBody>
      </p:sp>
    </p:spTree>
    <p:extLst>
      <p:ext uri="{BB962C8B-B14F-4D97-AF65-F5344CB8AC3E}">
        <p14:creationId xmlns:p14="http://schemas.microsoft.com/office/powerpoint/2010/main" val="261751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274F9F2-FC3E-4637-AAD2-5A649A8B27E5}" type="datetimeFigureOut">
              <a:rPr lang="en-GB" smtClean="0"/>
              <a:t>06/01/2025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393367-5BA7-464A-8788-EA6384142F55}" type="slidenum">
              <a:rPr lang="en-GB" smtClean="0"/>
              <a:t>‹#›</a:t>
            </a:fld>
            <a:endParaRPr lang="en-GB"/>
          </a:p>
        </p:txBody>
      </p:sp>
    </p:spTree>
    <p:extLst>
      <p:ext uri="{BB962C8B-B14F-4D97-AF65-F5344CB8AC3E}">
        <p14:creationId xmlns:p14="http://schemas.microsoft.com/office/powerpoint/2010/main" val="229100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274F9F2-FC3E-4637-AAD2-5A649A8B27E5}" type="datetimeFigureOut">
              <a:rPr lang="en-GB" smtClean="0"/>
              <a:t>06/01/2025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393367-5BA7-464A-8788-EA6384142F55}" type="slidenum">
              <a:rPr lang="en-GB" smtClean="0"/>
              <a:t>‹#›</a:t>
            </a:fld>
            <a:endParaRPr lang="en-GB"/>
          </a:p>
        </p:txBody>
      </p:sp>
    </p:spTree>
    <p:extLst>
      <p:ext uri="{BB962C8B-B14F-4D97-AF65-F5344CB8AC3E}">
        <p14:creationId xmlns:p14="http://schemas.microsoft.com/office/powerpoint/2010/main" val="123385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4F9F2-FC3E-4637-AAD2-5A649A8B27E5}" type="datetimeFigureOut">
              <a:rPr lang="en-GB" smtClean="0"/>
              <a:t>06/01/2025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393367-5BA7-464A-8788-EA6384142F55}" type="slidenum">
              <a:rPr lang="en-GB" smtClean="0"/>
              <a:t>‹#›</a:t>
            </a:fld>
            <a:endParaRPr lang="en-GB"/>
          </a:p>
        </p:txBody>
      </p:sp>
    </p:spTree>
    <p:extLst>
      <p:ext uri="{BB962C8B-B14F-4D97-AF65-F5344CB8AC3E}">
        <p14:creationId xmlns:p14="http://schemas.microsoft.com/office/powerpoint/2010/main" val="27919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1274F9F2-FC3E-4637-AAD2-5A649A8B27E5}" type="datetimeFigureOut">
              <a:rPr lang="en-GB" smtClean="0"/>
              <a:t>06/01/2025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393367-5BA7-464A-8788-EA6384142F55}" type="slidenum">
              <a:rPr lang="en-GB" smtClean="0"/>
              <a:t>‹#›</a:t>
            </a:fld>
            <a:endParaRPr lang="en-GB"/>
          </a:p>
        </p:txBody>
      </p:sp>
    </p:spTree>
    <p:extLst>
      <p:ext uri="{BB962C8B-B14F-4D97-AF65-F5344CB8AC3E}">
        <p14:creationId xmlns:p14="http://schemas.microsoft.com/office/powerpoint/2010/main" val="2065367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1274F9F2-FC3E-4637-AAD2-5A649A8B27E5}" type="datetimeFigureOut">
              <a:rPr lang="en-GB" smtClean="0"/>
              <a:t>06/01/2025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393367-5BA7-464A-8788-EA6384142F55}" type="slidenum">
              <a:rPr lang="en-GB" smtClean="0"/>
              <a:t>‹#›</a:t>
            </a:fld>
            <a:endParaRPr lang="en-GB"/>
          </a:p>
        </p:txBody>
      </p:sp>
    </p:spTree>
    <p:extLst>
      <p:ext uri="{BB962C8B-B14F-4D97-AF65-F5344CB8AC3E}">
        <p14:creationId xmlns:p14="http://schemas.microsoft.com/office/powerpoint/2010/main" val="3285803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1274F9F2-FC3E-4637-AAD2-5A649A8B27E5}" type="datetimeFigureOut">
              <a:rPr lang="en-GB" smtClean="0"/>
              <a:t>06/01/2025</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0D393367-5BA7-464A-8788-EA6384142F55}" type="slidenum">
              <a:rPr lang="en-GB" smtClean="0"/>
              <a:t>‹#›</a:t>
            </a:fld>
            <a:endParaRPr lang="en-GB"/>
          </a:p>
        </p:txBody>
      </p:sp>
    </p:spTree>
    <p:extLst>
      <p:ext uri="{BB962C8B-B14F-4D97-AF65-F5344CB8AC3E}">
        <p14:creationId xmlns:p14="http://schemas.microsoft.com/office/powerpoint/2010/main" val="2400077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gif"/><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8017" y="828727"/>
            <a:ext cx="7702062" cy="1310585"/>
          </a:xfrm>
        </p:spPr>
        <p:txBody>
          <a:bodyPr>
            <a:noAutofit/>
          </a:bodyPr>
          <a:lstStyle/>
          <a:p>
            <a:r>
              <a:rPr lang="en-GB" sz="6000" b="1" dirty="0">
                <a:solidFill>
                  <a:schemeClr val="accent6"/>
                </a:solidFill>
              </a:rPr>
              <a:t>Progress to a peat-free horticultural system</a:t>
            </a:r>
          </a:p>
        </p:txBody>
      </p:sp>
      <p:sp>
        <p:nvSpPr>
          <p:cNvPr id="3" name="Subtitle 2"/>
          <p:cNvSpPr>
            <a:spLocks noGrp="1"/>
          </p:cNvSpPr>
          <p:nvPr>
            <p:ph type="subTitle" idx="1"/>
          </p:nvPr>
        </p:nvSpPr>
        <p:spPr>
          <a:xfrm>
            <a:off x="4610687" y="2463897"/>
            <a:ext cx="4139418" cy="1946324"/>
          </a:xfrm>
        </p:spPr>
        <p:txBody>
          <a:bodyPr>
            <a:noAutofit/>
          </a:bodyPr>
          <a:lstStyle/>
          <a:p>
            <a:endParaRPr lang="en-GB" sz="3000"/>
          </a:p>
          <a:p>
            <a:r>
              <a:rPr lang="en-GB" sz="3000"/>
              <a:t>Friday 10</a:t>
            </a:r>
            <a:r>
              <a:rPr lang="en-GB" sz="3000" baseline="30000"/>
              <a:t>th</a:t>
            </a:r>
            <a:r>
              <a:rPr lang="en-GB" sz="3000"/>
              <a:t> January 2025</a:t>
            </a:r>
          </a:p>
          <a:p>
            <a:r>
              <a:rPr lang="en-GB" sz="3000"/>
              <a:t>Town Hall Court Room</a:t>
            </a:r>
            <a:endParaRPr lang="en-GB" sz="3000" dirty="0"/>
          </a:p>
        </p:txBody>
      </p:sp>
      <p:pic>
        <p:nvPicPr>
          <p:cNvPr id="4" name="Picture 3"/>
          <p:cNvPicPr>
            <a:picLocks noChangeAspect="1"/>
          </p:cNvPicPr>
          <p:nvPr/>
        </p:nvPicPr>
        <p:blipFill>
          <a:blip r:embed="rId3"/>
          <a:stretch>
            <a:fillRect/>
          </a:stretch>
        </p:blipFill>
        <p:spPr>
          <a:xfrm>
            <a:off x="328091" y="2365616"/>
            <a:ext cx="4180957" cy="2044605"/>
          </a:xfrm>
          <a:prstGeom prst="rect">
            <a:avLst/>
          </a:prstGeom>
        </p:spPr>
      </p:pic>
    </p:spTree>
    <p:extLst>
      <p:ext uri="{BB962C8B-B14F-4D97-AF65-F5344CB8AC3E}">
        <p14:creationId xmlns:p14="http://schemas.microsoft.com/office/powerpoint/2010/main" val="1403741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CBBE9E-5B19-A18E-23CE-5CD4C3942D13}"/>
              </a:ext>
            </a:extLst>
          </p:cNvPr>
          <p:cNvSpPr/>
          <p:nvPr/>
        </p:nvSpPr>
        <p:spPr>
          <a:xfrm>
            <a:off x="5847734" y="0"/>
            <a:ext cx="3296265" cy="5143500"/>
          </a:xfrm>
          <a:prstGeom prst="rect">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576" y="273844"/>
            <a:ext cx="5680000" cy="994172"/>
          </a:xfrm>
        </p:spPr>
        <p:txBody>
          <a:bodyPr/>
          <a:lstStyle/>
          <a:p>
            <a:r>
              <a:rPr lang="en-GB" sz="3600" b="1" dirty="0">
                <a:solidFill>
                  <a:schemeClr val="accent6"/>
                </a:solidFill>
                <a:latin typeface="+mn-lt"/>
              </a:rPr>
              <a:t>Why peat free?</a:t>
            </a:r>
            <a:endParaRPr lang="en-GB" dirty="0">
              <a:latin typeface="+mn-lt"/>
            </a:endParaRPr>
          </a:p>
        </p:txBody>
      </p:sp>
      <p:sp>
        <p:nvSpPr>
          <p:cNvPr id="3" name="Content Placeholder 2"/>
          <p:cNvSpPr>
            <a:spLocks noGrp="1"/>
          </p:cNvSpPr>
          <p:nvPr>
            <p:ph idx="1"/>
          </p:nvPr>
        </p:nvSpPr>
        <p:spPr>
          <a:xfrm>
            <a:off x="252576" y="1229113"/>
            <a:ext cx="5680000" cy="3263504"/>
          </a:xfrm>
        </p:spPr>
        <p:txBody>
          <a:bodyPr>
            <a:noAutofit/>
          </a:bodyPr>
          <a:lstStyle/>
          <a:p>
            <a:r>
              <a:rPr lang="en-GB" sz="2000" dirty="0">
                <a:ea typeface="Calibri"/>
                <a:cs typeface="Calibri"/>
              </a:rPr>
              <a:t>Peatlands provide valuable ecosystem services:</a:t>
            </a:r>
          </a:p>
          <a:p>
            <a:pPr lvl="1">
              <a:defRPr/>
            </a:pPr>
            <a:r>
              <a:rPr lang="en-GB" sz="2000" dirty="0">
                <a:solidFill>
                  <a:prstClr val="black"/>
                </a:solidFill>
              </a:rPr>
              <a:t>Habitats and biodiversity</a:t>
            </a:r>
          </a:p>
          <a:p>
            <a:pPr lvl="1">
              <a:defRPr/>
            </a:pPr>
            <a:r>
              <a:rPr lang="en-GB" sz="2000" dirty="0">
                <a:solidFill>
                  <a:prstClr val="black"/>
                </a:solidFill>
              </a:rPr>
              <a:t>Natural water (flood) management</a:t>
            </a:r>
          </a:p>
          <a:p>
            <a:pPr lvl="1">
              <a:defRPr/>
            </a:pPr>
            <a:r>
              <a:rPr lang="en-GB" sz="2000" dirty="0">
                <a:solidFill>
                  <a:prstClr val="black"/>
                </a:solidFill>
              </a:rPr>
              <a:t>Significant carbon stores</a:t>
            </a:r>
          </a:p>
          <a:p>
            <a:endParaRPr lang="en-GB" sz="400" dirty="0">
              <a:ea typeface="Calibri"/>
              <a:cs typeface="Calibri"/>
            </a:endParaRPr>
          </a:p>
          <a:p>
            <a:r>
              <a:rPr lang="en-GB" sz="2000" dirty="0"/>
              <a:t>UK amateur growing media now largely peat free</a:t>
            </a:r>
          </a:p>
          <a:p>
            <a:r>
              <a:rPr lang="en-GB" sz="2000" dirty="0"/>
              <a:t>Various targets for phasing out peat use in amateur and professional sectors proposed but not passed into law</a:t>
            </a:r>
          </a:p>
          <a:p>
            <a:r>
              <a:rPr lang="en-GB" sz="2000" dirty="0"/>
              <a:t>The Peat-free Partnership supports and campaigns for proposed changes</a:t>
            </a:r>
          </a:p>
        </p:txBody>
      </p:sp>
      <p:pic>
        <p:nvPicPr>
          <p:cNvPr id="4" name="Picture 3"/>
          <p:cNvPicPr>
            <a:picLocks noChangeAspect="1"/>
          </p:cNvPicPr>
          <p:nvPr/>
        </p:nvPicPr>
        <p:blipFill>
          <a:blip r:embed="rId3"/>
          <a:stretch>
            <a:fillRect/>
          </a:stretch>
        </p:blipFill>
        <p:spPr>
          <a:xfrm>
            <a:off x="5932576" y="156390"/>
            <a:ext cx="3120316" cy="3629840"/>
          </a:xfrm>
          <a:prstGeom prst="rect">
            <a:avLst/>
          </a:prstGeom>
        </p:spPr>
      </p:pic>
      <p:pic>
        <p:nvPicPr>
          <p:cNvPr id="5" name="Picture 4">
            <a:extLst>
              <a:ext uri="{FF2B5EF4-FFF2-40B4-BE49-F238E27FC236}">
                <a16:creationId xmlns:a16="http://schemas.microsoft.com/office/drawing/2014/main" id="{2366D414-EF51-AA2F-CF33-F484A7D5CB8D}"/>
              </a:ext>
            </a:extLst>
          </p:cNvPr>
          <p:cNvPicPr>
            <a:picLocks noChangeAspect="1"/>
          </p:cNvPicPr>
          <p:nvPr/>
        </p:nvPicPr>
        <p:blipFill>
          <a:blip r:embed="rId4"/>
          <a:stretch>
            <a:fillRect/>
          </a:stretch>
        </p:blipFill>
        <p:spPr>
          <a:xfrm>
            <a:off x="5932576" y="3947895"/>
            <a:ext cx="3120316" cy="1028445"/>
          </a:xfrm>
          <a:prstGeom prst="rect">
            <a:avLst/>
          </a:prstGeom>
        </p:spPr>
      </p:pic>
    </p:spTree>
    <p:extLst>
      <p:ext uri="{BB962C8B-B14F-4D97-AF65-F5344CB8AC3E}">
        <p14:creationId xmlns:p14="http://schemas.microsoft.com/office/powerpoint/2010/main" val="2549946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6CED52-CCDB-82D8-0543-84C563D3B8FB}"/>
              </a:ext>
            </a:extLst>
          </p:cNvPr>
          <p:cNvSpPr/>
          <p:nvPr/>
        </p:nvSpPr>
        <p:spPr>
          <a:xfrm>
            <a:off x="5501148" y="0"/>
            <a:ext cx="3642852" cy="5143500"/>
          </a:xfrm>
          <a:prstGeom prst="rect">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48578" y="280719"/>
            <a:ext cx="4899001" cy="994172"/>
          </a:xfrm>
        </p:spPr>
        <p:txBody>
          <a:bodyPr>
            <a:normAutofit/>
          </a:bodyPr>
          <a:lstStyle/>
          <a:p>
            <a:r>
              <a:rPr lang="en-GB" sz="3600" b="1" dirty="0">
                <a:solidFill>
                  <a:schemeClr val="accent6"/>
                </a:solidFill>
                <a:latin typeface="+mn-lt"/>
              </a:rPr>
              <a:t>What is blocking media?</a:t>
            </a:r>
            <a:endParaRPr lang="en-GB" dirty="0">
              <a:latin typeface="+mn-lt"/>
            </a:endParaRPr>
          </a:p>
        </p:txBody>
      </p:sp>
      <p:sp>
        <p:nvSpPr>
          <p:cNvPr id="3" name="Content Placeholder 2"/>
          <p:cNvSpPr>
            <a:spLocks noGrp="1"/>
          </p:cNvSpPr>
          <p:nvPr>
            <p:ph idx="1"/>
          </p:nvPr>
        </p:nvSpPr>
        <p:spPr>
          <a:xfrm>
            <a:off x="255031" y="1274891"/>
            <a:ext cx="4914286" cy="3263504"/>
          </a:xfrm>
        </p:spPr>
        <p:txBody>
          <a:bodyPr>
            <a:normAutofit/>
          </a:bodyPr>
          <a:lstStyle/>
          <a:p>
            <a:r>
              <a:rPr lang="en-GB" sz="2400" dirty="0"/>
              <a:t>Largely peat-based growing media</a:t>
            </a:r>
          </a:p>
          <a:p>
            <a:r>
              <a:rPr lang="en-GB" sz="2400" dirty="0"/>
              <a:t>Compressed into blocks</a:t>
            </a:r>
          </a:p>
          <a:p>
            <a:r>
              <a:rPr lang="en-GB" sz="2400" dirty="0"/>
              <a:t>Cohesive not adhesive</a:t>
            </a:r>
          </a:p>
          <a:p>
            <a:r>
              <a:rPr lang="en-GB" sz="2400" dirty="0"/>
              <a:t>Seeds sown into blocks</a:t>
            </a:r>
          </a:p>
          <a:p>
            <a:r>
              <a:rPr lang="en-GB" sz="2400" dirty="0"/>
              <a:t>Germinate in glasshouse or polytunnel</a:t>
            </a:r>
          </a:p>
          <a:p>
            <a:r>
              <a:rPr lang="en-GB" sz="2400" dirty="0"/>
              <a:t>Block with seedling planted out</a:t>
            </a:r>
          </a:p>
          <a:p>
            <a:endParaRPr lang="en-GB" sz="2400" dirty="0"/>
          </a:p>
        </p:txBody>
      </p:sp>
      <p:grpSp>
        <p:nvGrpSpPr>
          <p:cNvPr id="11" name="Group 10">
            <a:extLst>
              <a:ext uri="{FF2B5EF4-FFF2-40B4-BE49-F238E27FC236}">
                <a16:creationId xmlns:a16="http://schemas.microsoft.com/office/drawing/2014/main" id="{26135B64-A24B-B0BB-364E-370EF3AE5A87}"/>
              </a:ext>
            </a:extLst>
          </p:cNvPr>
          <p:cNvGrpSpPr/>
          <p:nvPr/>
        </p:nvGrpSpPr>
        <p:grpSpPr>
          <a:xfrm>
            <a:off x="5557088" y="80626"/>
            <a:ext cx="3449855" cy="4982248"/>
            <a:chOff x="5653427" y="58642"/>
            <a:chExt cx="3449855" cy="4982248"/>
          </a:xfrm>
        </p:grpSpPr>
        <p:pic>
          <p:nvPicPr>
            <p:cNvPr id="6" name="Content Placeholder 12">
              <a:extLst>
                <a:ext uri="{FF2B5EF4-FFF2-40B4-BE49-F238E27FC236}">
                  <a16:creationId xmlns:a16="http://schemas.microsoft.com/office/drawing/2014/main" id="{D174C77D-5014-5D3A-037A-FDAC6D9B5769}"/>
                </a:ext>
              </a:extLst>
            </p:cNvPr>
            <p:cNvPicPr>
              <a:picLocks noChangeAspect="1"/>
            </p:cNvPicPr>
            <p:nvPr/>
          </p:nvPicPr>
          <p:blipFill>
            <a:blip r:embed="rId3"/>
            <a:stretch>
              <a:fillRect/>
            </a:stretch>
          </p:blipFill>
          <p:spPr>
            <a:xfrm>
              <a:off x="6510450" y="58642"/>
              <a:ext cx="2592832" cy="194920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53427" y="1589029"/>
              <a:ext cx="2422026" cy="1823643"/>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24259" t="17531" r="20555" b="2098"/>
            <a:stretch/>
          </p:blipFill>
          <p:spPr>
            <a:xfrm>
              <a:off x="6992668" y="2831090"/>
              <a:ext cx="2023104" cy="2209800"/>
            </a:xfrm>
            <a:prstGeom prst="rect">
              <a:avLst/>
            </a:prstGeom>
          </p:spPr>
        </p:pic>
        <p:sp>
          <p:nvSpPr>
            <p:cNvPr id="8" name="TextBox 7"/>
            <p:cNvSpPr txBox="1"/>
            <p:nvPr/>
          </p:nvSpPr>
          <p:spPr>
            <a:xfrm>
              <a:off x="8531344" y="4856224"/>
              <a:ext cx="484428" cy="184666"/>
            </a:xfrm>
            <a:prstGeom prst="rect">
              <a:avLst/>
            </a:prstGeom>
            <a:solidFill>
              <a:schemeClr val="bg1"/>
            </a:solidFill>
          </p:spPr>
          <p:txBody>
            <a:bodyPr wrap="square" rtlCol="0">
              <a:spAutoFit/>
            </a:bodyPr>
            <a:lstStyle/>
            <a:p>
              <a:r>
                <a:rPr lang="en-GB" sz="600" b="1" dirty="0"/>
                <a:t>Riverford</a:t>
              </a:r>
            </a:p>
          </p:txBody>
        </p:sp>
        <p:sp>
          <p:nvSpPr>
            <p:cNvPr id="7" name="TextBox 6"/>
            <p:cNvSpPr txBox="1"/>
            <p:nvPr/>
          </p:nvSpPr>
          <p:spPr>
            <a:xfrm>
              <a:off x="5653427" y="3228006"/>
              <a:ext cx="777777" cy="184666"/>
            </a:xfrm>
            <a:prstGeom prst="rect">
              <a:avLst/>
            </a:prstGeom>
            <a:solidFill>
              <a:schemeClr val="bg1"/>
            </a:solidFill>
            <a:ln>
              <a:noFill/>
            </a:ln>
          </p:spPr>
          <p:txBody>
            <a:bodyPr wrap="none" rtlCol="0">
              <a:spAutoFit/>
            </a:bodyPr>
            <a:lstStyle/>
            <a:p>
              <a:r>
                <a:rPr lang="en-GB" sz="600" b="1" dirty="0"/>
                <a:t>Delfland Nurseries</a:t>
              </a:r>
            </a:p>
          </p:txBody>
        </p:sp>
        <p:sp>
          <p:nvSpPr>
            <p:cNvPr id="10" name="TextBox 9">
              <a:extLst>
                <a:ext uri="{FF2B5EF4-FFF2-40B4-BE49-F238E27FC236}">
                  <a16:creationId xmlns:a16="http://schemas.microsoft.com/office/drawing/2014/main" id="{3BF01FB1-0C9D-8E75-7979-5190BC16C208}"/>
                </a:ext>
              </a:extLst>
            </p:cNvPr>
            <p:cNvSpPr txBox="1"/>
            <p:nvPr/>
          </p:nvSpPr>
          <p:spPr>
            <a:xfrm>
              <a:off x="8289163" y="1823176"/>
              <a:ext cx="811441" cy="184666"/>
            </a:xfrm>
            <a:prstGeom prst="rect">
              <a:avLst/>
            </a:prstGeom>
            <a:solidFill>
              <a:schemeClr val="bg1"/>
            </a:solidFill>
            <a:ln>
              <a:noFill/>
            </a:ln>
          </p:spPr>
          <p:txBody>
            <a:bodyPr wrap="none" rtlCol="0">
              <a:spAutoFit/>
            </a:bodyPr>
            <a:lstStyle/>
            <a:p>
              <a:r>
                <a:rPr lang="en-GB" sz="600" b="1" dirty="0" err="1"/>
                <a:t>Earthcare</a:t>
              </a:r>
              <a:r>
                <a:rPr lang="en-GB" sz="600" b="1" dirty="0"/>
                <a:t> Technical</a:t>
              </a:r>
            </a:p>
          </p:txBody>
        </p:sp>
      </p:grpSp>
    </p:spTree>
    <p:extLst>
      <p:ext uri="{BB962C8B-B14F-4D97-AF65-F5344CB8AC3E}">
        <p14:creationId xmlns:p14="http://schemas.microsoft.com/office/powerpoint/2010/main" val="2454732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951EC2-02DE-FF12-05EC-F7CFC2520A05}"/>
              </a:ext>
            </a:extLst>
          </p:cNvPr>
          <p:cNvSpPr/>
          <p:nvPr/>
        </p:nvSpPr>
        <p:spPr>
          <a:xfrm>
            <a:off x="5965723" y="0"/>
            <a:ext cx="3178276" cy="5143500"/>
          </a:xfrm>
          <a:prstGeom prst="rect">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82071" y="273844"/>
            <a:ext cx="5337073" cy="994172"/>
          </a:xfrm>
        </p:spPr>
        <p:txBody>
          <a:bodyPr>
            <a:noAutofit/>
          </a:bodyPr>
          <a:lstStyle/>
          <a:p>
            <a:r>
              <a:rPr lang="en-GB" sz="3600" b="1" dirty="0">
                <a:solidFill>
                  <a:schemeClr val="accent6"/>
                </a:solidFill>
                <a:latin typeface="+mn-lt"/>
              </a:rPr>
              <a:t>Peat-free blocking media challenges</a:t>
            </a:r>
            <a:endParaRPr lang="en-GB" sz="3600" dirty="0">
              <a:latin typeface="+mn-lt"/>
            </a:endParaRPr>
          </a:p>
        </p:txBody>
      </p:sp>
      <p:sp>
        <p:nvSpPr>
          <p:cNvPr id="3" name="Content Placeholder 2"/>
          <p:cNvSpPr>
            <a:spLocks noGrp="1"/>
          </p:cNvSpPr>
          <p:nvPr>
            <p:ph idx="1"/>
          </p:nvPr>
        </p:nvSpPr>
        <p:spPr>
          <a:xfrm>
            <a:off x="282071" y="1369219"/>
            <a:ext cx="5590230" cy="3263504"/>
          </a:xfrm>
        </p:spPr>
        <p:txBody>
          <a:bodyPr>
            <a:noAutofit/>
          </a:bodyPr>
          <a:lstStyle/>
          <a:p>
            <a:pPr marL="0" indent="0">
              <a:lnSpc>
                <a:spcPct val="110000"/>
              </a:lnSpc>
              <a:buNone/>
            </a:pPr>
            <a:r>
              <a:rPr lang="en-GB" sz="2400" dirty="0"/>
              <a:t>R&amp;D trials needed for all crops to ensure peat-free mixes can produce crop quality and quantity to meet market demands:</a:t>
            </a:r>
          </a:p>
          <a:p>
            <a:r>
              <a:rPr lang="en-GB" sz="2400" dirty="0"/>
              <a:t>Physical and chemical properties</a:t>
            </a:r>
          </a:p>
          <a:p>
            <a:r>
              <a:rPr lang="en-GB" sz="2400" dirty="0"/>
              <a:t>Plant performance</a:t>
            </a:r>
          </a:p>
          <a:p>
            <a:r>
              <a:rPr lang="en-GB" sz="2400" dirty="0"/>
              <a:t>Cost of peat-free vs peat-based media</a:t>
            </a:r>
          </a:p>
          <a:p>
            <a:r>
              <a:rPr lang="en-GB" sz="2400" dirty="0"/>
              <a:t>Stable supply of consistent ingredients </a:t>
            </a:r>
          </a:p>
          <a:p>
            <a:r>
              <a:rPr lang="en-GB" sz="2400" dirty="0"/>
              <a:t>Imports from countries still using peat  </a:t>
            </a:r>
          </a:p>
        </p:txBody>
      </p:sp>
      <p:pic>
        <p:nvPicPr>
          <p:cNvPr id="6" name="Picture 5" descr="A couple of people working in a garden&#10;&#10;Description automatically generated">
            <a:extLst>
              <a:ext uri="{FF2B5EF4-FFF2-40B4-BE49-F238E27FC236}">
                <a16:creationId xmlns:a16="http://schemas.microsoft.com/office/drawing/2014/main" id="{A24E93B1-F259-31C9-AED0-9CE13F1FCB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2" t="10834" r="5811"/>
          <a:stretch/>
        </p:blipFill>
        <p:spPr>
          <a:xfrm>
            <a:off x="6057490" y="235974"/>
            <a:ext cx="2999314" cy="1740366"/>
          </a:xfrm>
          <a:prstGeom prst="rect">
            <a:avLst/>
          </a:prstGeom>
        </p:spPr>
      </p:pic>
      <p:sp>
        <p:nvSpPr>
          <p:cNvPr id="7" name="TextBox 6">
            <a:extLst>
              <a:ext uri="{FF2B5EF4-FFF2-40B4-BE49-F238E27FC236}">
                <a16:creationId xmlns:a16="http://schemas.microsoft.com/office/drawing/2014/main" id="{88A395B0-0259-67E3-BABA-B9DD0A55734C}"/>
              </a:ext>
            </a:extLst>
          </p:cNvPr>
          <p:cNvSpPr txBox="1"/>
          <p:nvPr/>
        </p:nvSpPr>
        <p:spPr>
          <a:xfrm>
            <a:off x="8219715" y="1791674"/>
            <a:ext cx="837089" cy="184666"/>
          </a:xfrm>
          <a:prstGeom prst="rect">
            <a:avLst/>
          </a:prstGeom>
          <a:solidFill>
            <a:schemeClr val="bg1"/>
          </a:solidFill>
          <a:ln>
            <a:noFill/>
          </a:ln>
        </p:spPr>
        <p:txBody>
          <a:bodyPr wrap="none" rtlCol="0">
            <a:spAutoFit/>
          </a:bodyPr>
          <a:lstStyle/>
          <a:p>
            <a:r>
              <a:rPr lang="en-GB" sz="600" b="1" dirty="0"/>
              <a:t>Coventry University</a:t>
            </a:r>
          </a:p>
        </p:txBody>
      </p:sp>
      <p:pic>
        <p:nvPicPr>
          <p:cNvPr id="9" name="Picture 8" descr="Aerial top view container ship">
            <a:extLst>
              <a:ext uri="{FF2B5EF4-FFF2-40B4-BE49-F238E27FC236}">
                <a16:creationId xmlns:a16="http://schemas.microsoft.com/office/drawing/2014/main" id="{592C3D4B-E313-5802-6C43-21DC371045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954241" y="2910307"/>
            <a:ext cx="2691245" cy="1513881"/>
          </a:xfrm>
          <a:prstGeom prst="rect">
            <a:avLst/>
          </a:prstGeom>
        </p:spPr>
      </p:pic>
      <p:pic>
        <p:nvPicPr>
          <p:cNvPr id="13" name="Graphic 12" descr="Calculator with solid fill">
            <a:extLst>
              <a:ext uri="{FF2B5EF4-FFF2-40B4-BE49-F238E27FC236}">
                <a16:creationId xmlns:a16="http://schemas.microsoft.com/office/drawing/2014/main" id="{98DCF283-2887-F481-FB3E-9249236EC6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440633">
            <a:off x="6365355" y="3199749"/>
            <a:ext cx="914400" cy="914400"/>
          </a:xfrm>
          <a:prstGeom prst="rect">
            <a:avLst/>
          </a:prstGeom>
        </p:spPr>
      </p:pic>
      <p:pic>
        <p:nvPicPr>
          <p:cNvPr id="15" name="Graphic 14" descr="Money with solid fill">
            <a:extLst>
              <a:ext uri="{FF2B5EF4-FFF2-40B4-BE49-F238E27FC236}">
                <a16:creationId xmlns:a16="http://schemas.microsoft.com/office/drawing/2014/main" id="{96576DD3-BE74-16AD-3EAB-C9B700AD0D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338375">
            <a:off x="6252317" y="4065032"/>
            <a:ext cx="914400" cy="914400"/>
          </a:xfrm>
          <a:prstGeom prst="rect">
            <a:avLst/>
          </a:prstGeom>
        </p:spPr>
      </p:pic>
      <p:pic>
        <p:nvPicPr>
          <p:cNvPr id="11" name="Graphic 10" descr="Pound with solid fill">
            <a:extLst>
              <a:ext uri="{FF2B5EF4-FFF2-40B4-BE49-F238E27FC236}">
                <a16:creationId xmlns:a16="http://schemas.microsoft.com/office/drawing/2014/main" id="{0A59437F-D072-B9A3-7BD4-9D898F8B00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70537" y="2197877"/>
            <a:ext cx="914400" cy="914400"/>
          </a:xfrm>
          <a:prstGeom prst="rect">
            <a:avLst/>
          </a:prstGeom>
        </p:spPr>
      </p:pic>
    </p:spTree>
    <p:extLst>
      <p:ext uri="{BB962C8B-B14F-4D97-AF65-F5344CB8AC3E}">
        <p14:creationId xmlns:p14="http://schemas.microsoft.com/office/powerpoint/2010/main" val="2842321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324" y="273844"/>
            <a:ext cx="5120569" cy="994172"/>
          </a:xfrm>
        </p:spPr>
        <p:txBody>
          <a:bodyPr>
            <a:normAutofit fontScale="90000"/>
          </a:bodyPr>
          <a:lstStyle/>
          <a:p>
            <a:br>
              <a:rPr lang="en-GB" b="1" dirty="0">
                <a:latin typeface="+mn-lt"/>
              </a:rPr>
            </a:br>
            <a:br>
              <a:rPr lang="en-GB" b="1" dirty="0">
                <a:latin typeface="+mn-lt"/>
              </a:rPr>
            </a:br>
            <a:r>
              <a:rPr lang="en-GB" sz="4000" b="1" dirty="0">
                <a:solidFill>
                  <a:schemeClr val="accent6"/>
                </a:solidFill>
                <a:latin typeface="+mn-lt"/>
              </a:rPr>
              <a:t>Progress to a peat-free horticultural system</a:t>
            </a:r>
            <a:br>
              <a:rPr lang="en-GB" sz="4800" i="1" dirty="0">
                <a:latin typeface="+mn-lt"/>
              </a:rPr>
            </a:br>
            <a:br>
              <a:rPr lang="en-GB" sz="4500" dirty="0">
                <a:latin typeface="+mn-lt"/>
              </a:rPr>
            </a:br>
            <a:endParaRPr lang="en-GB" dirty="0">
              <a:latin typeface="+mn-lt"/>
            </a:endParaRPr>
          </a:p>
        </p:txBody>
      </p:sp>
      <p:sp>
        <p:nvSpPr>
          <p:cNvPr id="3" name="Content Placeholder 2"/>
          <p:cNvSpPr>
            <a:spLocks noGrp="1"/>
          </p:cNvSpPr>
          <p:nvPr>
            <p:ph idx="1"/>
          </p:nvPr>
        </p:nvSpPr>
        <p:spPr>
          <a:xfrm>
            <a:off x="267324" y="1268016"/>
            <a:ext cx="5260996" cy="3263504"/>
          </a:xfrm>
        </p:spPr>
        <p:txBody>
          <a:bodyPr>
            <a:noAutofit/>
          </a:bodyPr>
          <a:lstStyle/>
          <a:p>
            <a:pPr marL="0" indent="0">
              <a:buNone/>
            </a:pPr>
            <a:r>
              <a:rPr lang="en-GB" sz="2400" b="1" dirty="0"/>
              <a:t>Chair:</a:t>
            </a:r>
            <a:r>
              <a:rPr lang="en-GB" sz="2400" dirty="0"/>
              <a:t> </a:t>
            </a:r>
            <a:br>
              <a:rPr lang="en-GB" sz="2400" dirty="0"/>
            </a:br>
            <a:r>
              <a:rPr lang="en-GB" sz="2400" dirty="0"/>
              <a:t>Mary Dimambro </a:t>
            </a:r>
            <a:r>
              <a:rPr lang="en-GB" sz="2400" i="1" dirty="0"/>
              <a:t>(Cambridge Eco Ltd)</a:t>
            </a:r>
            <a:br>
              <a:rPr lang="en-GB" sz="2400" i="1" dirty="0"/>
            </a:br>
            <a:br>
              <a:rPr lang="en-GB" sz="2400" dirty="0"/>
            </a:br>
            <a:r>
              <a:rPr lang="en-GB" sz="2400" b="1" dirty="0"/>
              <a:t>Speakers:</a:t>
            </a:r>
            <a:br>
              <a:rPr lang="en-GB" sz="2400" dirty="0"/>
            </a:br>
            <a:r>
              <a:rPr lang="en-GB" sz="2400" dirty="0"/>
              <a:t>Emma </a:t>
            </a:r>
            <a:r>
              <a:rPr lang="en-GB" sz="2400" dirty="0" err="1"/>
              <a:t>Restorick</a:t>
            </a:r>
            <a:r>
              <a:rPr lang="en-GB" sz="2400" dirty="0"/>
              <a:t> </a:t>
            </a:r>
            <a:r>
              <a:rPr lang="en-GB" sz="2400" i="1" dirty="0"/>
              <a:t>(</a:t>
            </a:r>
            <a:r>
              <a:rPr lang="en-GB" sz="2400" i="1" dirty="0" err="1"/>
              <a:t>Prideaux</a:t>
            </a:r>
            <a:r>
              <a:rPr lang="en-GB" sz="2400" i="1" dirty="0"/>
              <a:t> Walled Garden)</a:t>
            </a:r>
            <a:br>
              <a:rPr lang="en-GB" sz="2400" dirty="0"/>
            </a:br>
            <a:r>
              <a:rPr lang="en-GB" sz="2400" dirty="0"/>
              <a:t>Audrey </a:t>
            </a:r>
            <a:r>
              <a:rPr lang="en-GB" sz="2400" dirty="0" err="1"/>
              <a:t>Litterick</a:t>
            </a:r>
            <a:r>
              <a:rPr lang="en-GB" sz="2400" dirty="0"/>
              <a:t> </a:t>
            </a:r>
            <a:r>
              <a:rPr lang="en-GB" sz="2400" i="1" dirty="0"/>
              <a:t>(</a:t>
            </a:r>
            <a:r>
              <a:rPr lang="en-GB" sz="2400" i="1" dirty="0" err="1"/>
              <a:t>Earthcare</a:t>
            </a:r>
            <a:r>
              <a:rPr lang="en-GB" sz="2400" i="1" dirty="0"/>
              <a:t> Technical)</a:t>
            </a:r>
            <a:br>
              <a:rPr lang="en-GB" sz="2400" i="1" dirty="0"/>
            </a:br>
            <a:r>
              <a:rPr lang="en-GB" sz="2400" dirty="0"/>
              <a:t>Francis </a:t>
            </a:r>
            <a:r>
              <a:rPr lang="en-GB" sz="2400" dirty="0" err="1"/>
              <a:t>Rayns</a:t>
            </a:r>
            <a:r>
              <a:rPr lang="en-GB" sz="2400" dirty="0"/>
              <a:t> </a:t>
            </a:r>
            <a:r>
              <a:rPr lang="en-GB" sz="2400" i="1" dirty="0"/>
              <a:t>(Coventry University)</a:t>
            </a:r>
            <a:br>
              <a:rPr lang="en-GB" sz="2400" i="1" dirty="0"/>
            </a:br>
            <a:r>
              <a:rPr lang="en-GB" sz="2400" dirty="0"/>
              <a:t>Sebastian </a:t>
            </a:r>
            <a:r>
              <a:rPr lang="en-GB" sz="2400" dirty="0" err="1"/>
              <a:t>Kipp</a:t>
            </a:r>
            <a:r>
              <a:rPr lang="en-GB" sz="2400" dirty="0"/>
              <a:t> </a:t>
            </a:r>
            <a:r>
              <a:rPr lang="en-GB" sz="2400" i="1" dirty="0"/>
              <a:t>(Klasmann-</a:t>
            </a:r>
            <a:r>
              <a:rPr lang="en-GB" sz="2400" i="1" dirty="0" err="1"/>
              <a:t>Deilmann</a:t>
            </a:r>
            <a:r>
              <a:rPr lang="en-GB" sz="2400" i="1" dirty="0"/>
              <a:t>)</a:t>
            </a:r>
            <a:endParaRPr lang="en-GB" sz="2400" dirty="0"/>
          </a:p>
        </p:txBody>
      </p:sp>
      <p:sp>
        <p:nvSpPr>
          <p:cNvPr id="4" name="Rectangle 3">
            <a:extLst>
              <a:ext uri="{FF2B5EF4-FFF2-40B4-BE49-F238E27FC236}">
                <a16:creationId xmlns:a16="http://schemas.microsoft.com/office/drawing/2014/main" id="{491752D9-DA08-0AFF-30BF-D8F49E45CF3B}"/>
              </a:ext>
            </a:extLst>
          </p:cNvPr>
          <p:cNvSpPr/>
          <p:nvPr/>
        </p:nvSpPr>
        <p:spPr>
          <a:xfrm>
            <a:off x="5420032" y="0"/>
            <a:ext cx="3723968" cy="5143500"/>
          </a:xfrm>
          <a:prstGeom prst="rect">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D7B58C70-7F03-FABA-8D0F-CCAA25B8CF74}"/>
              </a:ext>
            </a:extLst>
          </p:cNvPr>
          <p:cNvPicPr>
            <a:picLocks noChangeAspect="1"/>
          </p:cNvPicPr>
          <p:nvPr/>
        </p:nvPicPr>
        <p:blipFill>
          <a:blip r:embed="rId3"/>
          <a:stretch>
            <a:fillRect/>
          </a:stretch>
        </p:blipFill>
        <p:spPr>
          <a:xfrm>
            <a:off x="5597101" y="111691"/>
            <a:ext cx="2185407" cy="1545083"/>
          </a:xfrm>
          <a:prstGeom prst="rect">
            <a:avLst/>
          </a:prstGeom>
        </p:spPr>
      </p:pic>
      <p:pic>
        <p:nvPicPr>
          <p:cNvPr id="6" name="Picture 5">
            <a:extLst>
              <a:ext uri="{FF2B5EF4-FFF2-40B4-BE49-F238E27FC236}">
                <a16:creationId xmlns:a16="http://schemas.microsoft.com/office/drawing/2014/main" id="{F220D4F6-3CFF-28FA-350C-9EE279C3C350}"/>
              </a:ext>
            </a:extLst>
          </p:cNvPr>
          <p:cNvPicPr>
            <a:picLocks noChangeAspect="1"/>
          </p:cNvPicPr>
          <p:nvPr/>
        </p:nvPicPr>
        <p:blipFill>
          <a:blip r:embed="rId4"/>
          <a:stretch>
            <a:fillRect/>
          </a:stretch>
        </p:blipFill>
        <p:spPr>
          <a:xfrm>
            <a:off x="5503847" y="1558423"/>
            <a:ext cx="2368244" cy="399093"/>
          </a:xfrm>
          <a:prstGeom prst="rect">
            <a:avLst/>
          </a:prstGeom>
        </p:spPr>
      </p:pic>
      <p:pic>
        <p:nvPicPr>
          <p:cNvPr id="12" name="Picture 11">
            <a:extLst>
              <a:ext uri="{FF2B5EF4-FFF2-40B4-BE49-F238E27FC236}">
                <a16:creationId xmlns:a16="http://schemas.microsoft.com/office/drawing/2014/main" id="{10FE2058-A3EF-1CAD-5D73-687D4436A6DA}"/>
              </a:ext>
            </a:extLst>
          </p:cNvPr>
          <p:cNvPicPr>
            <a:picLocks noChangeAspect="1"/>
          </p:cNvPicPr>
          <p:nvPr/>
        </p:nvPicPr>
        <p:blipFill>
          <a:blip r:embed="rId5"/>
          <a:stretch>
            <a:fillRect/>
          </a:stretch>
        </p:blipFill>
        <p:spPr>
          <a:xfrm>
            <a:off x="7282016" y="2073213"/>
            <a:ext cx="1755383" cy="619171"/>
          </a:xfrm>
          <a:prstGeom prst="rect">
            <a:avLst/>
          </a:prstGeom>
        </p:spPr>
      </p:pic>
      <p:pic>
        <p:nvPicPr>
          <p:cNvPr id="1026" name="Picture 2" descr="Innovative Farmers Project - Stocks Farm">
            <a:extLst>
              <a:ext uri="{FF2B5EF4-FFF2-40B4-BE49-F238E27FC236}">
                <a16:creationId xmlns:a16="http://schemas.microsoft.com/office/drawing/2014/main" id="{E53EF89C-F42E-73E6-3142-130121A2ECE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1896" y="399517"/>
            <a:ext cx="1548567" cy="8581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69C3921-D91E-79AA-4067-71FDCB489F71}"/>
              </a:ext>
            </a:extLst>
          </p:cNvPr>
          <p:cNvPicPr>
            <a:picLocks noChangeAspect="1"/>
          </p:cNvPicPr>
          <p:nvPr/>
        </p:nvPicPr>
        <p:blipFill>
          <a:blip r:embed="rId7"/>
          <a:stretch>
            <a:fillRect/>
          </a:stretch>
        </p:blipFill>
        <p:spPr>
          <a:xfrm>
            <a:off x="5528320" y="2773048"/>
            <a:ext cx="3509079" cy="490804"/>
          </a:xfrm>
          <a:prstGeom prst="rect">
            <a:avLst/>
          </a:prstGeom>
        </p:spPr>
      </p:pic>
      <p:pic>
        <p:nvPicPr>
          <p:cNvPr id="14" name="Picture 13" descr="A green and white sign with white letters&#10;&#10;Description automatically generated">
            <a:extLst>
              <a:ext uri="{FF2B5EF4-FFF2-40B4-BE49-F238E27FC236}">
                <a16:creationId xmlns:a16="http://schemas.microsoft.com/office/drawing/2014/main" id="{8DCB6896-6788-346C-4991-BCA4FAA64DD6}"/>
              </a:ext>
            </a:extLst>
          </p:cNvPr>
          <p:cNvPicPr>
            <a:picLocks noChangeAspect="1"/>
          </p:cNvPicPr>
          <p:nvPr/>
        </p:nvPicPr>
        <p:blipFill>
          <a:blip r:embed="rId8"/>
          <a:stretch>
            <a:fillRect/>
          </a:stretch>
        </p:blipFill>
        <p:spPr>
          <a:xfrm>
            <a:off x="5473333" y="2227596"/>
            <a:ext cx="1755383" cy="310403"/>
          </a:xfrm>
          <a:prstGeom prst="rect">
            <a:avLst/>
          </a:prstGeom>
        </p:spPr>
      </p:pic>
      <p:pic>
        <p:nvPicPr>
          <p:cNvPr id="16" name="Picture 15" descr="A white text on a black background&#10;&#10;Description automatically generated">
            <a:extLst>
              <a:ext uri="{FF2B5EF4-FFF2-40B4-BE49-F238E27FC236}">
                <a16:creationId xmlns:a16="http://schemas.microsoft.com/office/drawing/2014/main" id="{BF35E7F0-3D3E-98CB-10F0-8239F2ED956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20032" y="3342085"/>
            <a:ext cx="3311457" cy="833890"/>
          </a:xfrm>
          <a:prstGeom prst="rect">
            <a:avLst/>
          </a:prstGeom>
        </p:spPr>
      </p:pic>
      <p:pic>
        <p:nvPicPr>
          <p:cNvPr id="1028" name="Picture 4" descr="Home - Klasmann-Deilmann">
            <a:extLst>
              <a:ext uri="{FF2B5EF4-FFF2-40B4-BE49-F238E27FC236}">
                <a16:creationId xmlns:a16="http://schemas.microsoft.com/office/drawing/2014/main" id="{F51D206D-4408-60F4-837D-E84B4A36309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08542" y="4067938"/>
            <a:ext cx="971104" cy="9711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Beez, Three little Bees">
            <a:extLst>
              <a:ext uri="{FF2B5EF4-FFF2-40B4-BE49-F238E27FC236}">
                <a16:creationId xmlns:a16="http://schemas.microsoft.com/office/drawing/2014/main" id="{AD1B798D-0723-F302-C60B-1331EB1D350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54553"/>
          <a:stretch/>
        </p:blipFill>
        <p:spPr bwMode="auto">
          <a:xfrm>
            <a:off x="5653367" y="4233358"/>
            <a:ext cx="1132444" cy="805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622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63bf5ea-f9b9-4bee-ac83-6824f276babf" xsi:nil="true"/>
    <lcf76f155ced4ddcb4097134ff3c332f xmlns="cfb54e41-d457-458c-b790-878184a456b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9E9C9BDF093E4B9A630CA7BAC8B8D9" ma:contentTypeVersion="15" ma:contentTypeDescription="Create a new document." ma:contentTypeScope="" ma:versionID="5868ba1b451877868b9e08cd781c4db7">
  <xsd:schema xmlns:xsd="http://www.w3.org/2001/XMLSchema" xmlns:xs="http://www.w3.org/2001/XMLSchema" xmlns:p="http://schemas.microsoft.com/office/2006/metadata/properties" xmlns:ns2="cfb54e41-d457-458c-b790-878184a456be" xmlns:ns3="163bf5ea-f9b9-4bee-ac83-6824f276babf" targetNamespace="http://schemas.microsoft.com/office/2006/metadata/properties" ma:root="true" ma:fieldsID="55c4788d938a522f5e58126c0a38248e" ns2:_="" ns3:_="">
    <xsd:import namespace="cfb54e41-d457-458c-b790-878184a456be"/>
    <xsd:import namespace="163bf5ea-f9b9-4bee-ac83-6824f276bab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bjectDetectorVersions"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b54e41-d457-458c-b790-878184a456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9e1613f-1c05-408b-bf2a-c3118172a0f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3bf5ea-f9b9-4bee-ac83-6824f276bab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fec7eaa-56a8-48fa-ac2d-99065de03a37}" ma:internalName="TaxCatchAll" ma:showField="CatchAllData" ma:web="163bf5ea-f9b9-4bee-ac83-6824f276babf">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EF9E22-7A29-41BD-8581-898D56F42B26}">
  <ds:schemaRefs>
    <ds:schemaRef ds:uri="http://schemas.openxmlformats.org/package/2006/metadata/core-properties"/>
    <ds:schemaRef ds:uri="http://www.w3.org/XML/1998/namespace"/>
    <ds:schemaRef ds:uri="http://schemas.microsoft.com/office/2006/documentManagement/types"/>
    <ds:schemaRef ds:uri="http://purl.org/dc/elements/1.1/"/>
    <ds:schemaRef ds:uri="http://purl.org/dc/dcmitype/"/>
    <ds:schemaRef ds:uri="http://purl.org/dc/terms/"/>
    <ds:schemaRef ds:uri="http://schemas.microsoft.com/office/2006/metadata/properties"/>
    <ds:schemaRef ds:uri="http://schemas.microsoft.com/office/infopath/2007/PartnerControls"/>
    <ds:schemaRef ds:uri="163bf5ea-f9b9-4bee-ac83-6824f276babf"/>
    <ds:schemaRef ds:uri="cfb54e41-d457-458c-b790-878184a456be"/>
  </ds:schemaRefs>
</ds:datastoreItem>
</file>

<file path=customXml/itemProps2.xml><?xml version="1.0" encoding="utf-8"?>
<ds:datastoreItem xmlns:ds="http://schemas.openxmlformats.org/officeDocument/2006/customXml" ds:itemID="{77581E27-AAC7-4BC3-9ACB-696C659DC69B}">
  <ds:schemaRefs>
    <ds:schemaRef ds:uri="http://schemas.microsoft.com/sharepoint/v3/contenttype/forms"/>
  </ds:schemaRefs>
</ds:datastoreItem>
</file>

<file path=customXml/itemProps3.xml><?xml version="1.0" encoding="utf-8"?>
<ds:datastoreItem xmlns:ds="http://schemas.openxmlformats.org/officeDocument/2006/customXml" ds:itemID="{E2953EE0-B12D-4D29-8801-EB69C21EDC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b54e41-d457-458c-b790-878184a456be"/>
    <ds:schemaRef ds:uri="163bf5ea-f9b9-4bee-ac83-6824f276ba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5064</TotalTime>
  <Words>714</Words>
  <Application>Microsoft Office PowerPoint</Application>
  <PresentationFormat>On-screen Show (16:9)</PresentationFormat>
  <Paragraphs>58</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Progress to a peat-free horticultural system</vt:lpstr>
      <vt:lpstr>Why peat free?</vt:lpstr>
      <vt:lpstr>What is blocking media?</vt:lpstr>
      <vt:lpstr>Peat-free blocking media challenges</vt:lpstr>
      <vt:lpstr>  Progress to a peat-free horticultural system  </vt:lpstr>
    </vt:vector>
  </TitlesOfParts>
  <Company>Coventry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dc:creator>
  <cp:lastModifiedBy>Rebecca Bragg</cp:lastModifiedBy>
  <cp:revision>56</cp:revision>
  <dcterms:created xsi:type="dcterms:W3CDTF">2024-12-15T19:27:39Z</dcterms:created>
  <dcterms:modified xsi:type="dcterms:W3CDTF">2025-01-06T09:38:31Z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0x010100DC9E9C9BDF093E4B9A630CA7BAC8B8D9</vt:lpwstr>
  </property>
</Properties>
</file>