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autoCompressPictures="0">
  <p:sldMasterIdLst>
    <p:sldMasterId id="2147483682" r:id="rId1"/>
    <p:sldMasterId id="2147483694" r:id="rId2"/>
    <p:sldMasterId id="2147483706" r:id="rId3"/>
  </p:sldMasterIdLst>
  <p:notesMasterIdLst>
    <p:notesMasterId r:id="rId18"/>
  </p:notesMasterIdLst>
  <p:sldIdLst>
    <p:sldId id="256" r:id="rId4"/>
    <p:sldId id="312" r:id="rId5"/>
    <p:sldId id="313" r:id="rId6"/>
    <p:sldId id="314" r:id="rId7"/>
    <p:sldId id="269" r:id="rId8"/>
    <p:sldId id="270" r:id="rId9"/>
    <p:sldId id="271" r:id="rId10"/>
    <p:sldId id="272" r:id="rId11"/>
    <p:sldId id="273" r:id="rId12"/>
    <p:sldId id="260" r:id="rId13"/>
    <p:sldId id="257" r:id="rId14"/>
    <p:sldId id="274" r:id="rId15"/>
    <p:sldId id="262" r:id="rId16"/>
    <p:sldId id="31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6197"/>
  </p:normalViewPr>
  <p:slideViewPr>
    <p:cSldViewPr snapToGrid="0">
      <p:cViewPr varScale="1">
        <p:scale>
          <a:sx n="95" d="100"/>
          <a:sy n="95" d="100"/>
        </p:scale>
        <p:origin x="20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2FBFA-A2EB-A24E-A191-47E81CEC10B8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7611A-686E-E243-9665-16A1484953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1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C78BF-3DE7-6AD5-DCB9-CC4D52E87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2487F-72E3-51AC-FEAF-229014EA8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17B465-3BB6-7340-AE71-55B8946F3E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150" y="5983941"/>
            <a:ext cx="1239127" cy="750528"/>
          </a:xfrm>
          <a:prstGeom prst="rect">
            <a:avLst/>
          </a:prstGeom>
        </p:spPr>
      </p:pic>
      <p:pic>
        <p:nvPicPr>
          <p:cNvPr id="8" name="Picture 7" descr="Text, logo, company name&#10;&#10;Description automatically generated">
            <a:extLst>
              <a:ext uri="{FF2B5EF4-FFF2-40B4-BE49-F238E27FC236}">
                <a16:creationId xmlns:a16="http://schemas.microsoft.com/office/drawing/2014/main" id="{4FE3B15D-19C2-7FCF-A226-D0A633F604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33" y="5899219"/>
            <a:ext cx="1942443" cy="8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D3E24-542C-6F66-A75D-E28053D6B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C43B5-D2E2-E6F8-2B45-502F48379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074F0-61F2-25EF-B803-EEDDCC6A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94047-637C-954C-A30A-72F982C7CC36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2E935-5A5E-41D9-BB5A-AC382C40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67EBA-14C2-D92D-F3A3-2B3B0EF2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51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A98BBD-C717-CC6F-8EC4-44EE93EB2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557414-2069-ECD3-971E-66A0391D8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6A795-028E-2F80-CDE7-FCDBBEF0E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C6F7-AB21-1247-9FD8-2E4840AAB811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E3CE6-C992-266E-57AF-1C1D67A84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09805-1982-B5BA-0C11-C2203C63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083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F2607-0A2A-3B20-B030-B834FA1335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66756-97A1-6EA2-4916-332C91045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E6AAE-80AE-B05D-46A1-753E8725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0B60A-26D2-DCC2-209C-B576AB8A3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AC90D-5573-C09B-1CB0-D21C0593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045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FADFF-E9DC-7478-BF67-C8984A1D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BD68A-DEE1-FECA-49AE-509CEAD0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499DDE-6989-DF10-DC7E-9345B8DD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46FC-9320-51F3-7785-DDF43C423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26C95-4999-326D-D78A-2F3AC3B5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480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AEC5-06F6-304A-0831-C7ACA9CE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03D80E-398F-808E-80C9-9D268720A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C71EF-A407-EB6B-3A2B-4556721C8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A8A6B-603D-6096-6928-A1F742857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579A5-BDC1-1B09-FD7C-0AE1FC32A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506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7881B-7F2B-A441-DF79-433D566D7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DAF8B-4FF6-6B01-71C3-7D67D1461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E52330-28D6-2E53-A147-22C6FDB87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1CC52-92E6-300D-CB79-0BBA8D8E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47EF78-2161-1FB6-F9C7-B6B8634A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C984F-E213-60B9-8ACC-FCFE1C367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57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C933-B5E1-DD8A-D973-9408E9E0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983146-F5AC-3487-2419-50BF57AC0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B71A3-72A1-96BB-9A73-94E444A74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494B3-C1B4-4826-5053-5D41A0C3E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385AA-E5D8-426F-B911-903A6BF9F7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E76578-A9FB-360A-2FB1-87CBC5DB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4262E2-6254-2188-F1AF-C4B8EB1CF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3B78D-F8F7-15A2-5332-14051ECF5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694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EAC7-ACBE-DEF6-0BD4-B67632D3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361CC3-9BD8-C018-60E6-6241A1FC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ED62B-A237-042A-9D04-680BA3872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465AC-BD74-76A5-D2D5-43C22E8E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05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BBD099-A9C3-1757-605F-B9C88BA7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1F100E-7622-5ABD-6BD8-73D4C3CE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8880EC-BB6F-B61A-83EB-8C4633FC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90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0D795-4339-B99F-11AA-C3844091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81388-F18E-6058-88DA-F4FEC8321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EC540-D7BC-EA71-F6EB-F5821ACC6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2B2540-C85E-10AD-D7D7-B552C994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CF0B1-CF8E-B312-5264-48F08E617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EF49B-B756-FD88-8A42-E3F63366C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67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058B-4F23-CD77-C5B5-4A4D6BB5A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F8EFC-61EA-E696-A427-24662104F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A9EAA-F429-D79D-03D8-A0FA2DDE3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EDBB-EC43-B94A-8BA0-7EEB25DA14DB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2D0A1-4DCE-0307-53DB-45876296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DBE7-14CA-6F6F-F0CD-7B31B3CCD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628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9E45F-2C5E-2814-545A-3B66C7297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AD3B9-BC9F-27AA-24C3-7390FF45F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D9F1A-4E8E-35C0-9D7F-D95B5B679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DE453D-81D6-67AF-2359-1DFFFEFAD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1ACB91-7140-BCA7-6EF4-F11F46EE1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EB164-AFC9-A9A9-DBE3-080F63579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42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44882-3279-D402-62F7-749836A27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19A13-C472-67C1-0B0E-0A79E56AC7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E56EE-43BE-4BCD-BF25-9BA5AB703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545D5-C548-7188-EAD0-4AC68D5F2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EB7B3-9A7C-3670-A16A-A0446FA1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479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8F755E-50AC-9D5A-C923-A0D1C4A0EE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8A03B0-C552-69F1-DB66-3166DB9A7C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92752-98AB-D060-C967-2C9122E7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EC940-A42B-74B4-B589-556C85720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D5202-E0B7-2479-6937-8F7D49DE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973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ACC2B-CFD2-E495-3C71-FCAAC123E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0EB15-2B4F-632B-CE80-964B63D35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ADF8BB-8CAF-3261-C11C-D4BFCE1E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618C7-CC34-8320-BB8C-71025040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2F920-3CAA-02C4-9883-EFE8B3FFA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971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325E3-B291-A2BA-79D3-65E72212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3DD86-3095-F015-3A6B-222993F5D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88962-CEC1-B211-B586-5B1965CA0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C80D6-3B50-1538-7B67-751073EC2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DB9CA-6196-6410-88A6-B407D1F8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348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A6051-0A65-FD78-2806-3DEB7767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A47A15-89F1-7729-CE55-46548119B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23F59-0E53-9F7C-5529-E89A8026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ECB6A-CEC6-3787-4031-61B932E46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76C09-B847-1CB0-729D-C26C57F2F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947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3B0C8-905F-F8C4-2F9C-38AFCA2C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06B8A-83B4-BA10-FE7F-EE18A93934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1519E-96A5-E40F-8B44-D739A0432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B17E06-07A7-945B-A308-CF2EE122D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FEC7F5-078F-251D-7A57-06BFB53F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0CB2C-570F-2189-E0EE-158D51AE9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164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7704-B15D-E269-3D4B-38810140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86035-B6DC-D497-4670-ABF8786E8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B43B12-D87E-C901-72F2-9072F3CF3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60DDDF-CF3E-2135-40CC-036C58B4D2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EF042-BF89-9CED-F04B-048F5B186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498445-EF11-46BF-B7CD-B2C2241B1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26CD2A-7E0A-7F8A-F521-C40450F9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647827-99C9-4E1E-2095-DAA709041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695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3687-6A78-2800-1D6E-EF962EED4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9B817-E27F-8136-857E-5C073086F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73973-877B-3E29-4CC7-513F612C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C2D7EB-1DD8-599D-C330-68403E1E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42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8AD646-0F20-579E-1646-311D1D885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2EA02-A0F7-97E9-BF0A-7769FCF1F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64E202-676C-5DAC-2949-0523B9FEF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598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51FB-39F1-2C54-4A84-EC32D179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B6BE2-A8F9-F160-F34F-03886A516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43F5E8-9029-B952-11BA-F5A7E31B3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056EE-8764-BF4E-A805-CAEDCA86B66E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37A9-6167-6010-5122-6269AF854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1E9E1-5D67-B1A1-D410-28CEF0B1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42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FADA-F104-BFC3-273D-5DD73096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EFF99-80FC-C8B9-A59E-B92DE4E5C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93D6F-3009-204F-F467-AC473FCAD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F691A-6FCE-FE8C-7C42-20B75D9E6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42060-D195-C9D4-E571-5789828E2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F3622-5D43-348B-5906-436F574A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170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7DDB3-5690-55A0-BF79-C7579AF8F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C37A1-CCC2-72BB-4AF1-A31F67519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04469-892C-2DC3-D9A0-B82A0C512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C6929-4C02-52BE-D064-619AED33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BFA29-74FB-16D3-88B7-6B68946A3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58279-DB40-094F-D3A5-75B0C5A7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330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A4A53-4650-7B39-71AC-DE4AA8EC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6252B-6444-BA44-8860-5CDD92085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99272-3D9D-B3F0-AACC-A6751C55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DE8CB-BA14-F0E9-8E93-23FDE55C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ECBBC-490D-E0ED-84FD-80DCBBB8A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5198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5444E-EDFA-1022-E629-AD03EC662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7C32A-D7F0-F06B-A1EE-4E4CED034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28C66-790A-9561-6561-2B89E9759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A77CD-D037-88DD-528E-2F6946DAB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4A747-DE33-96CB-DE88-E79883A9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18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7117D-67D6-B3AE-748A-2E6693FFB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4C35-C7AA-A3E2-D401-5BD5A376FB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2FE3E0-697F-3374-7F8A-13699AE45D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574D10-9FA6-06D3-FCC0-F2B46711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745EF-E81D-154A-9E19-3104EC31DA48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AACEA-A42D-732C-B9ED-3373563F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651FF-FE31-F252-12E6-E09CAC1A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E6A9B-6A90-2ADF-0F85-1E0D62B4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013F4-99F8-670E-00CF-04BC9A47F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E26B7B-42B3-49FA-0C4E-899461E12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080EB0-1BCA-60C2-3A0D-57FAD8B665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55AB9-64E0-D439-1542-911500C60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875974-01DA-2E37-F7A0-191D49CD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C46F2-406B-5641-B73D-591214E89EBD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08361-0AA3-C070-7505-B9FE9E08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0D304-F593-A518-4FCF-D2D6E0280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3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BDF2-B677-0FC6-7FAF-AEEDA695E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17062A-B7DA-A658-DB2D-25A64555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1847-D9D6-3A45-A114-6758809B26D3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793F91-D43B-3842-4E53-620BD970F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33519-996A-82A4-4E5D-E12F52E6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9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7DFAB-40D4-73C3-37B1-2C35389D3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9DE5-88C7-3B4D-B2F2-46E38B369289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393F48-1469-8EAC-69F4-6FE249B9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E33054-3B3A-711B-CDC9-8A5BB0873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1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4BA9A-FA0B-0B55-1333-9547F83C8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B22F76-FAF4-03C7-EF6D-66D10F213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FC2DD7-7E8C-7BD0-AC32-6F9B1EBB0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E7D0E-1E86-31DA-42AC-A80EEF9A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FF82E-DC6A-8048-9252-BD7E1B7E7E22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C6D6B6-1301-C0AD-6B85-6C7F41BB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67EBA3-21CC-FBB9-3CB4-7FCEB3EC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F4AE-FEA2-A512-1266-602D90D5B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19C096-22A1-ED5D-F90F-C652C6253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3CBA4-FAAD-33F5-1FAE-3C5BD2DDE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1DF33B-6A89-E739-1775-F898514C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98CD-DD06-F148-B4AC-83DCCD654EC4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7C1A3-D49C-92C4-416E-560360C2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BC774-6C0B-E405-A8F0-36776F93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50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9A583-4F99-90F7-3A36-C29831CB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29566-A838-9A6D-EB3A-E9AD06792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CED560-B6CF-3843-8FB5-9B5740D7118B}" type="datetime1">
              <a:rPr lang="en-GB" smtClean="0"/>
              <a:t>04/01/2025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0BEEE-D423-66C3-51A2-E0CA5A236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99C85992-39AF-F6F0-6C96-D3E679DA00E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133" y="5899219"/>
            <a:ext cx="1942443" cy="835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D78793-24E1-7546-4D4A-8E0529C60FF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150" y="5983941"/>
            <a:ext cx="1239127" cy="75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2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FAC4EF-5DA0-EA52-F2BC-9315C5180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50E6B-4090-6B27-E763-13931F005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3CA3E-CE6D-0798-E6B3-4C6D25D490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3B105-A444-F44E-9D71-B56429F44D92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F56C1-5A36-A86F-B7AB-F6D2B0381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C124B-850C-03CE-4BF5-8C884A546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3A54E-A852-8043-B521-6206B4DCBF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ADDFAA-A83F-D540-1012-76FC20BE6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463D1-9A31-44F1-E556-EF97FA8C0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8184D-FE5E-06AA-90CB-7B6FDB2B7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092C-7E3E-4C44-B93E-0ACC63974994}" type="datetimeFigureOut">
              <a:rPr lang="en-GB" smtClean="0"/>
              <a:t>04/01/2025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6CE8C-2DDC-B2D5-8F6B-6C29CEC23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B345A-7B2B-DFE0-5EF6-86E07C2D3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2DE28-4BE5-534C-929D-DB5CC27BC7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9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hyperlink" Target="https://www.linkedin.com/in/alawes127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lawesjohnson22@rvc.ac.uk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black logo&#10;&#10;Description automatically generated">
            <a:extLst>
              <a:ext uri="{FF2B5EF4-FFF2-40B4-BE49-F238E27FC236}">
                <a16:creationId xmlns:a16="http://schemas.microsoft.com/office/drawing/2014/main" id="{B166231D-4A5E-C1E7-5E23-C54E6BD9ED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48" y="191651"/>
            <a:ext cx="2729026" cy="11734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307035-FA53-83D6-31E4-6E16F809CE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71295" y="5677533"/>
            <a:ext cx="1820705" cy="98881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B16EBF0-C9C0-4359-F78A-FEE41DB16F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1146" y="323516"/>
            <a:ext cx="1794853" cy="1087127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F692BF8-AA6A-1C16-7051-B42FC3200E8B}"/>
              </a:ext>
            </a:extLst>
          </p:cNvPr>
          <p:cNvSpPr txBox="1"/>
          <p:nvPr/>
        </p:nvSpPr>
        <p:spPr>
          <a:xfrm>
            <a:off x="527043" y="2437419"/>
            <a:ext cx="11137914" cy="1611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Strengthening Public Good Narratives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4400" b="1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Beef and Sheep Systems </a:t>
            </a:r>
            <a:endParaRPr lang="en-GB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071C64DE-9B65-AAB0-1E68-7B8A1F5BBE43}"/>
              </a:ext>
            </a:extLst>
          </p:cNvPr>
          <p:cNvSpPr txBox="1">
            <a:spLocks/>
          </p:cNvSpPr>
          <p:nvPr/>
        </p:nvSpPr>
        <p:spPr>
          <a:xfrm>
            <a:off x="924463" y="5292652"/>
            <a:ext cx="10740494" cy="12418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8F23B3"/>
              </a:buClr>
              <a:buSzPct val="7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8F23B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8F23B3"/>
              </a:buClr>
              <a:buSzPct val="8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8F23B3"/>
              </a:buClr>
              <a:buSzPct val="8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8F23B3"/>
              </a:buClr>
              <a:buSzPct val="100000"/>
              <a:buFont typeface="Lucida Grande"/>
              <a:buChar char="-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Presenter: Amber Lawes-Johnson, PhD Researcher at the Royal Veterinary College  </a:t>
            </a:r>
          </a:p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alawesjohnson22@rvc.ac.uk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https://www.linkedin.com/in/alawes127/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Chaired by Gabriel Kaye &amp; Supported by a panel of experts.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2FA033-D442-5DD4-8987-2870BF76A908}"/>
              </a:ext>
            </a:extLst>
          </p:cNvPr>
          <p:cNvSpPr txBox="1"/>
          <p:nvPr/>
        </p:nvSpPr>
        <p:spPr>
          <a:xfrm>
            <a:off x="8419277" y="6481683"/>
            <a:ext cx="4273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Oxford Real Farming Conference 2025</a:t>
            </a:r>
            <a:endParaRPr lang="en-GB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Content Placeholder 4">
            <a:extLst>
              <a:ext uri="{FF2B5EF4-FFF2-40B4-BE49-F238E27FC236}">
                <a16:creationId xmlns:a16="http://schemas.microsoft.com/office/drawing/2014/main" id="{CC5D3E71-847D-C11C-DB4C-336C72D15A5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1354" y="323516"/>
            <a:ext cx="3633604" cy="10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7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C0534DC-143F-CB04-9497-E6B0BA73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82" y="273029"/>
            <a:ext cx="11040035" cy="744584"/>
          </a:xfrm>
        </p:spPr>
        <p:txBody>
          <a:bodyPr>
            <a:normAutofit fontScale="90000"/>
          </a:bodyPr>
          <a:lstStyle/>
          <a:p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Results: Policy Levers and Stakeholder Responses 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F326BD-B9C3-697F-CB8D-74F981626B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80" y="1126958"/>
            <a:ext cx="1503704" cy="13616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FB3224-0FAE-A56C-6279-54E4C227B4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948" y="2956302"/>
            <a:ext cx="1503704" cy="13616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4E962E-1009-3F98-C01E-F191127B6B4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18" y="4808086"/>
            <a:ext cx="1564745" cy="14045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0053BB-9309-68FC-D4CF-43C081205433}"/>
              </a:ext>
            </a:extLst>
          </p:cNvPr>
          <p:cNvSpPr txBox="1"/>
          <p:nvPr/>
        </p:nvSpPr>
        <p:spPr>
          <a:xfrm>
            <a:off x="2287872" y="1017613"/>
            <a:ext cx="9522648" cy="2391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Fair Payments for Targeted Landscape-specific Outcomes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“Low Hung Fruit” Actions in Agri-Environment Schemes to become Regulatory 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Land Tenure Challenges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320FF4-FED2-89F4-2595-5428A4FCA3BA}"/>
              </a:ext>
            </a:extLst>
          </p:cNvPr>
          <p:cNvSpPr txBox="1"/>
          <p:nvPr/>
        </p:nvSpPr>
        <p:spPr>
          <a:xfrm>
            <a:off x="2287872" y="2897137"/>
            <a:ext cx="8809545" cy="175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Rewarding Social and Environmental Outcomes across the Supply Chain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Versatile Food Procurement for Imperfect Produce from Extensive Farming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2857C3-368A-F081-2034-F4063F8E0278}"/>
              </a:ext>
            </a:extLst>
          </p:cNvPr>
          <p:cNvSpPr txBox="1"/>
          <p:nvPr/>
        </p:nvSpPr>
        <p:spPr>
          <a:xfrm>
            <a:off x="2287872" y="4931410"/>
            <a:ext cx="829033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Regulatory Reform to Shift away from a One-Size Fits all Approach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AD9C79-20DE-2121-0E10-5E8C10338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6EE442-4B9D-3F12-3813-DD156041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46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7276D65-6562-D649-AD9F-BA2B1F9DF208}"/>
              </a:ext>
            </a:extLst>
          </p:cNvPr>
          <p:cNvSpPr txBox="1"/>
          <p:nvPr/>
        </p:nvSpPr>
        <p:spPr>
          <a:xfrm>
            <a:off x="475431" y="443083"/>
            <a:ext cx="1119661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Results: Policy Levers and Stakeholder Responses </a:t>
            </a:r>
            <a:b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095FBE-1279-AC77-D099-2E10807465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30" y="1307191"/>
            <a:ext cx="2141817" cy="192260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CB5F18-22C7-C18E-851A-C70A557F16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30" y="3628207"/>
            <a:ext cx="2141818" cy="19226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C7D3D0F-B01B-3D9E-BF5E-51FB9FB9FD0B}"/>
              </a:ext>
            </a:extLst>
          </p:cNvPr>
          <p:cNvSpPr txBox="1"/>
          <p:nvPr/>
        </p:nvSpPr>
        <p:spPr>
          <a:xfrm>
            <a:off x="2754406" y="1791339"/>
            <a:ext cx="7112338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Data Collection as a Tool for Empowerment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Integration of Data Systems to Streamline the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2B7B0F-83A9-C6E3-930E-53CE86A8F5FF}"/>
              </a:ext>
            </a:extLst>
          </p:cNvPr>
          <p:cNvSpPr txBox="1"/>
          <p:nvPr/>
        </p:nvSpPr>
        <p:spPr>
          <a:xfrm>
            <a:off x="2754406" y="4256185"/>
            <a:ext cx="8599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Raising the Legislative Baseline and Phasing out Harmful Practices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D652B5-54C9-F7C1-C4D7-FB8DFF10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07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01D838-5F26-F6BB-4529-600FC1447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483E374-A122-F7E6-66C0-CD8144309DB3}"/>
              </a:ext>
            </a:extLst>
          </p:cNvPr>
          <p:cNvSpPr txBox="1"/>
          <p:nvPr/>
        </p:nvSpPr>
        <p:spPr>
          <a:xfrm>
            <a:off x="753034" y="957388"/>
            <a:ext cx="1060076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Results: Policy Levers and Stakeholder Responses </a:t>
            </a:r>
            <a:b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3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8FAC04-AF76-2796-608F-09FA9C115EA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87" y="2616502"/>
            <a:ext cx="1953760" cy="1753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2B8FAF-E766-9DE6-A9B8-6887A8A48967}"/>
              </a:ext>
            </a:extLst>
          </p:cNvPr>
          <p:cNvSpPr txBox="1"/>
          <p:nvPr/>
        </p:nvSpPr>
        <p:spPr>
          <a:xfrm>
            <a:off x="2644028" y="2424911"/>
            <a:ext cx="9249180" cy="2722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Integrated Research and Development in Agroecology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Farmer Clusters, Knowledge Sharing and Peer-to Peer Guidance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Building Models of Mixed Land Tenure and Supporting Succession Challenges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green and black logo">
            <a:extLst>
              <a:ext uri="{FF2B5EF4-FFF2-40B4-BE49-F238E27FC236}">
                <a16:creationId xmlns:a16="http://schemas.microsoft.com/office/drawing/2014/main" id="{420BDCDF-E5A9-2E84-D64F-35CE1D6E8A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262" y="6166903"/>
            <a:ext cx="1153551" cy="49602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0CE4C-96FE-2F85-2557-287CC5AF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8CBFD-2203-46E0-A53B-7C076FECE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8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plastic cover with a logo&#10;&#10;Description automatically generated">
            <a:extLst>
              <a:ext uri="{FF2B5EF4-FFF2-40B4-BE49-F238E27FC236}">
                <a16:creationId xmlns:a16="http://schemas.microsoft.com/office/drawing/2014/main" id="{BAAF3528-DE39-723D-BE0B-FB678F82795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0189" y="1756774"/>
            <a:ext cx="2136257" cy="2848342"/>
          </a:xfrm>
          <a:prstGeom prst="rect">
            <a:avLst/>
          </a:prstGeom>
        </p:spPr>
      </p:pic>
      <p:pic>
        <p:nvPicPr>
          <p:cNvPr id="23" name="Picture 22" descr="A group of people standing in a field with a cow&#10;&#10;Description automatically generated">
            <a:extLst>
              <a:ext uri="{FF2B5EF4-FFF2-40B4-BE49-F238E27FC236}">
                <a16:creationId xmlns:a16="http://schemas.microsoft.com/office/drawing/2014/main" id="{24B6B0D4-CC81-4481-D31B-1FF120D2B6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288" y="1067380"/>
            <a:ext cx="2657168" cy="3542891"/>
          </a:xfrm>
          <a:prstGeom prst="rect">
            <a:avLst/>
          </a:prstGeom>
        </p:spPr>
      </p:pic>
      <p:pic>
        <p:nvPicPr>
          <p:cNvPr id="13" name="Picture 12" descr="A group of canes with ribbons&#10;&#10;Description automatically generated">
            <a:extLst>
              <a:ext uri="{FF2B5EF4-FFF2-40B4-BE49-F238E27FC236}">
                <a16:creationId xmlns:a16="http://schemas.microsoft.com/office/drawing/2014/main" id="{D77DD190-F63A-4CA3-21B4-43646E0F1D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839" y="3257749"/>
            <a:ext cx="2700189" cy="3600251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D05E5FAE-9A79-DD20-FAAC-5C43E2827E9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446" y="1806465"/>
            <a:ext cx="1701355" cy="2268473"/>
          </a:xfrm>
          <a:prstGeom prst="rect">
            <a:avLst/>
          </a:prstGeom>
        </p:spPr>
      </p:pic>
      <p:pic>
        <p:nvPicPr>
          <p:cNvPr id="19" name="Picture 18" descr="A sheep on a hill&#10;&#10;Description automatically generated">
            <a:extLst>
              <a:ext uri="{FF2B5EF4-FFF2-40B4-BE49-F238E27FC236}">
                <a16:creationId xmlns:a16="http://schemas.microsoft.com/office/drawing/2014/main" id="{40F8272E-ABDA-08B7-2761-800001E5D9B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89" y="0"/>
            <a:ext cx="2846347" cy="2134760"/>
          </a:xfrm>
          <a:prstGeom prst="rect">
            <a:avLst/>
          </a:prstGeom>
        </p:spPr>
      </p:pic>
      <p:pic>
        <p:nvPicPr>
          <p:cNvPr id="21" name="Picture 20" descr="A close up of a wool&#10;&#10;Description automatically generated">
            <a:extLst>
              <a:ext uri="{FF2B5EF4-FFF2-40B4-BE49-F238E27FC236}">
                <a16:creationId xmlns:a16="http://schemas.microsoft.com/office/drawing/2014/main" id="{3B68AF80-A0EF-D6C9-389A-4A801C7EAC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2067" y="-8281"/>
            <a:ext cx="2577961" cy="3437281"/>
          </a:xfrm>
          <a:prstGeom prst="rect">
            <a:avLst/>
          </a:prstGeom>
        </p:spPr>
      </p:pic>
      <p:pic>
        <p:nvPicPr>
          <p:cNvPr id="25" name="Picture 24" descr="A plant in a bowl&#10;&#10;Description automatically generated">
            <a:extLst>
              <a:ext uri="{FF2B5EF4-FFF2-40B4-BE49-F238E27FC236}">
                <a16:creationId xmlns:a16="http://schemas.microsoft.com/office/drawing/2014/main" id="{B3459807-CA45-5187-6F08-70EEDFB4EF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31158"/>
            <a:ext cx="1745132" cy="2326842"/>
          </a:xfrm>
          <a:prstGeom prst="rect">
            <a:avLst/>
          </a:prstGeom>
        </p:spPr>
      </p:pic>
      <p:pic>
        <p:nvPicPr>
          <p:cNvPr id="7" name="Picture 6" descr="A group of men working on rocks&#10;&#10;Description automatically generated">
            <a:extLst>
              <a:ext uri="{FF2B5EF4-FFF2-40B4-BE49-F238E27FC236}">
                <a16:creationId xmlns:a16="http://schemas.microsoft.com/office/drawing/2014/main" id="{A017C3DD-0390-B024-0E05-067E649F0F3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6751" y="3865376"/>
            <a:ext cx="2258814" cy="3011752"/>
          </a:xfrm>
          <a:prstGeom prst="rect">
            <a:avLst/>
          </a:prstGeom>
        </p:spPr>
      </p:pic>
      <p:pic>
        <p:nvPicPr>
          <p:cNvPr id="9" name="Picture 8" descr="A table with food on it&#10;&#10;Description automatically generated">
            <a:extLst>
              <a:ext uri="{FF2B5EF4-FFF2-40B4-BE49-F238E27FC236}">
                <a16:creationId xmlns:a16="http://schemas.microsoft.com/office/drawing/2014/main" id="{113DD9E9-217C-A453-6F54-CE3D6283854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652" y="1827612"/>
            <a:ext cx="3437415" cy="2555387"/>
          </a:xfrm>
          <a:prstGeom prst="rect">
            <a:avLst/>
          </a:prstGeom>
        </p:spPr>
      </p:pic>
      <p:pic>
        <p:nvPicPr>
          <p:cNvPr id="5" name="Content Placeholder 4" descr="A person holding a sheep&#10;&#10;Description automatically generated">
            <a:extLst>
              <a:ext uri="{FF2B5EF4-FFF2-40B4-BE49-F238E27FC236}">
                <a16:creationId xmlns:a16="http://schemas.microsoft.com/office/drawing/2014/main" id="{F9FFE668-2897-CAFC-698D-372208C7DC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651" y="3677920"/>
            <a:ext cx="2410649" cy="3180080"/>
          </a:xfrm>
        </p:spPr>
      </p:pic>
      <p:pic>
        <p:nvPicPr>
          <p:cNvPr id="11" name="Picture 10" descr="A group of people walking with sheep&#10;&#10;Description automatically generated">
            <a:extLst>
              <a:ext uri="{FF2B5EF4-FFF2-40B4-BE49-F238E27FC236}">
                <a16:creationId xmlns:a16="http://schemas.microsoft.com/office/drawing/2014/main" id="{EF3628E2-6E8D-AE52-8AAC-CFAD6048DCE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300" y="4258978"/>
            <a:ext cx="3359767" cy="2618150"/>
          </a:xfrm>
          <a:prstGeom prst="rect">
            <a:avLst/>
          </a:prstGeom>
        </p:spPr>
      </p:pic>
      <p:pic>
        <p:nvPicPr>
          <p:cNvPr id="29" name="Picture 28" descr="A field of purple flowers&#10;&#10;Description automatically generated">
            <a:extLst>
              <a:ext uri="{FF2B5EF4-FFF2-40B4-BE49-F238E27FC236}">
                <a16:creationId xmlns:a16="http://schemas.microsoft.com/office/drawing/2014/main" id="{134347A6-53F9-60AF-611E-644970A69CB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395" y="-8281"/>
            <a:ext cx="3521184" cy="2134760"/>
          </a:xfrm>
          <a:prstGeom prst="rect">
            <a:avLst/>
          </a:prstGeom>
        </p:spPr>
      </p:pic>
      <p:pic>
        <p:nvPicPr>
          <p:cNvPr id="27" name="Picture 26" descr="A sign with a sign on a wall&#10;&#10;Description automatically generated">
            <a:extLst>
              <a:ext uri="{FF2B5EF4-FFF2-40B4-BE49-F238E27FC236}">
                <a16:creationId xmlns:a16="http://schemas.microsoft.com/office/drawing/2014/main" id="{4FC04122-CE12-D3F0-260C-FC48A95F63E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652" y="-8281"/>
            <a:ext cx="3437415" cy="256913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FA8C1C-E164-AE87-94D7-9655643CD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94197B-29E7-8915-A9C0-FBC9445E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03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1CA8A-4F50-FE38-3E4F-0A590EAEC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8BF437-49B3-8FD1-277C-BC6CF0D8C239}"/>
              </a:ext>
            </a:extLst>
          </p:cNvPr>
          <p:cNvSpPr txBox="1"/>
          <p:nvPr/>
        </p:nvSpPr>
        <p:spPr>
          <a:xfrm>
            <a:off x="1943100" y="2875002"/>
            <a:ext cx="8305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  <a:t>Thank you for Listening </a:t>
            </a:r>
          </a:p>
          <a:p>
            <a:pPr algn="ctr"/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  <a:t>Time for the panel and the audience</a:t>
            </a:r>
            <a:endParaRPr lang="en-GB" sz="3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A90B1-5806-9DE8-76CA-268A944E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logo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DE61E2-BC45-78DA-C984-4725FE9B0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2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AFC32-E1A4-8757-9D30-15BDFA6E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5891C3-9D44-F0E2-940D-9F360C72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7514A-86CC-7E5D-E66B-8460E587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E5DB6E-83A8-0FBC-56E1-3DEC1B67D4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2150" y="5983941"/>
            <a:ext cx="1239127" cy="7505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886C0A-0850-D256-09D6-A9D3DDEB3BCD}"/>
              </a:ext>
            </a:extLst>
          </p:cNvPr>
          <p:cNvSpPr txBox="1"/>
          <p:nvPr/>
        </p:nvSpPr>
        <p:spPr>
          <a:xfrm>
            <a:off x="1062318" y="1290918"/>
            <a:ext cx="10291482" cy="500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GB" sz="2400" dirty="0">
                <a:latin typeface="Candara" panose="020E0502030303020204" pitchFamily="34" charset="0"/>
              </a:rPr>
              <a:t>STRENGTHENING PUBLIC GOOD NARRATIVES FOR BEEF AND SHEEP SYSTEMS</a:t>
            </a:r>
            <a:br>
              <a:rPr lang="en-GB" sz="2400" dirty="0">
                <a:latin typeface="Candara" panose="020E0502030303020204" pitchFamily="34" charset="0"/>
              </a:rPr>
            </a:br>
            <a:r>
              <a:rPr lang="en-GB" sz="2400" dirty="0">
                <a:latin typeface="Candara" panose="020E0502030303020204" pitchFamily="34" charset="0"/>
              </a:rPr>
              <a:t>The </a:t>
            </a:r>
            <a:r>
              <a:rPr lang="en-GB" sz="2400" b="1" dirty="0">
                <a:latin typeface="Candara" panose="020E0502030303020204" pitchFamily="34" charset="0"/>
              </a:rPr>
              <a:t>UK Government's Post-Brexit policy </a:t>
            </a:r>
            <a:r>
              <a:rPr lang="en-GB" sz="2400" dirty="0">
                <a:latin typeface="Candara" panose="020E0502030303020204" pitchFamily="34" charset="0"/>
              </a:rPr>
              <a:t>“Public Money for Public Goods” presents an opportunity for agriculture to redefine its role in delivering food production alongside ecosystem enhancement. </a:t>
            </a:r>
          </a:p>
          <a:p>
            <a:pPr>
              <a:lnSpc>
                <a:spcPct val="114000"/>
              </a:lnSpc>
            </a:pPr>
            <a:r>
              <a:rPr lang="en-GB" sz="2400" b="1" dirty="0">
                <a:latin typeface="Candara" panose="020E0502030303020204" pitchFamily="34" charset="0"/>
              </a:rPr>
              <a:t>A sustainable transition </a:t>
            </a:r>
            <a:r>
              <a:rPr lang="en-GB" sz="2400" dirty="0">
                <a:latin typeface="Candara" panose="020E0502030303020204" pitchFamily="34" charset="0"/>
              </a:rPr>
              <a:t>requires a long-term vision that includes social, cultural, and environmental dimensions of animal-based farming and how these systems provision public good outcomes. </a:t>
            </a:r>
          </a:p>
          <a:p>
            <a:pPr>
              <a:lnSpc>
                <a:spcPct val="114000"/>
              </a:lnSpc>
            </a:pPr>
            <a:r>
              <a:rPr lang="en-GB" sz="2400" dirty="0">
                <a:latin typeface="Candara" panose="020E0502030303020204" pitchFamily="34" charset="0"/>
              </a:rPr>
              <a:t>This session gathers </a:t>
            </a:r>
            <a:r>
              <a:rPr lang="en-GB" sz="2400" b="1" dirty="0">
                <a:latin typeface="Candara" panose="020E0502030303020204" pitchFamily="34" charset="0"/>
              </a:rPr>
              <a:t>experts from across the beef and sheep </a:t>
            </a:r>
            <a:r>
              <a:rPr lang="en-GB" sz="2400" dirty="0">
                <a:latin typeface="Candara" panose="020E0502030303020204" pitchFamily="34" charset="0"/>
              </a:rPr>
              <a:t>farming sectors to </a:t>
            </a:r>
            <a:r>
              <a:rPr lang="en-GB" sz="2400" b="1" dirty="0">
                <a:latin typeface="Candara" panose="020E0502030303020204" pitchFamily="34" charset="0"/>
              </a:rPr>
              <a:t>define the opportunities and challenges in using public money for public goods</a:t>
            </a:r>
            <a:r>
              <a:rPr lang="en-GB" sz="2400" dirty="0">
                <a:latin typeface="Candara" panose="020E0502030303020204" pitchFamily="34" charset="0"/>
              </a:rPr>
              <a:t> to support context-specific agroecological outcomes; and how future financial support can be better tailored across the </a:t>
            </a:r>
            <a:r>
              <a:rPr lang="en-GB" sz="2400" dirty="0" err="1">
                <a:latin typeface="Candara" panose="020E0502030303020204" pitchFamily="34" charset="0"/>
              </a:rPr>
              <a:t>agri</a:t>
            </a:r>
            <a:r>
              <a:rPr lang="en-GB" sz="2400" dirty="0">
                <a:latin typeface="Candara" panose="020E0502030303020204" pitchFamily="34" charset="0"/>
              </a:rPr>
              <a:t>-environment schemes.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69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272F-A55D-DE68-28A1-D01B96AD1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213"/>
            <a:ext cx="10515600" cy="1100604"/>
          </a:xfrm>
        </p:spPr>
        <p:txBody>
          <a:bodyPr>
            <a:noAutofit/>
          </a:bodyPr>
          <a:lstStyle/>
          <a:p>
            <a:r>
              <a:rPr lang="en-GB" sz="3600" b="1" dirty="0">
                <a:latin typeface="Candara" panose="020E0502030303020204" pitchFamily="34" charset="0"/>
              </a:rPr>
              <a:t>Strengthening Public Good Narratives For Beef And Sheep Systems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54B9C-90D8-7206-4B6C-032A1EEF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97CC27-E6C4-C3C3-D719-E2D5B49C2E7A}"/>
              </a:ext>
            </a:extLst>
          </p:cNvPr>
          <p:cNvSpPr txBox="1">
            <a:spLocks/>
          </p:cNvSpPr>
          <p:nvPr/>
        </p:nvSpPr>
        <p:spPr>
          <a:xfrm>
            <a:off x="838200" y="2164976"/>
            <a:ext cx="10515600" cy="34574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Our Session format is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Intro by the chair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Presentation of the research; a case for policy adjustment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Panel’s response to the presentation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Questions and responses from members of the audience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Rounding up and thanks</a:t>
            </a:r>
          </a:p>
        </p:txBody>
      </p:sp>
    </p:spTree>
    <p:extLst>
      <p:ext uri="{BB962C8B-B14F-4D97-AF65-F5344CB8AC3E}">
        <p14:creationId xmlns:p14="http://schemas.microsoft.com/office/powerpoint/2010/main" val="6968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F6ABE-A30E-5651-65A9-5FE603001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0996"/>
            <a:ext cx="10515600" cy="831663"/>
          </a:xfrm>
        </p:spPr>
        <p:txBody>
          <a:bodyPr/>
          <a:lstStyle/>
          <a:p>
            <a:r>
              <a:rPr lang="en-GB" dirty="0"/>
              <a:t>Our Panel of Experts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927AB-A682-92A7-7097-8112E892A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20400" cy="4773705"/>
          </a:xfrm>
        </p:spPr>
        <p:txBody>
          <a:bodyPr/>
          <a:lstStyle/>
          <a:p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Speakers: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Amber Lawes-Johnson - PhD Researcher at the Royal Veterinary College  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Christine Meadows brings a lifetime of skills in ecological farming, science, business, woodland management and mentoring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John Powell is head of the Agriculture Sectors Team at Defra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Keziah </a:t>
            </a:r>
            <a:r>
              <a:rPr lang="en-GB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Suskin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is a committed first-generation regenerative biodynamic and organic livestock farmer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Hannah Thorogood is a pasture-for-life facilitator and organic regenerative, livestock farmer in Lincolnshire</a:t>
            </a: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Chair: Gabriel Kaye is Executive Director at the Biodynamic Association and life-long biodynamic gardener.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0CDF03-4748-745C-42BC-D1B91FC5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3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55AC3-8ECA-7D7E-3D59-15F65D688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4AEB5-52B8-0A3A-CE8F-969070AFDD9E}"/>
              </a:ext>
            </a:extLst>
          </p:cNvPr>
          <p:cNvSpPr txBox="1">
            <a:spLocks/>
          </p:cNvSpPr>
          <p:nvPr/>
        </p:nvSpPr>
        <p:spPr>
          <a:xfrm>
            <a:off x="706414" y="285973"/>
            <a:ext cx="1051096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Setting the Scene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1E63A88-EC02-44E6-F670-A485A0622380}"/>
              </a:ext>
            </a:extLst>
          </p:cNvPr>
          <p:cNvSpPr txBox="1">
            <a:spLocks/>
          </p:cNvSpPr>
          <p:nvPr/>
        </p:nvSpPr>
        <p:spPr>
          <a:xfrm>
            <a:off x="706413" y="1428973"/>
            <a:ext cx="11140445" cy="508395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57175" indent="-2571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23B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23B3"/>
              </a:buClr>
              <a:buSzPct val="8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23B3"/>
              </a:buClr>
              <a:buSzPct val="80000"/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23B3"/>
              </a:buClr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Beef and Sheep Systems as part of an Agroecological Food System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Agroecological Principles: 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Management practices that reflect the carrying capacity of the land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Management practices that seek to maximise the health and wellbeing of soils, animals, and people</a:t>
            </a:r>
          </a:p>
          <a:p>
            <a:pPr lvl="2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Management practices that view the entire landscape as a self-sustaining cyclical ecosystem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Recognition that today’s topic is sensitive and emotive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We are not the only experts in the room, share your views and thoughts in the Q&amp;A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None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3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02A82-0F8B-7EF2-E129-05B5D0AE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5BB86-FAF3-D011-BA60-518EEB62680F}"/>
              </a:ext>
            </a:extLst>
          </p:cNvPr>
          <p:cNvSpPr txBox="1">
            <a:spLocks/>
          </p:cNvSpPr>
          <p:nvPr/>
        </p:nvSpPr>
        <p:spPr>
          <a:xfrm>
            <a:off x="481133" y="181192"/>
            <a:ext cx="11325385" cy="10021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Background to the Agricultural Transition 2021-2028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FB52A8-7B36-6158-5BCB-384DED63713A}"/>
              </a:ext>
            </a:extLst>
          </p:cNvPr>
          <p:cNvSpPr txBox="1">
            <a:spLocks/>
          </p:cNvSpPr>
          <p:nvPr/>
        </p:nvSpPr>
        <p:spPr>
          <a:xfrm>
            <a:off x="481133" y="1592133"/>
            <a:ext cx="10757866" cy="45591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57175" indent="-2571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23B3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23B3"/>
              </a:buClr>
              <a:buSzPct val="80000"/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23B3"/>
              </a:buClr>
              <a:buSzPct val="80000"/>
              <a:buFont typeface="Courier New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F23B3"/>
              </a:buClr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Clr>
                <a:schemeClr val="accent6">
                  <a:lumMod val="75000"/>
                </a:schemeClr>
              </a:buClr>
              <a:buNone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Policy change from EU Common Agricultural Policy Basic Payment Scheme (BPS) to “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public money for public goods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Incentivising farmers to deliver environmental outcomes through the Environmental Land Management schemes (ELMs)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Basic Payment Scheme Payments under the Common Agricultural Policy end in 2028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buClr>
                <a:schemeClr val="accent6">
                  <a:lumMod val="75000"/>
                </a:schemeClr>
              </a:buClr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Defra target to secure 70,000 agreements, aiming to cover 70% of farmed land by 2028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indent="0">
              <a:buNone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2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CC5C55-2060-1895-A0FB-A235AF58A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CBE45D-8844-203C-0C9D-A9BD0C426D87}"/>
              </a:ext>
            </a:extLst>
          </p:cNvPr>
          <p:cNvSpPr txBox="1">
            <a:spLocks/>
          </p:cNvSpPr>
          <p:nvPr/>
        </p:nvSpPr>
        <p:spPr>
          <a:xfrm>
            <a:off x="840514" y="-277143"/>
            <a:ext cx="10510969" cy="1221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Key Challenges Across Policy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127284-2437-E9D8-F2E4-4D177DB947C3}"/>
              </a:ext>
            </a:extLst>
          </p:cNvPr>
          <p:cNvSpPr txBox="1">
            <a:spLocks/>
          </p:cNvSpPr>
          <p:nvPr/>
        </p:nvSpPr>
        <p:spPr>
          <a:xfrm>
            <a:off x="487083" y="769649"/>
            <a:ext cx="11314392" cy="42691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algn="l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Details on the definitions of what is a public good and the types of animal-based systems to deliver public goods is vague.</a:t>
            </a:r>
          </a:p>
          <a:p>
            <a:pPr marL="342900" lvl="1" algn="l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Policy overgeneralises “livestock systems” failing to account for individual species needs in different management systems.</a:t>
            </a:r>
          </a:p>
          <a:p>
            <a:pPr lvl="1" algn="l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Policy conflates animal health with animal welfare, overlooking welfare’s multidimensional aspects (5 Needs Framework). </a:t>
            </a:r>
          </a:p>
          <a:p>
            <a:pPr lvl="1" algn="l"/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l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Trade agreements set with countries outside of the EU with different standards of production.</a:t>
            </a:r>
          </a:p>
          <a:p>
            <a:pPr lvl="1" algn="l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1" algn="l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l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9D4BBB-10E4-3996-2C0C-DC7DAC1726E6}"/>
              </a:ext>
            </a:extLst>
          </p:cNvPr>
          <p:cNvSpPr/>
          <p:nvPr/>
        </p:nvSpPr>
        <p:spPr>
          <a:xfrm>
            <a:off x="4760966" y="4762569"/>
            <a:ext cx="2766626" cy="55243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what? </a:t>
            </a:r>
            <a:b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01F8E8-EE82-36FE-66BB-A1DCC8D534E0}"/>
              </a:ext>
            </a:extLst>
          </p:cNvPr>
          <p:cNvSpPr txBox="1"/>
          <p:nvPr/>
        </p:nvSpPr>
        <p:spPr>
          <a:xfrm>
            <a:off x="713005" y="5038788"/>
            <a:ext cx="10765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needs a more thoughtful analysis of where animal-based systems fit within the wider food system, and how policy can become more aligned to support a diverse set of public good outcomes in different contexts.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09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7B9A8-450B-FBE6-41EC-19CDC9AE4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84B41-2BF6-640B-D1E3-40B8D9AD07F5}"/>
              </a:ext>
            </a:extLst>
          </p:cNvPr>
          <p:cNvSpPr txBox="1">
            <a:spLocks/>
          </p:cNvSpPr>
          <p:nvPr/>
        </p:nvSpPr>
        <p:spPr>
          <a:xfrm>
            <a:off x="172571" y="199848"/>
            <a:ext cx="11846858" cy="7038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3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br>
              <a:rPr lang="en-GB" sz="3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4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Public Goods Perceptions from Beef and Sheep Experts </a:t>
            </a:r>
            <a:endParaRPr lang="en-GB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8761B0-704D-909E-6840-261E5762C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1" y="903673"/>
            <a:ext cx="9426388" cy="584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08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44D64-93C3-E329-9BA0-C47BBAF9F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4E1C0-0F9E-516F-EC5D-EFC39B9B9C60}"/>
              </a:ext>
            </a:extLst>
          </p:cNvPr>
          <p:cNvSpPr txBox="1">
            <a:spLocks/>
          </p:cNvSpPr>
          <p:nvPr/>
        </p:nvSpPr>
        <p:spPr>
          <a:xfrm>
            <a:off x="618565" y="201706"/>
            <a:ext cx="11142512" cy="10354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3000" b="1" dirty="0"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en-GB" sz="40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Strengthening Policy Levers for Transformative Change</a:t>
            </a:r>
            <a:endParaRPr lang="en-GB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0E935D-064B-B29C-4C99-0649F445B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23" y="1898516"/>
            <a:ext cx="3313771" cy="3060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90DFC-1BF9-BE5F-9C84-F0EE453B3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826" y="2222386"/>
            <a:ext cx="2689369" cy="2413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C0959-BAD2-65F3-2519-C4C34A0E171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327" y="1898516"/>
            <a:ext cx="3572750" cy="30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30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</TotalTime>
  <Words>748</Words>
  <Application>Microsoft Macintosh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Aptos</vt:lpstr>
      <vt:lpstr>Aptos Display</vt:lpstr>
      <vt:lpstr>Arial</vt:lpstr>
      <vt:lpstr>Calibri</vt:lpstr>
      <vt:lpstr>Calibri Light</vt:lpstr>
      <vt:lpstr>Candara</vt:lpstr>
      <vt:lpstr>Wingdings</vt:lpstr>
      <vt:lpstr>Office Theme</vt:lpstr>
      <vt:lpstr>Custom Design</vt:lpstr>
      <vt:lpstr>1_Custom Design</vt:lpstr>
      <vt:lpstr>PowerPoint Presentation</vt:lpstr>
      <vt:lpstr>Welcome</vt:lpstr>
      <vt:lpstr>Strengthening Public Good Narratives For Beef And Sheep Systems</vt:lpstr>
      <vt:lpstr>Our Panel of Experts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Results: Policy Levers and Stakeholder Responses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to Land </dc:title>
  <dc:creator>Gabriel Kaye -BDA</dc:creator>
  <cp:lastModifiedBy>Gabriel Kaye -BDA</cp:lastModifiedBy>
  <cp:revision>11</cp:revision>
  <cp:lastPrinted>2023-10-05T19:51:05Z</cp:lastPrinted>
  <dcterms:created xsi:type="dcterms:W3CDTF">2023-10-04T19:04:59Z</dcterms:created>
  <dcterms:modified xsi:type="dcterms:W3CDTF">2025-01-05T20:56:01Z</dcterms:modified>
</cp:coreProperties>
</file>