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Chelsea Market"/>
      <p:regular r:id="rId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ChelseaMarke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1facc783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1facc783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1facc7835c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1facc7835c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 Apricot Centre is located at Huxhams Cross Farm, which was acquired by the Biodynamic Land Trust in 2015. Huxhams Cross Farm, near Totnes South Devon, is a small 13-hectare farm- soon to be 100 hectares.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 The Biodynamic Land Trust aims to secure farms for sustainable food production for farmers and communities. The Apricot Centre is the first tenant at Huxhams Cross Farm and operates as sustainable or regenerative farmers, focusing on growing vegetables, fruit, flowers, eggs, and grain. Additionally, the farm serves as a wellbeing service for children and families.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One of the primary objectives of this partnership was for The Apricot Centre to assess and demonstrate the outcomes and impacts of their farming practices on the farm. This includes measuring carbon sequestration, climate change resilience, biodiversity, food production, economic figures, and social impact over a 5-year period.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1facc7835c_1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1facc7835c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1facc7835c_1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1facc7835c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1facc7835c_1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1facc7835c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1facc7835c_1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1facc7835c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1facc7835c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1facc7835c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1facc7835c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1facc7835c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9.jpg"/><Relationship Id="rId5"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41400" y="652975"/>
            <a:ext cx="9061200" cy="1130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GB" sz="2500">
                <a:latin typeface="Chelsea Market"/>
                <a:ea typeface="Chelsea Market"/>
                <a:cs typeface="Chelsea Market"/>
                <a:sym typeface="Chelsea Market"/>
              </a:rPr>
              <a:t>Rachel Phillips</a:t>
            </a:r>
            <a:endParaRPr sz="2500">
              <a:latin typeface="Chelsea Market"/>
              <a:ea typeface="Chelsea Market"/>
              <a:cs typeface="Chelsea Market"/>
              <a:sym typeface="Chelsea Market"/>
            </a:endParaRPr>
          </a:p>
          <a:p>
            <a:pPr indent="0" lvl="0" marL="0" rtl="0" algn="ctr">
              <a:spcBef>
                <a:spcPts val="0"/>
              </a:spcBef>
              <a:spcAft>
                <a:spcPts val="0"/>
              </a:spcAft>
              <a:buNone/>
            </a:pPr>
            <a:r>
              <a:rPr lang="en-GB" sz="4500">
                <a:latin typeface="Chelsea Market"/>
                <a:ea typeface="Chelsea Market"/>
                <a:cs typeface="Chelsea Market"/>
                <a:sym typeface="Chelsea Market"/>
              </a:rPr>
              <a:t>People &amp; </a:t>
            </a:r>
            <a:r>
              <a:rPr lang="en-GB" sz="4500">
                <a:latin typeface="Chelsea Market"/>
                <a:ea typeface="Chelsea Market"/>
                <a:cs typeface="Chelsea Market"/>
                <a:sym typeface="Chelsea Market"/>
              </a:rPr>
              <a:t>Regenerative Agriculture Systems</a:t>
            </a:r>
            <a:endParaRPr sz="4500">
              <a:latin typeface="Chelsea Market"/>
              <a:ea typeface="Chelsea Market"/>
              <a:cs typeface="Chelsea Market"/>
              <a:sym typeface="Chelsea Market"/>
            </a:endParaRPr>
          </a:p>
        </p:txBody>
      </p:sp>
      <p:sp>
        <p:nvSpPr>
          <p:cNvPr id="55" name="Google Shape;55;p13"/>
          <p:cNvSpPr txBox="1"/>
          <p:nvPr>
            <p:ph idx="1" type="subTitle"/>
          </p:nvPr>
        </p:nvSpPr>
        <p:spPr>
          <a:xfrm>
            <a:off x="107850" y="1706875"/>
            <a:ext cx="8928300" cy="792600"/>
          </a:xfrm>
          <a:prstGeom prst="rect">
            <a:avLst/>
          </a:prstGeom>
          <a:ln>
            <a:noFill/>
          </a:ln>
          <a:effectLst>
            <a:outerShdw blurRad="42863" rotWithShape="0" algn="bl" dir="3840000" dist="28575">
              <a:srgbClr val="000000"/>
            </a:outerShdw>
          </a:effectLst>
        </p:spPr>
        <p:txBody>
          <a:bodyPr anchorCtr="0" anchor="t" bIns="91425" lIns="91425" spcFirstLastPara="1" rIns="91425" wrap="square" tIns="91425">
            <a:normAutofit/>
          </a:bodyPr>
          <a:lstStyle/>
          <a:p>
            <a:pPr indent="0" lvl="0" marL="0" rtl="0" algn="ctr">
              <a:spcBef>
                <a:spcPts val="0"/>
              </a:spcBef>
              <a:spcAft>
                <a:spcPts val="0"/>
              </a:spcAft>
              <a:buNone/>
            </a:pPr>
            <a:r>
              <a:rPr b="1" lang="en-GB" sz="3700">
                <a:solidFill>
                  <a:srgbClr val="FF9900"/>
                </a:solidFill>
                <a:latin typeface="Chelsea Market"/>
                <a:ea typeface="Chelsea Market"/>
                <a:cs typeface="Chelsea Market"/>
                <a:sym typeface="Chelsea Market"/>
              </a:rPr>
              <a:t>Examples </a:t>
            </a:r>
            <a:r>
              <a:rPr b="1" lang="en-GB" sz="3700">
                <a:solidFill>
                  <a:srgbClr val="FF9900"/>
                </a:solidFill>
                <a:latin typeface="Chelsea Market"/>
                <a:ea typeface="Chelsea Market"/>
                <a:cs typeface="Chelsea Market"/>
                <a:sym typeface="Chelsea Market"/>
              </a:rPr>
              <a:t>a</a:t>
            </a:r>
            <a:r>
              <a:rPr b="1" lang="en-GB" sz="3700">
                <a:solidFill>
                  <a:srgbClr val="FF9900"/>
                </a:solidFill>
                <a:latin typeface="Chelsea Market"/>
                <a:ea typeface="Chelsea Market"/>
                <a:cs typeface="Chelsea Market"/>
                <a:sym typeface="Chelsea Market"/>
              </a:rPr>
              <a:t>t Huxhams Cross Farm</a:t>
            </a:r>
            <a:endParaRPr b="1" sz="3700">
              <a:solidFill>
                <a:srgbClr val="FF9900"/>
              </a:solidFill>
              <a:latin typeface="Chelsea Market"/>
              <a:ea typeface="Chelsea Market"/>
              <a:cs typeface="Chelsea Market"/>
              <a:sym typeface="Chelsea Market"/>
            </a:endParaRPr>
          </a:p>
        </p:txBody>
      </p:sp>
      <p:pic>
        <p:nvPicPr>
          <p:cNvPr id="56" name="Google Shape;56;p13"/>
          <p:cNvPicPr preferRelativeResize="0"/>
          <p:nvPr/>
        </p:nvPicPr>
        <p:blipFill>
          <a:blip r:embed="rId3">
            <a:alphaModFix/>
          </a:blip>
          <a:stretch>
            <a:fillRect/>
          </a:stretch>
        </p:blipFill>
        <p:spPr>
          <a:xfrm>
            <a:off x="2351026" y="2571920"/>
            <a:ext cx="4441948" cy="1414151"/>
          </a:xfrm>
          <a:prstGeom prst="rect">
            <a:avLst/>
          </a:prstGeom>
          <a:noFill/>
          <a:ln>
            <a:noFill/>
          </a:ln>
        </p:spPr>
      </p:pic>
      <p:pic>
        <p:nvPicPr>
          <p:cNvPr id="57" name="Google Shape;57;p13"/>
          <p:cNvPicPr preferRelativeResize="0"/>
          <p:nvPr/>
        </p:nvPicPr>
        <p:blipFill>
          <a:blip r:embed="rId4">
            <a:alphaModFix/>
          </a:blip>
          <a:stretch>
            <a:fillRect/>
          </a:stretch>
        </p:blipFill>
        <p:spPr>
          <a:xfrm>
            <a:off x="4102950" y="4013400"/>
            <a:ext cx="938105" cy="1130102"/>
          </a:xfrm>
          <a:prstGeom prst="rect">
            <a:avLst/>
          </a:prstGeom>
          <a:noFill/>
          <a:ln>
            <a:noFill/>
          </a:ln>
        </p:spPr>
      </p:pic>
    </p:spTree>
  </p:cSld>
  <p:clrMapOvr>
    <a:masterClrMapping/>
  </p:clrMapOvr>
  <mc:AlternateContent>
    <mc:Choice Requires="p14">
      <p:transition spd="slow" p14:dur="1500">
        <p14:prism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5" y="0"/>
            <a:ext cx="2693541" cy="5143502"/>
          </a:xfrm>
          <a:prstGeom prst="rect">
            <a:avLst/>
          </a:prstGeom>
          <a:noFill/>
          <a:ln>
            <a:noFill/>
          </a:ln>
        </p:spPr>
      </p:pic>
      <p:pic>
        <p:nvPicPr>
          <p:cNvPr id="63" name="Google Shape;63;p14"/>
          <p:cNvPicPr preferRelativeResize="0"/>
          <p:nvPr/>
        </p:nvPicPr>
        <p:blipFill rotWithShape="1">
          <a:blip r:embed="rId4">
            <a:alphaModFix/>
          </a:blip>
          <a:srcRect b="5587" l="5275" r="20529" t="5587"/>
          <a:stretch/>
        </p:blipFill>
        <p:spPr>
          <a:xfrm>
            <a:off x="2693549" y="0"/>
            <a:ext cx="6450452" cy="5143501"/>
          </a:xfrm>
          <a:prstGeom prst="rect">
            <a:avLst/>
          </a:prstGeom>
          <a:noFill/>
          <a:ln>
            <a:noFill/>
          </a:ln>
        </p:spPr>
      </p:pic>
      <p:sp>
        <p:nvSpPr>
          <p:cNvPr id="64" name="Google Shape;64;p14"/>
          <p:cNvSpPr txBox="1"/>
          <p:nvPr/>
        </p:nvSpPr>
        <p:spPr>
          <a:xfrm>
            <a:off x="2880450" y="2313600"/>
            <a:ext cx="1113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500">
                <a:solidFill>
                  <a:schemeClr val="lt1"/>
                </a:solidFill>
                <a:latin typeface="Chelsea Market"/>
                <a:ea typeface="Chelsea Market"/>
                <a:cs typeface="Chelsea Market"/>
                <a:sym typeface="Chelsea Market"/>
              </a:rPr>
              <a:t>2024</a:t>
            </a:r>
            <a:endParaRPr sz="2500">
              <a:solidFill>
                <a:schemeClr val="lt1"/>
              </a:solidFill>
              <a:latin typeface="Chelsea Market"/>
              <a:ea typeface="Chelsea Market"/>
              <a:cs typeface="Chelsea Market"/>
              <a:sym typeface="Chelsea Market"/>
            </a:endParaRPr>
          </a:p>
        </p:txBody>
      </p:sp>
      <p:sp>
        <p:nvSpPr>
          <p:cNvPr id="65" name="Google Shape;65;p14"/>
          <p:cNvSpPr txBox="1"/>
          <p:nvPr>
            <p:ph type="ctrTitle"/>
          </p:nvPr>
        </p:nvSpPr>
        <p:spPr>
          <a:xfrm>
            <a:off x="2880450" y="114300"/>
            <a:ext cx="6130200" cy="762000"/>
          </a:xfrm>
          <a:prstGeom prst="rect">
            <a:avLst/>
          </a:prstGeom>
          <a:solidFill>
            <a:srgbClr val="000000">
              <a:alpha val="40000"/>
            </a:srgbClr>
          </a:solidFill>
          <a:effectLst>
            <a:outerShdw blurRad="57150" rotWithShape="0" algn="bl" dir="5400000" dist="19050">
              <a:srgbClr val="000000"/>
            </a:outerShdw>
          </a:effectLst>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sz="2500">
              <a:solidFill>
                <a:schemeClr val="lt1"/>
              </a:solidFill>
              <a:latin typeface="Chelsea Market"/>
              <a:ea typeface="Chelsea Market"/>
              <a:cs typeface="Chelsea Market"/>
              <a:sym typeface="Chelsea Market"/>
            </a:endParaRPr>
          </a:p>
          <a:p>
            <a:pPr indent="0" lvl="0" marL="0" rtl="0" algn="ctr">
              <a:spcBef>
                <a:spcPts val="0"/>
              </a:spcBef>
              <a:spcAft>
                <a:spcPts val="0"/>
              </a:spcAft>
              <a:buNone/>
            </a:pPr>
            <a:r>
              <a:rPr lang="en-GB" sz="4500">
                <a:solidFill>
                  <a:schemeClr val="lt1"/>
                </a:solidFill>
                <a:latin typeface="Chelsea Market"/>
                <a:ea typeface="Chelsea Market"/>
                <a:cs typeface="Chelsea Market"/>
                <a:sym typeface="Chelsea Market"/>
              </a:rPr>
              <a:t>Evolution of the farm</a:t>
            </a:r>
            <a:endParaRPr sz="4500">
              <a:solidFill>
                <a:schemeClr val="lt1"/>
              </a:solidFill>
              <a:latin typeface="Chelsea Market"/>
              <a:ea typeface="Chelsea Market"/>
              <a:cs typeface="Chelsea Market"/>
              <a:sym typeface="Chelsea Marke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5"/>
          <p:cNvPicPr preferRelativeResize="0"/>
          <p:nvPr/>
        </p:nvPicPr>
        <p:blipFill rotWithShape="1">
          <a:blip r:embed="rId3">
            <a:alphaModFix amt="60000"/>
          </a:blip>
          <a:srcRect b="5695" l="0" r="0" t="13853"/>
          <a:stretch/>
        </p:blipFill>
        <p:spPr>
          <a:xfrm>
            <a:off x="0" y="0"/>
            <a:ext cx="9144003" cy="5143501"/>
          </a:xfrm>
          <a:prstGeom prst="rect">
            <a:avLst/>
          </a:prstGeom>
          <a:noFill/>
          <a:ln>
            <a:noFill/>
          </a:ln>
        </p:spPr>
      </p:pic>
      <p:sp>
        <p:nvSpPr>
          <p:cNvPr id="71" name="Google Shape;71;p15"/>
          <p:cNvSpPr txBox="1"/>
          <p:nvPr>
            <p:ph type="ctrTitle"/>
          </p:nvPr>
        </p:nvSpPr>
        <p:spPr>
          <a:xfrm rot="-5400000">
            <a:off x="-1914450" y="2190750"/>
            <a:ext cx="5010000" cy="762000"/>
          </a:xfrm>
          <a:prstGeom prst="rect">
            <a:avLst/>
          </a:prstGeom>
          <a:solidFill>
            <a:srgbClr val="000000">
              <a:alpha val="40000"/>
            </a:srgbClr>
          </a:solidFill>
          <a:effectLst>
            <a:outerShdw blurRad="57150" rotWithShape="0" algn="bl" dir="5400000" dist="19050">
              <a:srgbClr val="000000"/>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GB" sz="3650">
                <a:solidFill>
                  <a:schemeClr val="lt1"/>
                </a:solidFill>
                <a:latin typeface="Chelsea Market"/>
                <a:ea typeface="Chelsea Market"/>
                <a:cs typeface="Chelsea Market"/>
                <a:sym typeface="Chelsea Market"/>
              </a:rPr>
              <a:t>Healing the Soil</a:t>
            </a:r>
            <a:endParaRPr sz="3650">
              <a:solidFill>
                <a:schemeClr val="lt1"/>
              </a:solidFill>
              <a:latin typeface="Chelsea Market"/>
              <a:ea typeface="Chelsea Market"/>
              <a:cs typeface="Chelsea Market"/>
              <a:sym typeface="Chelsea Market"/>
            </a:endParaRPr>
          </a:p>
        </p:txBody>
      </p:sp>
      <p:pic>
        <p:nvPicPr>
          <p:cNvPr id="72" name="Google Shape;72;p15"/>
          <p:cNvPicPr preferRelativeResize="0"/>
          <p:nvPr/>
        </p:nvPicPr>
        <p:blipFill>
          <a:blip r:embed="rId4">
            <a:alphaModFix/>
          </a:blip>
          <a:stretch>
            <a:fillRect/>
          </a:stretch>
        </p:blipFill>
        <p:spPr>
          <a:xfrm>
            <a:off x="1433388" y="-314325"/>
            <a:ext cx="6277224" cy="5772150"/>
          </a:xfrm>
          <a:prstGeom prst="rect">
            <a:avLst/>
          </a:prstGeom>
          <a:noFill/>
          <a:ln>
            <a:noFill/>
          </a:ln>
          <a:effectLst>
            <a:outerShdw blurRad="57150" rotWithShape="0" algn="bl" dir="5400000" dist="19050">
              <a:schemeClr val="lt1"/>
            </a:outerShdw>
          </a:effectLst>
        </p:spPr>
      </p:pic>
    </p:spTree>
  </p:cSld>
  <p:clrMapOvr>
    <a:masterClrMapping/>
  </p:clrMapOvr>
  <mc:AlternateContent>
    <mc:Choice Requires="p14">
      <p:transition spd="slow" p14:dur="1500">
        <p14:prism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6"/>
          <p:cNvPicPr preferRelativeResize="0"/>
          <p:nvPr/>
        </p:nvPicPr>
        <p:blipFill rotWithShape="1">
          <a:blip r:embed="rId3">
            <a:alphaModFix amt="60000"/>
          </a:blip>
          <a:srcRect b="5695" l="0" r="0" t="13853"/>
          <a:stretch/>
        </p:blipFill>
        <p:spPr>
          <a:xfrm>
            <a:off x="0" y="0"/>
            <a:ext cx="9144003" cy="5143501"/>
          </a:xfrm>
          <a:prstGeom prst="rect">
            <a:avLst/>
          </a:prstGeom>
          <a:noFill/>
          <a:ln>
            <a:noFill/>
          </a:ln>
        </p:spPr>
      </p:pic>
      <p:sp>
        <p:nvSpPr>
          <p:cNvPr id="78" name="Google Shape;78;p16"/>
          <p:cNvSpPr txBox="1"/>
          <p:nvPr>
            <p:ph type="ctrTitle"/>
          </p:nvPr>
        </p:nvSpPr>
        <p:spPr>
          <a:xfrm rot="-5400000">
            <a:off x="-1647750" y="1924050"/>
            <a:ext cx="5010000" cy="1295400"/>
          </a:xfrm>
          <a:prstGeom prst="rect">
            <a:avLst/>
          </a:prstGeom>
          <a:solidFill>
            <a:srgbClr val="000000">
              <a:alpha val="40000"/>
            </a:srgbClr>
          </a:solidFill>
          <a:effectLst>
            <a:outerShdw blurRad="57150" rotWithShape="0" algn="bl" dir="5400000" dist="19050">
              <a:srgbClr val="000000"/>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GB" sz="3650">
                <a:solidFill>
                  <a:schemeClr val="lt1"/>
                </a:solidFill>
                <a:latin typeface="Chelsea Market"/>
                <a:ea typeface="Chelsea Market"/>
                <a:cs typeface="Chelsea Market"/>
                <a:sym typeface="Chelsea Market"/>
              </a:rPr>
              <a:t>Connecting People &amp; the Land</a:t>
            </a:r>
            <a:endParaRPr sz="3650">
              <a:solidFill>
                <a:schemeClr val="lt1"/>
              </a:solidFill>
              <a:latin typeface="Chelsea Market"/>
              <a:ea typeface="Chelsea Market"/>
              <a:cs typeface="Chelsea Market"/>
              <a:sym typeface="Chelsea Market"/>
            </a:endParaRPr>
          </a:p>
        </p:txBody>
      </p:sp>
      <p:pic>
        <p:nvPicPr>
          <p:cNvPr id="79" name="Google Shape;79;p16"/>
          <p:cNvPicPr preferRelativeResize="0"/>
          <p:nvPr/>
        </p:nvPicPr>
        <p:blipFill>
          <a:blip r:embed="rId4">
            <a:alphaModFix/>
          </a:blip>
          <a:stretch>
            <a:fillRect/>
          </a:stretch>
        </p:blipFill>
        <p:spPr>
          <a:xfrm>
            <a:off x="1498700" y="-254262"/>
            <a:ext cx="6146599" cy="5652026"/>
          </a:xfrm>
          <a:prstGeom prst="rect">
            <a:avLst/>
          </a:prstGeom>
          <a:noFill/>
          <a:ln>
            <a:noFill/>
          </a:ln>
        </p:spPr>
      </p:pic>
    </p:spTree>
  </p:cSld>
  <p:clrMapOvr>
    <a:masterClrMapping/>
  </p:clrMapOvr>
  <mc:AlternateContent>
    <mc:Choice Requires="p14">
      <p:transition spd="slow" p14:dur="1500">
        <p14:prism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5" name="Google Shape;85;p1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86" name="Google Shape;86;p17"/>
          <p:cNvSpPr txBox="1"/>
          <p:nvPr>
            <p:ph type="ctrTitle"/>
          </p:nvPr>
        </p:nvSpPr>
        <p:spPr>
          <a:xfrm>
            <a:off x="1352550" y="114300"/>
            <a:ext cx="6438900" cy="762000"/>
          </a:xfrm>
          <a:prstGeom prst="rect">
            <a:avLst/>
          </a:prstGeom>
          <a:solidFill>
            <a:srgbClr val="000000">
              <a:alpha val="40000"/>
            </a:srgbClr>
          </a:solidFill>
          <a:effectLst>
            <a:outerShdw blurRad="57150" rotWithShape="0" algn="bl" dir="5400000" dist="19050">
              <a:srgbClr val="000000"/>
            </a:outerShdw>
          </a:effectLst>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sz="2500">
              <a:solidFill>
                <a:schemeClr val="lt1"/>
              </a:solidFill>
              <a:latin typeface="Chelsea Market"/>
              <a:ea typeface="Chelsea Market"/>
              <a:cs typeface="Chelsea Market"/>
              <a:sym typeface="Chelsea Market"/>
            </a:endParaRPr>
          </a:p>
          <a:p>
            <a:pPr indent="0" lvl="0" marL="0" rtl="0" algn="ctr">
              <a:spcBef>
                <a:spcPts val="0"/>
              </a:spcBef>
              <a:spcAft>
                <a:spcPts val="0"/>
              </a:spcAft>
              <a:buNone/>
            </a:pPr>
            <a:r>
              <a:rPr lang="en-GB" sz="4500">
                <a:solidFill>
                  <a:schemeClr val="lt1"/>
                </a:solidFill>
                <a:latin typeface="Chelsea Market"/>
                <a:ea typeface="Chelsea Market"/>
                <a:cs typeface="Chelsea Market"/>
                <a:sym typeface="Chelsea Market"/>
              </a:rPr>
              <a:t>Working on the Land</a:t>
            </a:r>
            <a:endParaRPr sz="4500">
              <a:solidFill>
                <a:schemeClr val="lt1"/>
              </a:solidFill>
              <a:latin typeface="Chelsea Market"/>
              <a:ea typeface="Chelsea Market"/>
              <a:cs typeface="Chelsea Market"/>
              <a:sym typeface="Chelsea Market"/>
            </a:endParaRPr>
          </a:p>
        </p:txBody>
      </p:sp>
      <p:pic>
        <p:nvPicPr>
          <p:cNvPr id="87" name="Google Shape;87;p17"/>
          <p:cNvPicPr preferRelativeResize="0"/>
          <p:nvPr/>
        </p:nvPicPr>
        <p:blipFill rotWithShape="1">
          <a:blip r:embed="rId3">
            <a:alphaModFix/>
          </a:blip>
          <a:srcRect b="0" l="24756" r="899" t="0"/>
          <a:stretch/>
        </p:blipFill>
        <p:spPr>
          <a:xfrm>
            <a:off x="5404150" y="1208829"/>
            <a:ext cx="3428152" cy="3458427"/>
          </a:xfrm>
          <a:prstGeom prst="rect">
            <a:avLst/>
          </a:prstGeom>
          <a:noFill/>
          <a:ln cap="flat" cmpd="sng" w="9525">
            <a:solidFill>
              <a:schemeClr val="lt1"/>
            </a:solidFill>
            <a:prstDash val="solid"/>
            <a:round/>
            <a:headEnd len="sm" w="sm" type="none"/>
            <a:tailEnd len="sm" w="sm" type="none"/>
          </a:ln>
          <a:effectLst>
            <a:outerShdw blurRad="57150" rotWithShape="0" algn="bl" dir="5400000" dist="19050">
              <a:srgbClr val="000000"/>
            </a:outerShdw>
          </a:effectLst>
        </p:spPr>
      </p:pic>
      <p:pic>
        <p:nvPicPr>
          <p:cNvPr id="88" name="Google Shape;88;p17"/>
          <p:cNvPicPr preferRelativeResize="0"/>
          <p:nvPr/>
        </p:nvPicPr>
        <p:blipFill rotWithShape="1">
          <a:blip r:embed="rId4">
            <a:alphaModFix/>
          </a:blip>
          <a:srcRect b="-887" l="32759" r="0" t="0"/>
          <a:stretch/>
        </p:blipFill>
        <p:spPr>
          <a:xfrm>
            <a:off x="152400" y="1208825"/>
            <a:ext cx="2305051" cy="3458425"/>
          </a:xfrm>
          <a:prstGeom prst="rect">
            <a:avLst/>
          </a:prstGeom>
          <a:noFill/>
          <a:ln cap="flat" cmpd="sng" w="9525">
            <a:solidFill>
              <a:schemeClr val="lt1"/>
            </a:solidFill>
            <a:prstDash val="solid"/>
            <a:round/>
            <a:headEnd len="sm" w="sm" type="none"/>
            <a:tailEnd len="sm" w="sm" type="none"/>
          </a:ln>
          <a:effectLst>
            <a:outerShdw blurRad="57150" rotWithShape="0" algn="bl" dir="5400000" dist="19050">
              <a:srgbClr val="000000"/>
            </a:outerShdw>
          </a:effectLst>
        </p:spPr>
      </p:pic>
      <p:pic>
        <p:nvPicPr>
          <p:cNvPr id="89" name="Google Shape;89;p17"/>
          <p:cNvPicPr preferRelativeResize="0"/>
          <p:nvPr/>
        </p:nvPicPr>
        <p:blipFill>
          <a:blip r:embed="rId5">
            <a:alphaModFix/>
          </a:blip>
          <a:stretch>
            <a:fillRect/>
          </a:stretch>
        </p:blipFill>
        <p:spPr>
          <a:xfrm>
            <a:off x="2857923" y="1208818"/>
            <a:ext cx="2305052" cy="3458432"/>
          </a:xfrm>
          <a:prstGeom prst="rect">
            <a:avLst/>
          </a:prstGeom>
          <a:noFill/>
          <a:ln cap="flat" cmpd="sng" w="9525">
            <a:solidFill>
              <a:schemeClr val="lt1"/>
            </a:solidFill>
            <a:prstDash val="solid"/>
            <a:round/>
            <a:headEnd len="sm" w="sm" type="none"/>
            <a:tailEnd len="sm" w="sm" type="none"/>
          </a:ln>
          <a:effectLst>
            <a:outerShdw blurRad="57150" rotWithShape="0" algn="bl" dir="5400000" dist="19050">
              <a:srgbClr val="000000"/>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5" name="Google Shape;95;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96" name="Google Shape;96;p18"/>
          <p:cNvSpPr txBox="1"/>
          <p:nvPr>
            <p:ph type="ctrTitle"/>
          </p:nvPr>
        </p:nvSpPr>
        <p:spPr>
          <a:xfrm>
            <a:off x="1352550" y="114300"/>
            <a:ext cx="6438900" cy="762000"/>
          </a:xfrm>
          <a:prstGeom prst="rect">
            <a:avLst/>
          </a:prstGeom>
          <a:solidFill>
            <a:srgbClr val="000000">
              <a:alpha val="40000"/>
            </a:srgbClr>
          </a:solidFill>
          <a:effectLst>
            <a:outerShdw blurRad="57150" rotWithShape="0" algn="bl" dir="5400000" dist="19050">
              <a:srgbClr val="000000"/>
            </a:outerShdw>
          </a:effectLst>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sz="2500">
              <a:solidFill>
                <a:schemeClr val="lt1"/>
              </a:solidFill>
              <a:latin typeface="Chelsea Market"/>
              <a:ea typeface="Chelsea Market"/>
              <a:cs typeface="Chelsea Market"/>
              <a:sym typeface="Chelsea Market"/>
            </a:endParaRPr>
          </a:p>
          <a:p>
            <a:pPr indent="0" lvl="0" marL="0" rtl="0" algn="ctr">
              <a:spcBef>
                <a:spcPts val="0"/>
              </a:spcBef>
              <a:spcAft>
                <a:spcPts val="0"/>
              </a:spcAft>
              <a:buNone/>
            </a:pPr>
            <a:r>
              <a:rPr lang="en-GB" sz="4500">
                <a:solidFill>
                  <a:schemeClr val="lt1"/>
                </a:solidFill>
                <a:latin typeface="Chelsea Market"/>
                <a:ea typeface="Chelsea Market"/>
                <a:cs typeface="Chelsea Market"/>
                <a:sym typeface="Chelsea Market"/>
              </a:rPr>
              <a:t>Education on the Land</a:t>
            </a:r>
            <a:endParaRPr sz="4500">
              <a:solidFill>
                <a:schemeClr val="lt1"/>
              </a:solidFill>
              <a:latin typeface="Chelsea Market"/>
              <a:ea typeface="Chelsea Market"/>
              <a:cs typeface="Chelsea Market"/>
              <a:sym typeface="Chelsea Market"/>
            </a:endParaRPr>
          </a:p>
        </p:txBody>
      </p:sp>
      <p:pic>
        <p:nvPicPr>
          <p:cNvPr id="97" name="Google Shape;97;p18"/>
          <p:cNvPicPr preferRelativeResize="0"/>
          <p:nvPr/>
        </p:nvPicPr>
        <p:blipFill rotWithShape="1">
          <a:blip r:embed="rId3">
            <a:alphaModFix/>
          </a:blip>
          <a:srcRect b="0" l="27541" r="0" t="0"/>
          <a:stretch/>
        </p:blipFill>
        <p:spPr>
          <a:xfrm>
            <a:off x="4069800" y="1089400"/>
            <a:ext cx="4762501" cy="3697024"/>
          </a:xfrm>
          <a:prstGeom prst="rect">
            <a:avLst/>
          </a:prstGeom>
          <a:noFill/>
          <a:ln cap="flat" cmpd="sng" w="9525">
            <a:solidFill>
              <a:schemeClr val="lt1"/>
            </a:solidFill>
            <a:prstDash val="solid"/>
            <a:round/>
            <a:headEnd len="sm" w="sm" type="none"/>
            <a:tailEnd len="sm" w="sm" type="none"/>
          </a:ln>
          <a:effectLst>
            <a:outerShdw blurRad="57150" rotWithShape="0" algn="bl" dir="5400000" dist="19050">
              <a:srgbClr val="000000"/>
            </a:outerShdw>
          </a:effectLst>
        </p:spPr>
      </p:pic>
      <p:pic>
        <p:nvPicPr>
          <p:cNvPr id="98" name="Google Shape;98;p18"/>
          <p:cNvPicPr preferRelativeResize="0"/>
          <p:nvPr/>
        </p:nvPicPr>
        <p:blipFill rotWithShape="1">
          <a:blip r:embed="rId4">
            <a:alphaModFix/>
          </a:blip>
          <a:srcRect b="17965" l="0" r="0" t="0"/>
          <a:stretch/>
        </p:blipFill>
        <p:spPr>
          <a:xfrm>
            <a:off x="204800" y="1089400"/>
            <a:ext cx="3605224" cy="3697024"/>
          </a:xfrm>
          <a:prstGeom prst="rect">
            <a:avLst/>
          </a:prstGeom>
          <a:noFill/>
          <a:ln cap="flat" cmpd="sng" w="9525">
            <a:solidFill>
              <a:schemeClr val="lt1"/>
            </a:solidFill>
            <a:prstDash val="solid"/>
            <a:round/>
            <a:headEnd len="sm" w="sm" type="none"/>
            <a:tailEnd len="sm" w="sm" type="none"/>
          </a:ln>
          <a:effectLst>
            <a:outerShdw blurRad="57150" rotWithShape="0" algn="bl" dir="5400000" dist="19050">
              <a:srgbClr val="000000"/>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4" name="Google Shape;104;p1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05" name="Google Shape;105;p19"/>
          <p:cNvSpPr txBox="1"/>
          <p:nvPr>
            <p:ph type="ctrTitle"/>
          </p:nvPr>
        </p:nvSpPr>
        <p:spPr>
          <a:xfrm>
            <a:off x="1733550" y="114300"/>
            <a:ext cx="5676900" cy="762000"/>
          </a:xfrm>
          <a:prstGeom prst="rect">
            <a:avLst/>
          </a:prstGeom>
          <a:solidFill>
            <a:srgbClr val="000000">
              <a:alpha val="40000"/>
            </a:srgbClr>
          </a:solidFill>
          <a:effectLst>
            <a:outerShdw blurRad="57150" rotWithShape="0" algn="bl" dir="5400000" dist="19050">
              <a:srgbClr val="000000"/>
            </a:outerShdw>
          </a:effectLst>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sz="2500">
              <a:solidFill>
                <a:schemeClr val="lt1"/>
              </a:solidFill>
              <a:latin typeface="Chelsea Market"/>
              <a:ea typeface="Chelsea Market"/>
              <a:cs typeface="Chelsea Market"/>
              <a:sym typeface="Chelsea Market"/>
            </a:endParaRPr>
          </a:p>
          <a:p>
            <a:pPr indent="0" lvl="0" marL="0" rtl="0" algn="ctr">
              <a:spcBef>
                <a:spcPts val="0"/>
              </a:spcBef>
              <a:spcAft>
                <a:spcPts val="0"/>
              </a:spcAft>
              <a:buNone/>
            </a:pPr>
            <a:r>
              <a:rPr lang="en-GB" sz="4500">
                <a:solidFill>
                  <a:schemeClr val="lt1"/>
                </a:solidFill>
                <a:latin typeface="Chelsea Market"/>
                <a:ea typeface="Chelsea Market"/>
                <a:cs typeface="Chelsea Market"/>
                <a:sym typeface="Chelsea Market"/>
              </a:rPr>
              <a:t>Well-being </a:t>
            </a:r>
            <a:endParaRPr sz="4500">
              <a:solidFill>
                <a:schemeClr val="lt1"/>
              </a:solidFill>
              <a:latin typeface="Chelsea Market"/>
              <a:ea typeface="Chelsea Market"/>
              <a:cs typeface="Chelsea Market"/>
              <a:sym typeface="Chelsea Market"/>
            </a:endParaRPr>
          </a:p>
        </p:txBody>
      </p:sp>
      <p:pic>
        <p:nvPicPr>
          <p:cNvPr id="106" name="Google Shape;106;p19"/>
          <p:cNvPicPr preferRelativeResize="0"/>
          <p:nvPr/>
        </p:nvPicPr>
        <p:blipFill rotWithShape="1">
          <a:blip r:embed="rId3">
            <a:alphaModFix/>
          </a:blip>
          <a:srcRect b="0" l="0" r="0" t="0"/>
          <a:stretch/>
        </p:blipFill>
        <p:spPr>
          <a:xfrm>
            <a:off x="4231970" y="1210188"/>
            <a:ext cx="4362448" cy="3284675"/>
          </a:xfrm>
          <a:prstGeom prst="rect">
            <a:avLst/>
          </a:prstGeom>
          <a:noFill/>
          <a:ln cap="flat" cmpd="sng" w="9525">
            <a:solidFill>
              <a:schemeClr val="lt1"/>
            </a:solidFill>
            <a:prstDash val="solid"/>
            <a:round/>
            <a:headEnd len="sm" w="sm" type="none"/>
            <a:tailEnd len="sm" w="sm" type="none"/>
          </a:ln>
          <a:effectLst>
            <a:outerShdw blurRad="57150" rotWithShape="0" algn="bl" dir="5400000" dist="19050">
              <a:srgbClr val="000000"/>
            </a:outerShdw>
          </a:effectLst>
        </p:spPr>
      </p:pic>
      <p:pic>
        <p:nvPicPr>
          <p:cNvPr id="107" name="Google Shape;107;p19"/>
          <p:cNvPicPr preferRelativeResize="0"/>
          <p:nvPr/>
        </p:nvPicPr>
        <p:blipFill rotWithShape="1">
          <a:blip r:embed="rId4">
            <a:alphaModFix/>
          </a:blip>
          <a:srcRect b="0" l="23029" r="0" t="0"/>
          <a:stretch/>
        </p:blipFill>
        <p:spPr>
          <a:xfrm>
            <a:off x="311700" y="1210200"/>
            <a:ext cx="3540868" cy="3452076"/>
          </a:xfrm>
          <a:prstGeom prst="rect">
            <a:avLst/>
          </a:prstGeom>
          <a:noFill/>
          <a:ln cap="flat" cmpd="sng" w="9525">
            <a:solidFill>
              <a:schemeClr val="lt1"/>
            </a:solidFill>
            <a:prstDash val="solid"/>
            <a:round/>
            <a:headEnd len="sm" w="sm" type="none"/>
            <a:tailEnd len="sm" w="sm" type="none"/>
          </a:ln>
          <a:effectLst>
            <a:outerShdw blurRad="57150" rotWithShape="0" algn="bl" dir="5400000" dist="19050">
              <a:srgbClr val="000000"/>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0"/>
          <p:cNvPicPr preferRelativeResize="0"/>
          <p:nvPr/>
        </p:nvPicPr>
        <p:blipFill>
          <a:blip r:embed="rId3">
            <a:alphaModFix/>
          </a:blip>
          <a:stretch>
            <a:fillRect/>
          </a:stretch>
        </p:blipFill>
        <p:spPr>
          <a:xfrm>
            <a:off x="4018524" y="214175"/>
            <a:ext cx="1106951" cy="1333498"/>
          </a:xfrm>
          <a:prstGeom prst="rect">
            <a:avLst/>
          </a:prstGeom>
          <a:noFill/>
          <a:ln>
            <a:noFill/>
          </a:ln>
        </p:spPr>
      </p:pic>
      <p:sp>
        <p:nvSpPr>
          <p:cNvPr id="113" name="Google Shape;113;p20"/>
          <p:cNvSpPr txBox="1"/>
          <p:nvPr>
            <p:ph type="ctrTitle"/>
          </p:nvPr>
        </p:nvSpPr>
        <p:spPr>
          <a:xfrm>
            <a:off x="41400" y="2500825"/>
            <a:ext cx="9061200" cy="1130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GB" sz="4500">
                <a:latin typeface="Chelsea Market"/>
                <a:ea typeface="Chelsea Market"/>
                <a:cs typeface="Chelsea Market"/>
                <a:sym typeface="Chelsea Market"/>
              </a:rPr>
              <a:t>Rachel Phillips</a:t>
            </a:r>
            <a:endParaRPr sz="4500">
              <a:latin typeface="Chelsea Market"/>
              <a:ea typeface="Chelsea Market"/>
              <a:cs typeface="Chelsea Market"/>
              <a:sym typeface="Chelsea Market"/>
            </a:endParaRPr>
          </a:p>
          <a:p>
            <a:pPr indent="0" lvl="0" marL="0" rtl="0" algn="ctr">
              <a:spcBef>
                <a:spcPts val="0"/>
              </a:spcBef>
              <a:spcAft>
                <a:spcPts val="0"/>
              </a:spcAft>
              <a:buNone/>
            </a:pPr>
            <a:r>
              <a:t/>
            </a:r>
            <a:endParaRPr sz="2722">
              <a:latin typeface="Chelsea Market"/>
              <a:ea typeface="Chelsea Market"/>
              <a:cs typeface="Chelsea Market"/>
              <a:sym typeface="Chelsea Market"/>
            </a:endParaRPr>
          </a:p>
          <a:p>
            <a:pPr indent="0" lvl="0" marL="0" rtl="0" algn="ctr">
              <a:spcBef>
                <a:spcPts val="0"/>
              </a:spcBef>
              <a:spcAft>
                <a:spcPts val="0"/>
              </a:spcAft>
              <a:buNone/>
            </a:pPr>
            <a:r>
              <a:rPr lang="en-GB" sz="3611">
                <a:latin typeface="Chelsea Market"/>
                <a:ea typeface="Chelsea Market"/>
                <a:cs typeface="Chelsea Market"/>
                <a:sym typeface="Chelsea Market"/>
              </a:rPr>
              <a:t>rachelphillips@apricotcentre.co.uk</a:t>
            </a:r>
            <a:endParaRPr sz="3611">
              <a:latin typeface="Chelsea Market"/>
              <a:ea typeface="Chelsea Market"/>
              <a:cs typeface="Chelsea Market"/>
              <a:sym typeface="Chelsea Market"/>
            </a:endParaRPr>
          </a:p>
          <a:p>
            <a:pPr indent="0" lvl="0" marL="0" rtl="0" algn="ctr">
              <a:spcBef>
                <a:spcPts val="0"/>
              </a:spcBef>
              <a:spcAft>
                <a:spcPts val="0"/>
              </a:spcAft>
              <a:buNone/>
            </a:pPr>
            <a:r>
              <a:rPr lang="en-GB" sz="3611">
                <a:latin typeface="Chelsea Market"/>
                <a:ea typeface="Chelsea Market"/>
                <a:cs typeface="Chelsea Market"/>
                <a:sym typeface="Chelsea Market"/>
              </a:rPr>
              <a:t>www.apricotcentre.co.uk</a:t>
            </a:r>
            <a:endParaRPr sz="3611">
              <a:latin typeface="Chelsea Market"/>
              <a:ea typeface="Chelsea Market"/>
              <a:cs typeface="Chelsea Market"/>
              <a:sym typeface="Chelsea Market"/>
            </a:endParaRPr>
          </a:p>
        </p:txBody>
      </p:sp>
      <p:pic>
        <p:nvPicPr>
          <p:cNvPr id="114" name="Google Shape;114;p20"/>
          <p:cNvPicPr preferRelativeResize="0"/>
          <p:nvPr/>
        </p:nvPicPr>
        <p:blipFill rotWithShape="1">
          <a:blip r:embed="rId4">
            <a:alphaModFix/>
          </a:blip>
          <a:srcRect b="23815" l="24253" r="26047" t="0"/>
          <a:stretch/>
        </p:blipFill>
        <p:spPr>
          <a:xfrm>
            <a:off x="3899384" y="3630923"/>
            <a:ext cx="1345241" cy="1333500"/>
          </a:xfrm>
          <a:prstGeom prst="rect">
            <a:avLst/>
          </a:prstGeom>
          <a:noFill/>
          <a:ln cap="flat" cmpd="sng" w="9525">
            <a:solidFill>
              <a:schemeClr val="lt1"/>
            </a:solidFill>
            <a:prstDash val="solid"/>
            <a:round/>
            <a:headEnd len="sm" w="sm" type="none"/>
            <a:tailEnd len="sm" w="sm" type="none"/>
          </a:ln>
          <a:effectLst>
            <a:outerShdw blurRad="57150" rotWithShape="0" algn="bl" dir="5400000" dist="19050">
              <a:srgbClr val="000000"/>
            </a:outerShdw>
          </a:effectLst>
        </p:spPr>
      </p:pic>
    </p:spTree>
  </p:cSld>
  <p:clrMapOvr>
    <a:masterClrMapping/>
  </p:clrMapOvr>
  <mc:AlternateContent>
    <mc:Choice Requires="p14">
      <p:transition spd="slow" p14:dur="1500">
        <p14:prism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