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59" r:id="rId5"/>
    <p:sldId id="265" r:id="rId6"/>
    <p:sldId id="262" r:id="rId7"/>
    <p:sldId id="264" r:id="rId8"/>
    <p:sldId id="261" r:id="rId9"/>
    <p:sldId id="263" r:id="rId10"/>
    <p:sldId id="267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64"/>
    <p:restoredTop sz="94577"/>
  </p:normalViewPr>
  <p:slideViewPr>
    <p:cSldViewPr snapToGrid="0" snapToObjects="1">
      <p:cViewPr varScale="1">
        <p:scale>
          <a:sx n="105" d="100"/>
          <a:sy n="105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5T18:45:09.2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5T18:45:32.4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325 256 24575,'14'0'0,"24"0"0,35 4 0,-23 0 0,3 2 0,12 3 0,2 3 0,3 3 0,1 1 0,4 1 0,-1 0 0,1 0 0,-1-1 0,-2-5 0,-2-1 0,-6-4 0,-2-2 0,-9-1 0,-1-1 0,35-2 0,-15 0 0,-5 0 0,3 0 0,-2 0 0,-2 0 0,-9 0 0,-6 0 0,0 0 0,6-4 0,6-5 0,0-1 0,-2-2 0,-7 3 0,-5 4 0,-2 2 0,4-1 0,10-2 0,15 1 0,13-3 0,-38 3 0,1-1 0,5-1 0,1-2 0,0 0 0,1-2 0,1 1 0,1-1 0,-2 0 0,0 1 0,-3 2 0,1 1 0,-3 1 0,1 2 0,-3 2 0,0 1 0,-1-1 0,0 0 0,0-1 0,0 0 0,46-3 0,-2 2 0,-5 4 0,0 0 0,1 0 0,-1 0 0,-1 0 0,-6 0 0,-1 0 0,-5 0 0,1 0 0,-5 0 0,-1 0 0,-5 0 0,0 0 0,10 0 0,3 0 0,4 0 0,-2 0 0,-4 0 0,2 0 0,4 0 0,0 0 0,5 0 0,-3 0 0,-2 0 0,-1 0 0,-6 0 0,1 0 0,2 0 0,3-4 0,6-1 0,4-5 0,4-3 0,-1 0 0,-2-5 0,-2 0 0,-6-2 0,3 4 0,7 1 0,-44 9 0,0 1 0,3 2 0,0 1 0,1-1 0,0 1 0,-3 2 0,-2 0 0,1-1 0,0-2 0,-1 1 0,0-1 0,-1 1 0,0-1 0,2-1 0,0 0 0,0 2 0,0-1 0,-1-2 0,1 0 0,0 0 0,-1 0 0,1 1 0,-1 1 0,46-2 0,-7 5 0,-7 0 0,-5 0 0,4 0 0,2 0 0,0 0 0,-1 0 0,0 0 0,1 0 0,0 0 0,-1 0 0,-5 0 0,-5 0 0,-1 0 0,-5 0 0,0 0 0,0 0 0,0 0 0,2 0 0,-1 0 0,-1 0 0,-4 0 0,-3 0 0,-3 4 0,5 0 0,0 5 0,5 3 0,3-2 0,-2 3 0,3-4 0,2 1 0,-2-1 0,1-4 0,-4 4 0,-1-4 0,-1 0 0,-4 3 0,-1-4 0,-10 1 0,-7 3 0,-4-4 0,-5 1 0,0-1 0,0-2 0,0 2 0,-4 8 0,-4 5 0,-1 1 0,-4 3 0,3-1 0,-2 0 0,-6 0 0,-2-3 0,-3 0 0,-7-7 0,2 3 0,-3-5 0,1 4 0,-1 2 0,-2 3 0,-2-1 0,0-3 0,5-4 0,10-5 0,10-3 0,8-1 0,2 0 0,0 0 0,0-3 0,4-6 0,2-5 0,0 1 0,-2 0 0,-4 3 0,0-1 0,0-5 0,4 0 0,7 1 0,0 4 0,-1 4 0,-5 1 0,-9 1 0,-3 1 0,3 4 0,-13 0 0,10 0 0,-9 0 0,8 0 0,4 0 0,3 0 0,1 0 0,0 0 0,0 0 0,0 0 0,5 0 0,5 0 0,6 0 0,1 0 0,0 0 0,-2 0 0,1 0 0,2 0 0,0 0 0,-3 7 0,0 6 0,-5 8 0,-3 9 0,2 1 0,-3 5 0,-1-1 0,0 5 0,-6 5 0,-4 6 0,-2 7 0,-3 3 0,-3 4 0,0 0 0,-7 2 0,-4-2 0,-2-7 0,-4-8 0,0-10 0,-2-5 0,-3 2 0,0 10 0,0 11 0,0 18 0,-7 8 0,-7 0 0,-9-6 0,-5-11 0,0-1 0,-5 2 0,-1 5 0,-5 0 0,0-6 0,-3-1 0,-6-3 0,-2 0 0,-4 1 0,-2-4 0,0-2 0,-7 1 0,-4-3 0,-2-3 0,-2-6 0,4-5 0,0-4 0,-10 1 0,-6 0 0,37-19 0,-1 0 0,-2 0 0,-1 0 0,-3-1 0,0-2 0,-2 1 0,0 0 0,-3-2 0,0 0 0,1-2 0,-1-1 0,1 1 0,-1-2 0,-3-3 0,1-2 0,1-1 0,0-1 0,1-2 0,1-2 0,0-1 0,2 0 0,3 0 0,0 0 0,1 0 0,-1 0 0,-2 0 0,0 0 0,-5 0 0,-1 0 0,-7 0 0,-2 0 0,-5 0 0,0 0 0,-1 0 0,1 0 0,3 0 0,1 0 0,3 0 0,0 0 0,-1 0 0,0 0 0,-4 0 0,0 0 0,-3 0 0,-1 0 0,-2 0 0,1 0 0,4 0 0,2 0 0,5 0 0,2 0 0,6 1 0,1 1 0,5 0 0,1 1 0,-45 6 0,1 5 0,0 3 0,-2 3 0,46-10 0,0 0 0,1 2 0,-1 0 0,-1 1 0,1-1 0,-4-1 0,0 0 0,-2-1 0,-2 0 0,-5 0 0,-2-2 0,-3 2 0,-1 0 0,-2 1 0,1 0 0,2-1 0,1-1 0,6 2 0,1-1 0,5-1 0,1 0 0,4-1 0,0 0 0,0-1 0,-1 0 0,-1-1 0,-1-1 0,0 0 0,-2-1 0,0 0 0,-1 0 0,3 0 0,0 0 0,-39 1 0,19 0 0,21 1 0,11-1 0,8 0 0,5-2 0,7-3 0,5 0 0,3 0 0,-14 9 0,3-7 0,-34 6 0,-9-8 0,-29 0 0,40 1 0,-2 1 0,-6 4 0,0 2 0,-6 1 0,-1 3 0,-6 1 0,-1 1 0,-2 0 0,0 0 0,3-3 0,3 0 0,6-2 0,2-1 0,9 0 0,2-1 0,-40 4 0,9-6 0,12-1 0,11-4 0,10 0 0,4 0 0,5 4 0,0 0 0,-5 5 0,-11 4 0,-18 2 0,-17 4 0,42-10 0,0 1 0,0 0 0,0 0 0,1-1 0,0-2 0,1 0 0,-1-1 0,1-1 0,-1-1 0,-2-1 0,-1 0 0,-3 0 0,0-1 0,-2 0 0,0-2 0,-3 0 0,0 0 0,3 0 0,0 0 0,3 0 0,1 0 0,2 0 0,1 0 0,2 0 0,1 0 0,0 0 0,0 0 0,-45 0 0,8 0 0,11 0 0,9 0 0,5 0 0,6 0 0,0 0 0,-3 0 0,-7-4 0,-6-5 0,-3-2 0,5-2 0,6 4 0,10 0 0,5-2 0,-2 0 0,-5-5 0,-7 2 0,-1 0 0,7 3 0,8 5 0,9 1 0,5 5 0,1 0 0,0 0 0,0 0 0,1 0 0,-1 0 0,3 0 0,4 0 0,3 0 0,2 0 0,-8 0 0,-4 0 0,-2 0 0,0 0 0,2 0 0,13 0 0,-8 0 0,6 0 0,-11 0 0,-5 0 0,-6 0 0,1 0 0,-2 0 0,2 0 0,-3 0 0,18 0 0,-6 0 0,16 0 0,-11 0 0,10 0 0,-4 0 0,6 0 0,-5 0 0,-5 0 0,-1 0 0,-7 0 0,-11 0 0,17 0 0,-5 0 0,24 0 0,-4 0 0,1 0 0,-1 0 0,-3 1 0,-2 3 0,0 1 0,3-1 0,7-5 0,5-4 0,5-3 0,1-4 0,0 2 0,0-2 0,0 0 0,0-1 0,0-3 0,0 0 0,0 0 0,0 0 0,1-3 0,4-1 0,-1 2 0,4 1 0,-1 3 0,-2 0 0,-1-2 0,-4 1 0,0-2 0,0 0 0,1 2 0,3 0 0,1 0 0,-1-2 0,0-1 0,2-6 0,-2 8 0,1-10 0,-1 11 0,1-12 0,-1 11 0,0-9 0,-4 9 0,4-4 0,0-4 0,1-2 0,-1-1 0,-4-1 0,0 2 0,0 0 0,0-4 0,0 9 0,0-8 0,0 8 0,0-3 0,0-1 0,0 2 0,0 0 0,0-3 0,0-2 0,0-3 0,0-10 0,0 16 0,0-8 0,0 16 0,0-3 0,0-2 0,0-8 0,0-9 0,0-6 0,0 0 0,0 7 0,0 1 0,0 15 0,0-14 0,0 22 0,0-15 0,0 12 0,0-3 0,0 1 0,0 2 0,0-1 0,0-1 0,0-1 0,0-7 0,0 9 0,0-10 0,0 4 0,0-13 0,0-8 0,0-1 0,0 5 0,0 10 0,0 8 0,0 5 0,0 0 0,0-4 0,0-5 0,0-11 0,0 11 0,0-6 0,0 17 0,0-10 0,0 11 0,0-11 0,-4 19 0,0-8 0,-1 11 0,1-4 0,4 0 0,0 0 0,0-5 0,-4-1 0,0-4 0,-1-5 0,-3-10 0,3-5 0,-3-2 0,-1 0 0,5 9 0,0 0 0,3 5 0,1 2 0,0-7 0,0 13 0,0-5 0,0 13 0,0-1 0,0 0 0,0-3 0,0-1 0,0-2 0,0 0 0,0-5 0,0 7 0,0-6 0,0 9 0,0-3 0,0 0 0,0-4 0,2-5 0,2-9 0,4-6 0,0-2 0,-2 5 0,2 6 0,-2-2 0,-2 14 0,0-8 0,0 12 0,1-14 0,-1 10 0,2-13 0,-2 6 0,5-12 0,3-3 0,0-1 0,0 2 0,-4 5 0,2 7 0,-2-5 0,-3 16 0,2-5 0,-2 15 0,0-2 0,2 3 0,-3 1 0,5 2 0,2 2 0,-1 0 0,2 0 0,0 0 0,0 0 0,0 0 0,-1 0 0,-1 0 0,-1 0 0,-1 0 0,-1 3 0,-1 2 0,-1-1 0,3 4 0,1-3 0,-3 2 0,-1 1 0,-1 0 0,1 1 0,3 1 0,-1 1 0,-2-2 0,2 4 0,-2-1 0,-1-2 0,5-1 0,3-6 0,5-2 0,3-1 0,-5 0 0,-6 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5T18:45:57.3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5T18:46:02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5T18:46:09.8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5T18:46:20.9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5T18:46:43.8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78F9-4390-0FE4-0ED6-4BE767FDC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A9E13-B579-B787-935C-24433A830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08470-D5B2-F461-12CA-4473A4B5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7002-3B98-EB46-9DEC-C3C68FC2AF9F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2F8AE-85CA-C993-21AB-3F2D32A2A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BE0F4-CC59-27F1-6453-E11E00BE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9383-86AF-BD45-93A0-9F77E9739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4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BD4A-AD8C-E2CB-30EE-7ADFDF3C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3EAEB-6A74-D663-2C60-D1CCBB0AE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7F04D-CBDB-8692-37A6-E7DCE021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7002-3B98-EB46-9DEC-C3C68FC2AF9F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BE0D7-58A1-AD35-A813-3A781A9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44030-A837-02FA-3622-CCBB9357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9383-86AF-BD45-93A0-9F77E9739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C5990-1CC9-CE46-C7F5-178592AF1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4887B2-64F0-3009-C528-E9CCC556F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0AA48-4A83-FE32-3D87-259287D88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7002-3B98-EB46-9DEC-C3C68FC2AF9F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7C2FD-A25B-1A97-F953-C6530C41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8A612-9C4F-2AE7-E2A3-EE027BAC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9383-86AF-BD45-93A0-9F77E9739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765C-5BB9-6096-A273-7BD635FB0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751E0-2733-D1B4-D383-171EBD948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FD65A-57DB-BC46-ADD9-42F4D227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7002-3B98-EB46-9DEC-C3C68FC2AF9F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6E04B-7831-8101-A24D-CD2DD5745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09311-D910-4A6E-02D1-0F2E6E64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9383-86AF-BD45-93A0-9F77E9739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7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C00A-F9C0-FB2C-434F-E05B899A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B8282-F1B9-CA09-CF0A-19ABEDDF1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396CB-981B-0754-813F-11363E1E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7002-3B98-EB46-9DEC-C3C68FC2AF9F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A5310-AF56-9D9F-B069-034824963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4BAE9-EF0A-5B15-7BF1-F66297A14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9383-86AF-BD45-93A0-9F77E9739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5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16C9-F77A-1B24-9D0B-B785381FA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990A-EF63-05EE-D3E9-1780A4C1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7166B-554C-C6CB-4976-FB95953DF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DE8A9-C251-3E21-0D1E-D8D1BD565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7002-3B98-EB46-9DEC-C3C68FC2AF9F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0867F-FDA5-241F-A53B-CD26CF39D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27AE3-B007-9F88-867F-73466274E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9383-86AF-BD45-93A0-9F77E9739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7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62B7E-AE9D-4A99-3098-12BEB2892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EC9ED-F417-B05C-9EC4-AC1FEBE9E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EA193-1217-BFAC-C816-85BA68896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F8FDE6-00FB-11B6-C682-28F8D52B8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3B7C6-B2E9-DF0C-1489-AC8A0A235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EEE3E-E2B9-3F7F-AE7C-05AA8135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7002-3B98-EB46-9DEC-C3C68FC2AF9F}" type="datetimeFigureOut">
              <a:rPr lang="en-US" smtClean="0"/>
              <a:t>1/6/25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4467D8-EF5F-0C6B-60D4-753E5EA4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BA9A84-99B1-7620-B6EF-8A6825B3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9383-86AF-BD45-93A0-9F77E9739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7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ACC1C-8130-C952-07D4-DF4053C63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FD580-0506-FEC8-4C2C-EC1C50AE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7002-3B98-EB46-9DEC-C3C68FC2AF9F}" type="datetimeFigureOut">
              <a:rPr lang="en-US" smtClean="0"/>
              <a:t>1/6/25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1609F3-C6E6-B065-8326-4E3A6F30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72B2D-E2E3-7879-1BD0-9B4D53B1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9383-86AF-BD45-93A0-9F77E9739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8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76903-45BE-8B68-2C4A-77FDB2645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7002-3B98-EB46-9DEC-C3C68FC2AF9F}" type="datetimeFigureOut">
              <a:rPr lang="en-US" smtClean="0"/>
              <a:t>1/6/25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0F9415-D510-F5F3-8BB8-8DF6CD5A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17DE5-32E8-BC82-B38E-6A589637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9383-86AF-BD45-93A0-9F77E9739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2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B9C13-38CA-38EF-07A2-519A06C1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92E56-C406-8066-9790-89EE90B23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D161F-BC18-5BB1-9459-987F649A05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1980E-98D8-451C-8DCF-6CAD9B6E8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7002-3B98-EB46-9DEC-C3C68FC2AF9F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786AA-18D9-E1ED-6E51-BD44B277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E2C34-5282-C120-AF40-BDC551DC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9383-86AF-BD45-93A0-9F77E9739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0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5043-2B9F-9618-ACF7-AF275B59D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D925ED-F809-815B-AEBF-9D1CC45BB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70122-F4EA-5017-C22F-5178D4DEA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3EFD1-3C37-20ED-D373-E09C7C367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7002-3B98-EB46-9DEC-C3C68FC2AF9F}" type="datetimeFigureOut">
              <a:rPr lang="en-US" smtClean="0"/>
              <a:t>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B0C66-9D42-E3E6-BEEE-BD48C99D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664EF-D6A1-A773-EB99-E375AD1B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69383-86AF-BD45-93A0-9F77E9739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6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2B4B6-5B26-8D94-3587-26742903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D47FB2-0415-A98A-0C22-43E21C98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A8D13-ECEA-4EB6-9F87-4266383D9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7002-3B98-EB46-9DEC-C3C68FC2AF9F}" type="datetimeFigureOut">
              <a:rPr lang="en-US" smtClean="0"/>
              <a:t>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83C3B-CE3C-9662-BC04-E3378A600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BB4AE-0EDE-4C71-E977-3E9F821E0D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69383-86AF-BD45-93A0-9F77E9739E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0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customXml" Target="../ink/ink7.xml"/><Relationship Id="rId5" Type="http://schemas.openxmlformats.org/officeDocument/2006/relationships/customXml" Target="../ink/ink2.xml"/><Relationship Id="rId10" Type="http://schemas.openxmlformats.org/officeDocument/2006/relationships/customXml" Target="../ink/ink6.xml"/><Relationship Id="rId4" Type="http://schemas.openxmlformats.org/officeDocument/2006/relationships/image" Target="../media/image5.png"/><Relationship Id="rId9" Type="http://schemas.openxmlformats.org/officeDocument/2006/relationships/customXml" Target="../ink/ink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48A46-FEB9-94F7-751A-6A0CD7A98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938" y="-2354893"/>
            <a:ext cx="4747932" cy="8569425"/>
          </a:xfrm>
        </p:spPr>
        <p:txBody>
          <a:bodyPr anchor="ctr">
            <a:normAutofit/>
          </a:bodyPr>
          <a:lstStyle/>
          <a:p>
            <a:pPr algn="l"/>
            <a:br>
              <a:rPr lang="en-US" sz="4800" dirty="0">
                <a:solidFill>
                  <a:schemeClr val="bg1"/>
                </a:solidFill>
              </a:rPr>
            </a:b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The role of tillage-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it’s not the plough it’s the how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85FB84-DB93-E93D-0966-7C1241C77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6783" y="-2455101"/>
            <a:ext cx="4305881" cy="8316047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/>
              <a:t>Oxford Real Farming Conference 2025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29779-1F2C-9E43-BD12-BFA4EA1C6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2526" y="5354942"/>
            <a:ext cx="1012007" cy="1012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1D6D81-CF4E-625F-69E2-F25F3333A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439" y="5036998"/>
            <a:ext cx="835081" cy="823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DF5BDA-D041-FFEB-FD4C-47E95AF5A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716" y="643468"/>
            <a:ext cx="835081" cy="90272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0FE50B2-AADB-228A-63F8-AFF6B4EF2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84" y="2530474"/>
            <a:ext cx="5470342" cy="410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7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A8E9FCEC-0DA0-85D3-312B-6CA2857E4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9" y="67866"/>
            <a:ext cx="8701086" cy="65258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66281E-0FC7-B127-6DCD-E8F187B47BC7}"/>
              </a:ext>
            </a:extLst>
          </p:cNvPr>
          <p:cNvSpPr txBox="1"/>
          <p:nvPr/>
        </p:nvSpPr>
        <p:spPr>
          <a:xfrm>
            <a:off x="3364992" y="3614738"/>
            <a:ext cx="841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Carbon 80 </a:t>
            </a:r>
            <a:r>
              <a:rPr lang="en-US" sz="2800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tonnes</a:t>
            </a:r>
            <a:r>
              <a:rPr lang="en-US" sz="28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= 12.5 oak trees/ha</a:t>
            </a:r>
          </a:p>
        </p:txBody>
      </p:sp>
    </p:spTree>
    <p:extLst>
      <p:ext uri="{BB962C8B-B14F-4D97-AF65-F5344CB8AC3E}">
        <p14:creationId xmlns:p14="http://schemas.microsoft.com/office/powerpoint/2010/main" val="907399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CAAFB09-2191-7A44-BEA1-E5FAFF3BF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47" y="632720"/>
            <a:ext cx="2664032" cy="19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CD55AD7-9707-24A4-D024-D71EFC6D6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834" y="1993151"/>
            <a:ext cx="2664119" cy="473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33C26D7-EE01-71C4-0BD1-3F70A801B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8" y="3607072"/>
            <a:ext cx="3535605" cy="265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333C872-08AD-5848-A93C-33C359B74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97" y="4735394"/>
            <a:ext cx="3535606" cy="199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162E94-BA43-2D22-36FB-38C1DDF5B996}"/>
              </a:ext>
            </a:extLst>
          </p:cNvPr>
          <p:cNvSpPr txBox="1"/>
          <p:nvPr/>
        </p:nvSpPr>
        <p:spPr>
          <a:xfrm>
            <a:off x="3798277" y="998114"/>
            <a:ext cx="7323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EARTHWORM POPULATIONS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2D8D39-3A30-BBC9-5EF4-B61FE577B127}"/>
              </a:ext>
            </a:extLst>
          </p:cNvPr>
          <p:cNvSpPr txBox="1"/>
          <p:nvPr/>
        </p:nvSpPr>
        <p:spPr>
          <a:xfrm>
            <a:off x="4653136" y="1993150"/>
            <a:ext cx="342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1500/SQ M= 15 MILLION/HA  APPROX  7-10 TONNES</a:t>
            </a:r>
          </a:p>
        </p:txBody>
      </p:sp>
    </p:spTree>
    <p:extLst>
      <p:ext uri="{BB962C8B-B14F-4D97-AF65-F5344CB8AC3E}">
        <p14:creationId xmlns:p14="http://schemas.microsoft.com/office/powerpoint/2010/main" val="376204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C5898-B149-BA46-F1FD-9CE0D6666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B2A4-E079-37BB-59ED-7C61283E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56081"/>
            <a:ext cx="10515600" cy="2246769"/>
          </a:xfrm>
        </p:spPr>
        <p:txBody>
          <a:bodyPr/>
          <a:lstStyle/>
          <a:p>
            <a:r>
              <a:rPr lang="en-US" dirty="0"/>
              <a:t>Vegetables and tillage? The positive plough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62EEB1-A7B9-F3B4-7DBE-78E08BAB33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32" y="1406769"/>
            <a:ext cx="6028016" cy="45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AD403D-E702-7D8F-3672-C53D6DCC9A2D}"/>
              </a:ext>
            </a:extLst>
          </p:cNvPr>
          <p:cNvSpPr txBox="1"/>
          <p:nvPr/>
        </p:nvSpPr>
        <p:spPr>
          <a:xfrm>
            <a:off x="0" y="844062"/>
            <a:ext cx="485090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Expedient way to deal with cover crops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Weed control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Aeration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Manage crop debris</a:t>
            </a:r>
          </a:p>
          <a:p>
            <a:r>
              <a:rPr lang="en-US" sz="2800" dirty="0"/>
              <a:t>Use of plough needs to be done with care and consideration for soil life.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Shallow. Timeliness. With growing roots. Planted/sown rapidly. Keeping soils covered.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322876-C037-8FB7-D488-E6EC98885D0B}"/>
                  </a:ext>
                </a:extLst>
              </p14:cNvPr>
              <p14:cNvContentPartPr/>
              <p14:nvPr/>
            </p14:nvContentPartPr>
            <p14:xfrm>
              <a:off x="777415" y="4007437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322876-C037-8FB7-D488-E6EC98885D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1295" y="400131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E76AC5-DC2B-4338-ED16-50CB3E63BF12}"/>
                  </a:ext>
                </a:extLst>
              </p14:cNvPr>
              <p14:cNvContentPartPr/>
              <p14:nvPr/>
            </p14:nvContentPartPr>
            <p14:xfrm>
              <a:off x="34375" y="3251797"/>
              <a:ext cx="4998600" cy="1358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E76AC5-DC2B-4338-ED16-50CB3E63BF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255" y="3245677"/>
                <a:ext cx="5010840" cy="137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8245BC7-788F-4BDC-1AC6-46B1314BED21}"/>
                  </a:ext>
                </a:extLst>
              </p14:cNvPr>
              <p14:cNvContentPartPr/>
              <p14:nvPr/>
            </p14:nvContentPartPr>
            <p14:xfrm>
              <a:off x="18259375" y="-328403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8245BC7-788F-4BDC-1AC6-46B1314BED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53255" y="-33452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6024535-A708-569C-9C94-CE1A7DAA9C3C}"/>
                  </a:ext>
                </a:extLst>
              </p14:cNvPr>
              <p14:cNvContentPartPr/>
              <p14:nvPr/>
            </p14:nvContentPartPr>
            <p14:xfrm>
              <a:off x="13921505" y="-1852643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6024535-A708-569C-9C94-CE1A7DAA9C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15385" y="-185876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9040EA-780B-141C-C00B-A941730E90F7}"/>
                  </a:ext>
                </a:extLst>
              </p14:cNvPr>
              <p14:cNvContentPartPr/>
              <p14:nvPr/>
            </p14:nvContentPartPr>
            <p14:xfrm>
              <a:off x="374705" y="4817797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9040EA-780B-141C-C00B-A941730E90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585" y="4811677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3577552-A323-396F-7BE4-8DDEEA462AA9}"/>
                  </a:ext>
                </a:extLst>
              </p14:cNvPr>
              <p14:cNvContentPartPr/>
              <p14:nvPr/>
            </p14:nvContentPartPr>
            <p14:xfrm>
              <a:off x="6319385" y="9022468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3577552-A323-396F-7BE4-8DDEEA462A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13265" y="90163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F2AAA46-5403-E355-28C7-6581CE398443}"/>
                  </a:ext>
                </a:extLst>
              </p14:cNvPr>
              <p14:cNvContentPartPr/>
              <p14:nvPr/>
            </p14:nvContentPartPr>
            <p14:xfrm>
              <a:off x="568745" y="4821988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F2AAA46-5403-E355-28C7-6581CE3984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625" y="4815868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46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DB3C-D78C-34BC-DFB6-528B74F3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Vegetables and tillage- the negative plough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001D9-688B-903E-E79D-0A1B5DEE0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304" y="1825625"/>
            <a:ext cx="1044549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Total inversion</a:t>
            </a:r>
          </a:p>
          <a:p>
            <a:r>
              <a:rPr lang="en-US" dirty="0"/>
              <a:t>Damage to soil life</a:t>
            </a:r>
          </a:p>
          <a:p>
            <a:r>
              <a:rPr lang="en-US" dirty="0"/>
              <a:t>Damage to soil structure</a:t>
            </a:r>
          </a:p>
          <a:p>
            <a:r>
              <a:rPr lang="en-US" dirty="0"/>
              <a:t>Loss of nutrients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Inappropriate and badly timed ploughing can have negative effects that may last a long time, deeper it goes the greater the damage.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32B48F8-0805-F3F8-BD61-2B6809984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60" y="1381442"/>
            <a:ext cx="3459480" cy="25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9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081F70C-7BAA-F602-E76B-DED8910B9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0338" y="-531440"/>
            <a:ext cx="6799262" cy="2750765"/>
          </a:xfrm>
        </p:spPr>
        <p:txBody>
          <a:bodyPr/>
          <a:lstStyle/>
          <a:p>
            <a:r>
              <a:rPr lang="en-GB" altLang="en-US" dirty="0">
                <a:ln>
                  <a:noFill/>
                </a:ln>
              </a:rPr>
              <a:t>Field rotation-Hardwick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B9FD268-30BD-F505-DB8B-BD2E29C7E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6261" y="1163782"/>
            <a:ext cx="10564276" cy="56942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GB" altLang="en-US" b="1" u="sng" dirty="0"/>
              <a:t>Stockfree rotation</a:t>
            </a:r>
            <a:endParaRPr lang="en-GB" altLang="en-US" b="1" dirty="0"/>
          </a:p>
          <a:p>
            <a:pPr>
              <a:lnSpc>
                <a:spcPct val="90000"/>
              </a:lnSpc>
            </a:pPr>
            <a:r>
              <a:rPr lang="en-GB" altLang="en-US" b="1" dirty="0"/>
              <a:t>Year 1+2          </a:t>
            </a:r>
            <a:r>
              <a:rPr lang="en-GB" altLang="en-US" dirty="0">
                <a:highlight>
                  <a:srgbClr val="008000"/>
                </a:highlight>
              </a:rPr>
              <a:t>Red clover/Lucerne, chicory, w clover + wild flowers</a:t>
            </a:r>
            <a:r>
              <a:rPr lang="en-GB" altLang="en-US" dirty="0"/>
              <a:t> Cut and mulched. Ramial or woodchip compost applied @50 cube/ha</a:t>
            </a:r>
            <a:endParaRPr lang="en-GB" altLang="en-US" b="1" dirty="0"/>
          </a:p>
          <a:p>
            <a:pPr>
              <a:lnSpc>
                <a:spcPct val="90000"/>
              </a:lnSpc>
            </a:pPr>
            <a:r>
              <a:rPr lang="en-GB" altLang="en-US" b="1" dirty="0">
                <a:highlight>
                  <a:srgbClr val="FFFF00"/>
                </a:highlight>
              </a:rPr>
              <a:t>Year 3</a:t>
            </a:r>
            <a:r>
              <a:rPr lang="en-GB" altLang="en-US" b="1" dirty="0"/>
              <a:t>               </a:t>
            </a:r>
            <a:r>
              <a:rPr lang="en-GB" altLang="en-US" dirty="0"/>
              <a:t>Potato Followed by </a:t>
            </a:r>
            <a:r>
              <a:rPr lang="en-GB" altLang="en-US" dirty="0">
                <a:highlight>
                  <a:srgbClr val="008000"/>
                </a:highlight>
              </a:rPr>
              <a:t>o/w green manure</a:t>
            </a:r>
            <a:r>
              <a:rPr lang="en-GB" altLang="en-US" dirty="0"/>
              <a:t>, clover/vetch  sown by mid Sept, Cereal rye for later sowing.</a:t>
            </a:r>
            <a:endParaRPr lang="en-GB" altLang="en-US" b="1" dirty="0"/>
          </a:p>
          <a:p>
            <a:pPr>
              <a:lnSpc>
                <a:spcPct val="90000"/>
              </a:lnSpc>
            </a:pPr>
            <a:r>
              <a:rPr lang="en-GB" altLang="en-US" b="1" dirty="0">
                <a:highlight>
                  <a:srgbClr val="FFFF00"/>
                </a:highlight>
              </a:rPr>
              <a:t>Year 4 </a:t>
            </a:r>
            <a:r>
              <a:rPr lang="en-GB" altLang="en-US" b="1" dirty="0"/>
              <a:t>              </a:t>
            </a:r>
            <a:r>
              <a:rPr lang="en-GB" altLang="en-US" dirty="0"/>
              <a:t>Brassicas. Winter/spring cropping.  </a:t>
            </a:r>
            <a:r>
              <a:rPr lang="en-GB" altLang="en-US" dirty="0">
                <a:highlight>
                  <a:srgbClr val="008000"/>
                </a:highlight>
              </a:rPr>
              <a:t>Under-sow cover crop late summer.</a:t>
            </a:r>
            <a:endParaRPr lang="en-GB" altLang="en-US" b="1" dirty="0">
              <a:highlight>
                <a:srgbClr val="008000"/>
              </a:highlight>
            </a:endParaRPr>
          </a:p>
          <a:p>
            <a:pPr>
              <a:lnSpc>
                <a:spcPct val="90000"/>
              </a:lnSpc>
            </a:pPr>
            <a:r>
              <a:rPr lang="en-GB" altLang="en-US" b="1" dirty="0">
                <a:highlight>
                  <a:srgbClr val="FFFF00"/>
                </a:highlight>
              </a:rPr>
              <a:t>Year 5 </a:t>
            </a:r>
            <a:r>
              <a:rPr lang="en-GB" altLang="en-US" b="1" dirty="0"/>
              <a:t>               </a:t>
            </a:r>
            <a:r>
              <a:rPr lang="en-GB" altLang="en-US" dirty="0"/>
              <a:t>Allium. </a:t>
            </a:r>
            <a:r>
              <a:rPr lang="en-GB" altLang="en-US" dirty="0" err="1"/>
              <a:t>Onion+leek</a:t>
            </a:r>
            <a:r>
              <a:rPr lang="en-GB" altLang="en-US" dirty="0"/>
              <a:t>. </a:t>
            </a:r>
            <a:r>
              <a:rPr lang="en-GB" altLang="en-US" dirty="0">
                <a:highlight>
                  <a:srgbClr val="008000"/>
                </a:highlight>
              </a:rPr>
              <a:t>Autumn sown cover crop 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Leek </a:t>
            </a:r>
            <a:r>
              <a:rPr lang="en-GB" altLang="en-US" dirty="0">
                <a:highlight>
                  <a:srgbClr val="008000"/>
                </a:highlight>
              </a:rPr>
              <a:t>u/s cereal rye/oats, autumn</a:t>
            </a:r>
            <a:r>
              <a:rPr lang="en-GB" altLang="en-US" dirty="0"/>
              <a:t>.</a:t>
            </a:r>
            <a:endParaRPr lang="en-GB" altLang="en-US" b="1" dirty="0"/>
          </a:p>
          <a:p>
            <a:pPr>
              <a:lnSpc>
                <a:spcPct val="90000"/>
              </a:lnSpc>
            </a:pPr>
            <a:r>
              <a:rPr lang="en-GB" altLang="en-US" b="1" dirty="0">
                <a:highlight>
                  <a:srgbClr val="FFFF00"/>
                </a:highlight>
              </a:rPr>
              <a:t>Year 6  </a:t>
            </a:r>
            <a:r>
              <a:rPr lang="en-GB" altLang="en-US" b="1" dirty="0"/>
              <a:t>             </a:t>
            </a:r>
            <a:r>
              <a:rPr lang="en-GB" altLang="en-US" dirty="0"/>
              <a:t>Carrot after leek. Parsnip after </a:t>
            </a:r>
            <a:r>
              <a:rPr lang="en-GB" altLang="en-US" dirty="0" err="1"/>
              <a:t>onion.</a:t>
            </a:r>
            <a:r>
              <a:rPr lang="en-GB" altLang="en-US" dirty="0" err="1">
                <a:highlight>
                  <a:srgbClr val="008000"/>
                </a:highlight>
              </a:rPr>
              <a:t>U.S</a:t>
            </a:r>
            <a:r>
              <a:rPr lang="en-GB" altLang="en-US" dirty="0">
                <a:highlight>
                  <a:srgbClr val="008000"/>
                </a:highlight>
              </a:rPr>
              <a:t> </a:t>
            </a:r>
            <a:r>
              <a:rPr lang="en-GB" altLang="en-US" dirty="0" err="1">
                <a:highlight>
                  <a:srgbClr val="008000"/>
                </a:highlight>
              </a:rPr>
              <a:t>Green,manure</a:t>
            </a:r>
            <a:endParaRPr lang="en-GB" altLang="en-US" b="1" dirty="0">
              <a:highlight>
                <a:srgbClr val="008000"/>
              </a:highlight>
            </a:endParaRPr>
          </a:p>
          <a:p>
            <a:pPr>
              <a:lnSpc>
                <a:spcPct val="90000"/>
              </a:lnSpc>
            </a:pPr>
            <a:r>
              <a:rPr lang="en-GB" altLang="en-US" b="1" dirty="0"/>
              <a:t>Year 7               </a:t>
            </a:r>
            <a:r>
              <a:rPr lang="en-GB" altLang="en-US" dirty="0"/>
              <a:t>Sweet corn. Squash. </a:t>
            </a:r>
            <a:r>
              <a:rPr lang="en-GB" altLang="en-US" dirty="0">
                <a:highlight>
                  <a:srgbClr val="008000"/>
                </a:highlight>
              </a:rPr>
              <a:t>Both u/s red clover/Lucerne.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31CF7C-6353-386A-0B6F-068568D87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9C0930-3069-0837-3EE4-789F310F074E}"/>
              </a:ext>
            </a:extLst>
          </p:cNvPr>
          <p:cNvSpPr txBox="1"/>
          <p:nvPr/>
        </p:nvSpPr>
        <p:spPr>
          <a:xfrm>
            <a:off x="5047014" y="1151906"/>
            <a:ext cx="558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AGRICARBON CARBON STUDY 2022</a:t>
            </a:r>
          </a:p>
        </p:txBody>
      </p:sp>
    </p:spTree>
    <p:extLst>
      <p:ext uri="{BB962C8B-B14F-4D97-AF65-F5344CB8AC3E}">
        <p14:creationId xmlns:p14="http://schemas.microsoft.com/office/powerpoint/2010/main" val="1893672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 descr="A person standing next to a tractor&#10;&#10;Description automatically generated with medium confidence">
            <a:extLst>
              <a:ext uri="{FF2B5EF4-FFF2-40B4-BE49-F238E27FC236}">
                <a16:creationId xmlns:a16="http://schemas.microsoft.com/office/drawing/2014/main" id="{471355EE-D0A1-9CE8-CDAC-1BC7ECDD7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514823-E64E-9EAC-4E65-728F2B58C27C}"/>
              </a:ext>
            </a:extLst>
          </p:cNvPr>
          <p:cNvSpPr txBox="1"/>
          <p:nvPr/>
        </p:nvSpPr>
        <p:spPr>
          <a:xfrm>
            <a:off x="4439653" y="4896853"/>
            <a:ext cx="2388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Cores to 1m deep</a:t>
            </a:r>
          </a:p>
        </p:txBody>
      </p:sp>
    </p:spTree>
    <p:extLst>
      <p:ext uri="{BB962C8B-B14F-4D97-AF65-F5344CB8AC3E}">
        <p14:creationId xmlns:p14="http://schemas.microsoft.com/office/powerpoint/2010/main" val="388311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84A9F-BD1D-3B1F-3D66-6AE30ACA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71EB55-929A-62AC-201E-A71C68260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56" y="-83850"/>
            <a:ext cx="10995482" cy="694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73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C2938-153A-D45A-F14A-D136DD81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3" y="-51826"/>
            <a:ext cx="11002570" cy="690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40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C8A17DE-31D3-5679-C907-BC0327D0D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824" y="1655206"/>
            <a:ext cx="6152176" cy="45653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C983BF-C59E-2C94-A2AB-75292097E7BC}"/>
              </a:ext>
            </a:extLst>
          </p:cNvPr>
          <p:cNvSpPr txBox="1"/>
          <p:nvPr/>
        </p:nvSpPr>
        <p:spPr>
          <a:xfrm>
            <a:off x="6843712" y="1285874"/>
            <a:ext cx="402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CONTROL  Permanent pasture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6DF2A-78EA-C88E-6BD0-EFB2C515AC5D}"/>
              </a:ext>
            </a:extLst>
          </p:cNvPr>
          <p:cNvSpPr txBox="1"/>
          <p:nvPr/>
        </p:nvSpPr>
        <p:spPr>
          <a:xfrm>
            <a:off x="252665" y="414338"/>
            <a:ext cx="1183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Soil Bulk Density </a:t>
            </a:r>
            <a:r>
              <a:rPr lang="en-US" dirty="0"/>
              <a:t>optimum clay soil   &lt;1.10g/m3  &gt;1.47g/m3        Soil Organic Carbon x 1.72 = Organic matter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7E7016A-9282-624A-8663-96ED885F8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65" y="2592112"/>
            <a:ext cx="5546558" cy="4150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306AF5-BD3F-350E-0446-058477D09D6D}"/>
              </a:ext>
            </a:extLst>
          </p:cNvPr>
          <p:cNvSpPr txBox="1"/>
          <p:nvPr/>
        </p:nvSpPr>
        <p:spPr>
          <a:xfrm>
            <a:off x="1203158" y="1780223"/>
            <a:ext cx="4892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VEGETABLE FIELD PLOTS</a:t>
            </a:r>
          </a:p>
          <a:p>
            <a:r>
              <a:rPr lang="en-US" dirty="0"/>
              <a:t>Plot 4 </a:t>
            </a:r>
            <a:r>
              <a:rPr lang="en-US" sz="1600" dirty="0"/>
              <a:t>Year 1 Rotation 32 month mixed ley</a:t>
            </a:r>
          </a:p>
        </p:txBody>
      </p:sp>
    </p:spTree>
    <p:extLst>
      <p:ext uri="{BB962C8B-B14F-4D97-AF65-F5344CB8AC3E}">
        <p14:creationId xmlns:p14="http://schemas.microsoft.com/office/powerpoint/2010/main" val="850031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311</Words>
  <Application>Microsoft Macintosh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The role of tillage- it’s not the plough it’s the how</vt:lpstr>
      <vt:lpstr>Vegetables and tillage? The positive plough</vt:lpstr>
      <vt:lpstr>Vegetables and tillage- the negative plough </vt:lpstr>
      <vt:lpstr>Field rotation-Hardwick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 years of Carbon Building </dc:title>
  <dc:creator>Tamara Schiopu</dc:creator>
  <cp:lastModifiedBy>mark measures</cp:lastModifiedBy>
  <cp:revision>5</cp:revision>
  <dcterms:created xsi:type="dcterms:W3CDTF">2022-10-12T14:00:20Z</dcterms:created>
  <dcterms:modified xsi:type="dcterms:W3CDTF">2025-01-06T08:57:42Z</dcterms:modified>
</cp:coreProperties>
</file>