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
  </p:notesMasterIdLst>
  <p:sldIdLst>
    <p:sldId id="256" r:id="rId2"/>
    <p:sldId id="257" r:id="rId3"/>
    <p:sldId id="258" r:id="rId4"/>
    <p:sldId id="260" r:id="rId5"/>
    <p:sldId id="259"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p:restoredTop sz="88832"/>
  </p:normalViewPr>
  <p:slideViewPr>
    <p:cSldViewPr snapToGrid="0">
      <p:cViewPr varScale="1">
        <p:scale>
          <a:sx n="112" d="100"/>
          <a:sy n="112" d="100"/>
        </p:scale>
        <p:origin x="216" y="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9AED9A-245E-2F47-B904-DDA453FB4A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30BB3B1A-B2AF-DD4C-824F-9A1CB0C63FD2}">
      <dgm:prSet custT="1"/>
      <dgm:spPr/>
      <dgm:t>
        <a:bodyPr/>
        <a:lstStyle/>
        <a:p>
          <a:r>
            <a:rPr lang="en-US" sz="1400" b="1" dirty="0">
              <a:solidFill>
                <a:srgbClr val="0070C0"/>
              </a:solidFill>
            </a:rPr>
            <a:t>Cultivation</a:t>
          </a:r>
          <a:endParaRPr lang="en-GB" sz="1400" b="1" dirty="0">
            <a:solidFill>
              <a:srgbClr val="0070C0"/>
            </a:solidFill>
          </a:endParaRPr>
        </a:p>
      </dgm:t>
    </dgm:pt>
    <dgm:pt modelId="{F5B0F5B3-1C85-F84F-B023-2F19DACD8C81}" type="parTrans" cxnId="{943DC364-B589-9C42-AF78-37A6B92F6CEB}">
      <dgm:prSet/>
      <dgm:spPr/>
      <dgm:t>
        <a:bodyPr/>
        <a:lstStyle/>
        <a:p>
          <a:endParaRPr lang="en-GB"/>
        </a:p>
      </dgm:t>
    </dgm:pt>
    <dgm:pt modelId="{D762E26E-BEF9-134F-A685-90BC87B89662}" type="sibTrans" cxnId="{943DC364-B589-9C42-AF78-37A6B92F6CEB}">
      <dgm:prSet/>
      <dgm:spPr/>
      <dgm:t>
        <a:bodyPr/>
        <a:lstStyle/>
        <a:p>
          <a:endParaRPr lang="en-GB"/>
        </a:p>
      </dgm:t>
    </dgm:pt>
    <dgm:pt modelId="{119E03FD-A965-4B49-9718-EF0E7185AAC4}">
      <dgm:prSet custT="1"/>
      <dgm:spPr/>
      <dgm:t>
        <a:bodyPr/>
        <a:lstStyle/>
        <a:p>
          <a:r>
            <a:rPr lang="en-US" sz="1400" dirty="0">
              <a:solidFill>
                <a:srgbClr val="0070C0"/>
              </a:solidFill>
            </a:rPr>
            <a:t>Aeration</a:t>
          </a:r>
          <a:r>
            <a:rPr lang="en-US" sz="1400" dirty="0"/>
            <a:t>, </a:t>
          </a:r>
          <a:r>
            <a:rPr lang="en-US" sz="1400" dirty="0">
              <a:solidFill>
                <a:srgbClr val="0070C0"/>
              </a:solidFill>
            </a:rPr>
            <a:t>oxygenation</a:t>
          </a:r>
          <a:endParaRPr lang="en-GB" sz="1400" dirty="0">
            <a:solidFill>
              <a:srgbClr val="0070C0"/>
            </a:solidFill>
          </a:endParaRPr>
        </a:p>
      </dgm:t>
    </dgm:pt>
    <dgm:pt modelId="{E26CF900-047D-6D4A-8E2C-07A0614424F6}" type="parTrans" cxnId="{FFE9CAE6-54E3-CA46-A08F-2822DB2095DB}">
      <dgm:prSet/>
      <dgm:spPr/>
      <dgm:t>
        <a:bodyPr/>
        <a:lstStyle/>
        <a:p>
          <a:endParaRPr lang="en-GB"/>
        </a:p>
      </dgm:t>
    </dgm:pt>
    <dgm:pt modelId="{92E2FE5F-FD08-6444-BE18-984B5171B412}" type="sibTrans" cxnId="{FFE9CAE6-54E3-CA46-A08F-2822DB2095DB}">
      <dgm:prSet/>
      <dgm:spPr/>
      <dgm:t>
        <a:bodyPr/>
        <a:lstStyle/>
        <a:p>
          <a:endParaRPr lang="en-GB"/>
        </a:p>
      </dgm:t>
    </dgm:pt>
    <dgm:pt modelId="{9F2D55C6-CE98-8F4E-A098-1B376E963282}">
      <dgm:prSet custT="1"/>
      <dgm:spPr/>
      <dgm:t>
        <a:bodyPr/>
        <a:lstStyle/>
        <a:p>
          <a:r>
            <a:rPr lang="en-US" sz="1400" dirty="0">
              <a:solidFill>
                <a:srgbClr val="0070C0"/>
              </a:solidFill>
            </a:rPr>
            <a:t>Soil biology stimulation – bacteria, fungi etc.</a:t>
          </a:r>
          <a:endParaRPr lang="en-GB" sz="1400" dirty="0">
            <a:solidFill>
              <a:srgbClr val="0070C0"/>
            </a:solidFill>
          </a:endParaRPr>
        </a:p>
      </dgm:t>
    </dgm:pt>
    <dgm:pt modelId="{33C6E4F6-A128-DD49-B2A9-AD968D19E154}" type="parTrans" cxnId="{A565B141-DE88-9D49-A846-9961D883A28B}">
      <dgm:prSet/>
      <dgm:spPr/>
      <dgm:t>
        <a:bodyPr/>
        <a:lstStyle/>
        <a:p>
          <a:endParaRPr lang="en-GB"/>
        </a:p>
      </dgm:t>
    </dgm:pt>
    <dgm:pt modelId="{DF7E17FF-E9C6-0E49-A380-3F882FD024C6}" type="sibTrans" cxnId="{A565B141-DE88-9D49-A846-9961D883A28B}">
      <dgm:prSet/>
      <dgm:spPr/>
      <dgm:t>
        <a:bodyPr/>
        <a:lstStyle/>
        <a:p>
          <a:pPr rtl="0"/>
          <a:endParaRPr lang="en-GB"/>
        </a:p>
      </dgm:t>
    </dgm:pt>
    <dgm:pt modelId="{FE8A05D3-0D09-3041-A30A-87B3E0D1CA75}">
      <dgm:prSet custT="1"/>
      <dgm:spPr/>
      <dgm:t>
        <a:bodyPr/>
        <a:lstStyle/>
        <a:p>
          <a:r>
            <a:rPr lang="en-US" sz="1400" dirty="0">
              <a:solidFill>
                <a:srgbClr val="0070C0"/>
              </a:solidFill>
            </a:rPr>
            <a:t>Using carbon as energy source</a:t>
          </a:r>
          <a:endParaRPr lang="en-GB" sz="1400" dirty="0">
            <a:solidFill>
              <a:srgbClr val="0070C0"/>
            </a:solidFill>
          </a:endParaRPr>
        </a:p>
      </dgm:t>
    </dgm:pt>
    <dgm:pt modelId="{B758F49C-0412-9746-9AD1-0774D550F4F0}" type="parTrans" cxnId="{8AF7AFFB-D22B-8442-B28A-9A61591186D8}">
      <dgm:prSet/>
      <dgm:spPr/>
      <dgm:t>
        <a:bodyPr/>
        <a:lstStyle/>
        <a:p>
          <a:endParaRPr lang="en-GB"/>
        </a:p>
      </dgm:t>
    </dgm:pt>
    <dgm:pt modelId="{98B30FD0-708D-D943-A8BD-B65F13E4E50E}" type="sibTrans" cxnId="{8AF7AFFB-D22B-8442-B28A-9A61591186D8}">
      <dgm:prSet/>
      <dgm:spPr/>
      <dgm:t>
        <a:bodyPr/>
        <a:lstStyle/>
        <a:p>
          <a:pPr rtl="0"/>
          <a:endParaRPr lang="en-GB"/>
        </a:p>
      </dgm:t>
    </dgm:pt>
    <dgm:pt modelId="{9AD614B0-1385-604C-8C19-D2ABE8FDA1C7}">
      <dgm:prSet custT="1"/>
      <dgm:spPr/>
      <dgm:t>
        <a:bodyPr/>
        <a:lstStyle/>
        <a:p>
          <a:r>
            <a:rPr lang="en-US" sz="1400" dirty="0">
              <a:solidFill>
                <a:srgbClr val="0070C0"/>
              </a:solidFill>
            </a:rPr>
            <a:t>SOM breakdown and </a:t>
          </a:r>
          <a:r>
            <a:rPr lang="en-US" sz="1400" dirty="0" err="1">
              <a:solidFill>
                <a:srgbClr val="0070C0"/>
              </a:solidFill>
            </a:rPr>
            <a:t>mineralisation</a:t>
          </a:r>
          <a:endParaRPr lang="en-GB" sz="1400" dirty="0">
            <a:solidFill>
              <a:srgbClr val="0070C0"/>
            </a:solidFill>
          </a:endParaRPr>
        </a:p>
      </dgm:t>
    </dgm:pt>
    <dgm:pt modelId="{AE053467-FFA6-C346-B363-90E5E4FC04B4}" type="parTrans" cxnId="{7C2EA793-9A45-534F-AE70-ADF8643FD20F}">
      <dgm:prSet/>
      <dgm:spPr/>
      <dgm:t>
        <a:bodyPr/>
        <a:lstStyle/>
        <a:p>
          <a:endParaRPr lang="en-GB"/>
        </a:p>
      </dgm:t>
    </dgm:pt>
    <dgm:pt modelId="{A0A4FCF0-7854-7F40-B250-FF49F9E7D7FF}" type="sibTrans" cxnId="{7C2EA793-9A45-534F-AE70-ADF8643FD20F}">
      <dgm:prSet/>
      <dgm:spPr/>
      <dgm:t>
        <a:bodyPr/>
        <a:lstStyle/>
        <a:p>
          <a:pPr rtl="0"/>
          <a:endParaRPr lang="en-GB"/>
        </a:p>
      </dgm:t>
    </dgm:pt>
    <dgm:pt modelId="{130FEF9A-B255-9641-AC89-848DB376C139}">
      <dgm:prSet custT="1"/>
      <dgm:spPr/>
      <dgm:t>
        <a:bodyPr/>
        <a:lstStyle/>
        <a:p>
          <a:r>
            <a:rPr lang="en-US" sz="1400" dirty="0">
              <a:solidFill>
                <a:srgbClr val="0070C0"/>
              </a:solidFill>
            </a:rPr>
            <a:t>Nutrient mobilization e.g. N, P +</a:t>
          </a:r>
          <a:endParaRPr lang="en-GB" sz="1400" dirty="0">
            <a:solidFill>
              <a:srgbClr val="0070C0"/>
            </a:solidFill>
          </a:endParaRPr>
        </a:p>
      </dgm:t>
    </dgm:pt>
    <dgm:pt modelId="{9D36E308-5FDA-4A46-80E3-7603041BEDFB}" type="parTrans" cxnId="{69677319-0ABF-2948-B0AF-C305B7988C1E}">
      <dgm:prSet/>
      <dgm:spPr/>
      <dgm:t>
        <a:bodyPr/>
        <a:lstStyle/>
        <a:p>
          <a:endParaRPr lang="en-GB"/>
        </a:p>
      </dgm:t>
    </dgm:pt>
    <dgm:pt modelId="{5FA4158C-C1B1-F44D-AAD4-ABDD8F628222}" type="sibTrans" cxnId="{69677319-0ABF-2948-B0AF-C305B7988C1E}">
      <dgm:prSet/>
      <dgm:spPr/>
      <dgm:t>
        <a:bodyPr/>
        <a:lstStyle/>
        <a:p>
          <a:pPr rtl="0"/>
          <a:endParaRPr lang="en-GB"/>
        </a:p>
      </dgm:t>
    </dgm:pt>
    <dgm:pt modelId="{1C8E9301-4424-7B4D-832C-9ECEF7D6EFEF}">
      <dgm:prSet custT="1"/>
      <dgm:spPr/>
      <dgm:t>
        <a:bodyPr/>
        <a:lstStyle/>
        <a:p>
          <a:r>
            <a:rPr lang="en-US" sz="1400" dirty="0">
              <a:solidFill>
                <a:srgbClr val="0070C0"/>
              </a:solidFill>
            </a:rPr>
            <a:t>Humus formation – stable SOM</a:t>
          </a:r>
          <a:endParaRPr lang="en-GB" sz="1400" dirty="0">
            <a:solidFill>
              <a:srgbClr val="0070C0"/>
            </a:solidFill>
          </a:endParaRPr>
        </a:p>
      </dgm:t>
    </dgm:pt>
    <dgm:pt modelId="{B885C37B-1482-244E-B062-C8EA358DA4C6}" type="parTrans" cxnId="{DE9FA508-78AA-0942-8533-F16724EB4B4B}">
      <dgm:prSet/>
      <dgm:spPr/>
      <dgm:t>
        <a:bodyPr/>
        <a:lstStyle/>
        <a:p>
          <a:endParaRPr lang="en-GB"/>
        </a:p>
      </dgm:t>
    </dgm:pt>
    <dgm:pt modelId="{9297A01F-947D-0C4F-85F6-B13FBD5DC190}" type="sibTrans" cxnId="{DE9FA508-78AA-0942-8533-F16724EB4B4B}">
      <dgm:prSet/>
      <dgm:spPr/>
      <dgm:t>
        <a:bodyPr/>
        <a:lstStyle/>
        <a:p>
          <a:pPr rtl="0"/>
          <a:endParaRPr lang="en-GB"/>
        </a:p>
      </dgm:t>
    </dgm:pt>
    <dgm:pt modelId="{AB6B4B63-66D6-DA44-B9E4-9EADC103BC58}" type="pres">
      <dgm:prSet presAssocID="{A09AED9A-245E-2F47-B904-DDA453FB4AB2}" presName="cycle" presStyleCnt="0">
        <dgm:presLayoutVars>
          <dgm:dir/>
          <dgm:resizeHandles val="exact"/>
        </dgm:presLayoutVars>
      </dgm:prSet>
      <dgm:spPr/>
    </dgm:pt>
    <dgm:pt modelId="{9F6B1FB7-DF3A-5D43-8126-33BC0529FC4D}" type="pres">
      <dgm:prSet presAssocID="{30BB3B1A-B2AF-DD4C-824F-9A1CB0C63FD2}" presName="node" presStyleLbl="node1" presStyleIdx="0" presStyleCnt="7" custScaleX="119649" custScaleY="110429" custRadScaleRad="111346" custRadScaleInc="36582">
        <dgm:presLayoutVars>
          <dgm:bulletEnabled val="1"/>
        </dgm:presLayoutVars>
      </dgm:prSet>
      <dgm:spPr/>
    </dgm:pt>
    <dgm:pt modelId="{11365ADC-7C34-6140-8773-FDD18204D93A}" type="pres">
      <dgm:prSet presAssocID="{D762E26E-BEF9-134F-A685-90BC87B89662}" presName="sibTrans" presStyleLbl="sibTrans2D1" presStyleIdx="0" presStyleCnt="7"/>
      <dgm:spPr/>
    </dgm:pt>
    <dgm:pt modelId="{38D36122-A71A-A34E-B473-21ED24970FBB}" type="pres">
      <dgm:prSet presAssocID="{D762E26E-BEF9-134F-A685-90BC87B89662}" presName="connectorText" presStyleLbl="sibTrans2D1" presStyleIdx="0" presStyleCnt="7"/>
      <dgm:spPr/>
    </dgm:pt>
    <dgm:pt modelId="{DB8EC33D-7790-5B4D-8ACE-0FE2C60E1C6D}" type="pres">
      <dgm:prSet presAssocID="{119E03FD-A965-4B49-9718-EF0E7185AAC4}" presName="node" presStyleLbl="node1" presStyleIdx="1" presStyleCnt="7" custScaleX="128460" custScaleY="109137" custRadScaleRad="120434" custRadScaleInc="39067">
        <dgm:presLayoutVars>
          <dgm:bulletEnabled val="1"/>
        </dgm:presLayoutVars>
      </dgm:prSet>
      <dgm:spPr/>
    </dgm:pt>
    <dgm:pt modelId="{097C822A-A52E-A643-B759-49102BE6BAC5}" type="pres">
      <dgm:prSet presAssocID="{92E2FE5F-FD08-6444-BE18-984B5171B412}" presName="sibTrans" presStyleLbl="sibTrans2D1" presStyleIdx="1" presStyleCnt="7"/>
      <dgm:spPr/>
    </dgm:pt>
    <dgm:pt modelId="{6C976F0F-A316-3E45-BCC4-9A2AFB237B52}" type="pres">
      <dgm:prSet presAssocID="{92E2FE5F-FD08-6444-BE18-984B5171B412}" presName="connectorText" presStyleLbl="sibTrans2D1" presStyleIdx="1" presStyleCnt="7"/>
      <dgm:spPr/>
    </dgm:pt>
    <dgm:pt modelId="{CA8A87DB-CCF8-9540-9585-D121EAA6330F}" type="pres">
      <dgm:prSet presAssocID="{9F2D55C6-CE98-8F4E-A098-1B376E963282}" presName="node" presStyleLbl="node1" presStyleIdx="2" presStyleCnt="7" custScaleX="145059" custScaleY="114121" custRadScaleRad="75955" custRadScaleInc="119556">
        <dgm:presLayoutVars>
          <dgm:bulletEnabled val="1"/>
        </dgm:presLayoutVars>
      </dgm:prSet>
      <dgm:spPr/>
    </dgm:pt>
    <dgm:pt modelId="{F8E07C82-2FC3-3B45-B385-A8521B7A8810}" type="pres">
      <dgm:prSet presAssocID="{DF7E17FF-E9C6-0E49-A380-3F882FD024C6}" presName="sibTrans" presStyleLbl="sibTrans2D1" presStyleIdx="2" presStyleCnt="7" custFlipHor="1" custScaleX="153828" custScaleY="124270" custLinFactNeighborX="-2469" custLinFactNeighborY="-7934"/>
      <dgm:spPr/>
    </dgm:pt>
    <dgm:pt modelId="{FFCF4D1D-1FF2-FF48-95EF-C240235EAD07}" type="pres">
      <dgm:prSet presAssocID="{DF7E17FF-E9C6-0E49-A380-3F882FD024C6}" presName="connectorText" presStyleLbl="sibTrans2D1" presStyleIdx="2" presStyleCnt="7"/>
      <dgm:spPr/>
    </dgm:pt>
    <dgm:pt modelId="{FDF7482F-99B0-DB4B-AAAF-6FDFB98BB88E}" type="pres">
      <dgm:prSet presAssocID="{FE8A05D3-0D09-3041-A30A-87B3E0D1CA75}" presName="node" presStyleLbl="node1" presStyleIdx="3" presStyleCnt="7" custRadScaleRad="177041" custRadScaleInc="-173129">
        <dgm:presLayoutVars>
          <dgm:bulletEnabled val="1"/>
        </dgm:presLayoutVars>
      </dgm:prSet>
      <dgm:spPr/>
    </dgm:pt>
    <dgm:pt modelId="{5D691989-5BFE-404A-B150-8A220723D986}" type="pres">
      <dgm:prSet presAssocID="{98B30FD0-708D-D943-A8BD-B65F13E4E50E}" presName="sibTrans" presStyleLbl="sibTrans2D1" presStyleIdx="3" presStyleCnt="7" custScaleX="46000" custScaleY="131026" custLinFactNeighborX="-72576" custLinFactNeighborY="95317"/>
      <dgm:spPr/>
    </dgm:pt>
    <dgm:pt modelId="{93BC4967-5F64-DF40-9117-BAA2E95B2485}" type="pres">
      <dgm:prSet presAssocID="{98B30FD0-708D-D943-A8BD-B65F13E4E50E}" presName="connectorText" presStyleLbl="sibTrans2D1" presStyleIdx="3" presStyleCnt="7"/>
      <dgm:spPr/>
    </dgm:pt>
    <dgm:pt modelId="{6AFB7B02-5968-BE43-B6CD-07DF3EB586B0}" type="pres">
      <dgm:prSet presAssocID="{9AD614B0-1385-604C-8C19-D2ABE8FDA1C7}" presName="node" presStyleLbl="node1" presStyleIdx="4" presStyleCnt="7" custScaleX="142208" custScaleY="152234" custRadScaleRad="117354" custRadScaleInc="-7516">
        <dgm:presLayoutVars>
          <dgm:bulletEnabled val="1"/>
        </dgm:presLayoutVars>
      </dgm:prSet>
      <dgm:spPr/>
    </dgm:pt>
    <dgm:pt modelId="{2A52D85B-ECFA-D34D-B90F-1E1607CC4986}" type="pres">
      <dgm:prSet presAssocID="{A0A4FCF0-7854-7F40-B250-FF49F9E7D7FF}" presName="sibTrans" presStyleLbl="sibTrans2D1" presStyleIdx="4" presStyleCnt="7" custScaleX="104278" custScaleY="151509"/>
      <dgm:spPr/>
    </dgm:pt>
    <dgm:pt modelId="{B77E4E5C-AD3D-F54D-8722-82F849AF5DCE}" type="pres">
      <dgm:prSet presAssocID="{A0A4FCF0-7854-7F40-B250-FF49F9E7D7FF}" presName="connectorText" presStyleLbl="sibTrans2D1" presStyleIdx="4" presStyleCnt="7"/>
      <dgm:spPr/>
    </dgm:pt>
    <dgm:pt modelId="{0FF799BF-1EDB-FA4B-8915-194297E262D6}" type="pres">
      <dgm:prSet presAssocID="{130FEF9A-B255-9641-AC89-848DB376C139}" presName="node" presStyleLbl="node1" presStyleIdx="5" presStyleCnt="7" custScaleX="127509" custScaleY="104016" custRadScaleRad="87157" custRadScaleInc="136487">
        <dgm:presLayoutVars>
          <dgm:bulletEnabled val="1"/>
        </dgm:presLayoutVars>
      </dgm:prSet>
      <dgm:spPr/>
    </dgm:pt>
    <dgm:pt modelId="{D3FB3E09-85D7-B847-A863-73441F08D346}" type="pres">
      <dgm:prSet presAssocID="{5FA4158C-C1B1-F44D-AAD4-ABDD8F628222}" presName="sibTrans" presStyleLbl="sibTrans2D1" presStyleIdx="5" presStyleCnt="7" custLinFactX="-97624" custLinFactNeighborX="-100000" custLinFactNeighborY="65205"/>
      <dgm:spPr/>
    </dgm:pt>
    <dgm:pt modelId="{62A84C0D-199C-114A-822A-9383E18FEBEF}" type="pres">
      <dgm:prSet presAssocID="{5FA4158C-C1B1-F44D-AAD4-ABDD8F628222}" presName="connectorText" presStyleLbl="sibTrans2D1" presStyleIdx="5" presStyleCnt="7"/>
      <dgm:spPr/>
    </dgm:pt>
    <dgm:pt modelId="{71D1E4BE-D0D4-FD48-99A3-88A8A660E1FB}" type="pres">
      <dgm:prSet presAssocID="{1C8E9301-4424-7B4D-832C-9ECEF7D6EFEF}" presName="node" presStyleLbl="node1" presStyleIdx="6" presStyleCnt="7" custScaleX="119572" custScaleY="119978" custRadScaleRad="154233" custRadScaleInc="-174707">
        <dgm:presLayoutVars>
          <dgm:bulletEnabled val="1"/>
        </dgm:presLayoutVars>
      </dgm:prSet>
      <dgm:spPr/>
    </dgm:pt>
    <dgm:pt modelId="{5E7A0F3A-21F0-B948-8D8E-A0640002B610}" type="pres">
      <dgm:prSet presAssocID="{9297A01F-947D-0C4F-85F6-B13FBD5DC190}" presName="sibTrans" presStyleLbl="sibTrans2D1" presStyleIdx="6" presStyleCnt="7" custFlipVert="0" custFlipHor="1" custScaleX="60563" custScaleY="141434" custLinFactY="200000" custLinFactNeighborX="-37886" custLinFactNeighborY="248575"/>
      <dgm:spPr/>
    </dgm:pt>
    <dgm:pt modelId="{D7752BDA-0995-5946-9C97-493053EBEA9C}" type="pres">
      <dgm:prSet presAssocID="{9297A01F-947D-0C4F-85F6-B13FBD5DC190}" presName="connectorText" presStyleLbl="sibTrans2D1" presStyleIdx="6" presStyleCnt="7"/>
      <dgm:spPr/>
    </dgm:pt>
  </dgm:ptLst>
  <dgm:cxnLst>
    <dgm:cxn modelId="{DE9FA508-78AA-0942-8533-F16724EB4B4B}" srcId="{A09AED9A-245E-2F47-B904-DDA453FB4AB2}" destId="{1C8E9301-4424-7B4D-832C-9ECEF7D6EFEF}" srcOrd="6" destOrd="0" parTransId="{B885C37B-1482-244E-B062-C8EA358DA4C6}" sibTransId="{9297A01F-947D-0C4F-85F6-B13FBD5DC190}"/>
    <dgm:cxn modelId="{0977F409-586E-3A4E-A516-F9A62AF62A54}" type="presOf" srcId="{A0A4FCF0-7854-7F40-B250-FF49F9E7D7FF}" destId="{2A52D85B-ECFA-D34D-B90F-1E1607CC4986}" srcOrd="0" destOrd="0" presId="urn:microsoft.com/office/officeart/2005/8/layout/cycle2"/>
    <dgm:cxn modelId="{69677319-0ABF-2948-B0AF-C305B7988C1E}" srcId="{A09AED9A-245E-2F47-B904-DDA453FB4AB2}" destId="{130FEF9A-B255-9641-AC89-848DB376C139}" srcOrd="5" destOrd="0" parTransId="{9D36E308-5FDA-4A46-80E3-7603041BEDFB}" sibTransId="{5FA4158C-C1B1-F44D-AAD4-ABDD8F628222}"/>
    <dgm:cxn modelId="{61B2E919-0D60-4542-9B43-D353D2B825C7}" type="presOf" srcId="{92E2FE5F-FD08-6444-BE18-984B5171B412}" destId="{097C822A-A52E-A643-B759-49102BE6BAC5}" srcOrd="0" destOrd="0" presId="urn:microsoft.com/office/officeart/2005/8/layout/cycle2"/>
    <dgm:cxn modelId="{0199111D-30C0-694A-A5F6-41681E45A068}" type="presOf" srcId="{130FEF9A-B255-9641-AC89-848DB376C139}" destId="{0FF799BF-1EDB-FA4B-8915-194297E262D6}" srcOrd="0" destOrd="0" presId="urn:microsoft.com/office/officeart/2005/8/layout/cycle2"/>
    <dgm:cxn modelId="{E918C02B-DA09-9147-80EF-D0EF2A2EAAC5}" type="presOf" srcId="{92E2FE5F-FD08-6444-BE18-984B5171B412}" destId="{6C976F0F-A316-3E45-BCC4-9A2AFB237B52}" srcOrd="1" destOrd="0" presId="urn:microsoft.com/office/officeart/2005/8/layout/cycle2"/>
    <dgm:cxn modelId="{16190531-4034-4948-BF77-2E55060D8A12}" type="presOf" srcId="{119E03FD-A965-4B49-9718-EF0E7185AAC4}" destId="{DB8EC33D-7790-5B4D-8ACE-0FE2C60E1C6D}" srcOrd="0" destOrd="0" presId="urn:microsoft.com/office/officeart/2005/8/layout/cycle2"/>
    <dgm:cxn modelId="{A565B141-DE88-9D49-A846-9961D883A28B}" srcId="{A09AED9A-245E-2F47-B904-DDA453FB4AB2}" destId="{9F2D55C6-CE98-8F4E-A098-1B376E963282}" srcOrd="2" destOrd="0" parTransId="{33C6E4F6-A128-DD49-B2A9-AD968D19E154}" sibTransId="{DF7E17FF-E9C6-0E49-A380-3F882FD024C6}"/>
    <dgm:cxn modelId="{69DB4D4B-3658-9E4C-BC45-78194B76D23D}" type="presOf" srcId="{98B30FD0-708D-D943-A8BD-B65F13E4E50E}" destId="{5D691989-5BFE-404A-B150-8A220723D986}" srcOrd="0" destOrd="0" presId="urn:microsoft.com/office/officeart/2005/8/layout/cycle2"/>
    <dgm:cxn modelId="{D8B92E5E-BDF8-9D40-9F58-67ED88D8D084}" type="presOf" srcId="{9AD614B0-1385-604C-8C19-D2ABE8FDA1C7}" destId="{6AFB7B02-5968-BE43-B6CD-07DF3EB586B0}" srcOrd="0" destOrd="0" presId="urn:microsoft.com/office/officeart/2005/8/layout/cycle2"/>
    <dgm:cxn modelId="{943DC364-B589-9C42-AF78-37A6B92F6CEB}" srcId="{A09AED9A-245E-2F47-B904-DDA453FB4AB2}" destId="{30BB3B1A-B2AF-DD4C-824F-9A1CB0C63FD2}" srcOrd="0" destOrd="0" parTransId="{F5B0F5B3-1C85-F84F-B023-2F19DACD8C81}" sibTransId="{D762E26E-BEF9-134F-A685-90BC87B89662}"/>
    <dgm:cxn modelId="{259AE572-BE33-FB4D-88B0-F95BEE5C2428}" type="presOf" srcId="{5FA4158C-C1B1-F44D-AAD4-ABDD8F628222}" destId="{62A84C0D-199C-114A-822A-9383E18FEBEF}" srcOrd="1" destOrd="0" presId="urn:microsoft.com/office/officeart/2005/8/layout/cycle2"/>
    <dgm:cxn modelId="{6A1A8F80-2FF1-A042-9409-14A1FC4305C9}" type="presOf" srcId="{DF7E17FF-E9C6-0E49-A380-3F882FD024C6}" destId="{FFCF4D1D-1FF2-FF48-95EF-C240235EAD07}" srcOrd="1" destOrd="0" presId="urn:microsoft.com/office/officeart/2005/8/layout/cycle2"/>
    <dgm:cxn modelId="{65149F8B-5559-214B-8169-AC0D8626A2C3}" type="presOf" srcId="{D762E26E-BEF9-134F-A685-90BC87B89662}" destId="{11365ADC-7C34-6140-8773-FDD18204D93A}" srcOrd="0" destOrd="0" presId="urn:microsoft.com/office/officeart/2005/8/layout/cycle2"/>
    <dgm:cxn modelId="{7C2EA793-9A45-534F-AE70-ADF8643FD20F}" srcId="{A09AED9A-245E-2F47-B904-DDA453FB4AB2}" destId="{9AD614B0-1385-604C-8C19-D2ABE8FDA1C7}" srcOrd="4" destOrd="0" parTransId="{AE053467-FFA6-C346-B363-90E5E4FC04B4}" sibTransId="{A0A4FCF0-7854-7F40-B250-FF49F9E7D7FF}"/>
    <dgm:cxn modelId="{A7EE0E97-CB97-8E49-B45C-8E885936C742}" type="presOf" srcId="{DF7E17FF-E9C6-0E49-A380-3F882FD024C6}" destId="{F8E07C82-2FC3-3B45-B385-A8521B7A8810}" srcOrd="0" destOrd="0" presId="urn:microsoft.com/office/officeart/2005/8/layout/cycle2"/>
    <dgm:cxn modelId="{70BE3FA3-400E-1744-B432-9A000E73D490}" type="presOf" srcId="{1C8E9301-4424-7B4D-832C-9ECEF7D6EFEF}" destId="{71D1E4BE-D0D4-FD48-99A3-88A8A660E1FB}" srcOrd="0" destOrd="0" presId="urn:microsoft.com/office/officeart/2005/8/layout/cycle2"/>
    <dgm:cxn modelId="{0611BEA4-11E9-AE4F-A30C-413679F4E3D0}" type="presOf" srcId="{FE8A05D3-0D09-3041-A30A-87B3E0D1CA75}" destId="{FDF7482F-99B0-DB4B-AAAF-6FDFB98BB88E}" srcOrd="0" destOrd="0" presId="urn:microsoft.com/office/officeart/2005/8/layout/cycle2"/>
    <dgm:cxn modelId="{87983EAD-E42C-DE48-A5D1-3044D7EE2611}" type="presOf" srcId="{9297A01F-947D-0C4F-85F6-B13FBD5DC190}" destId="{5E7A0F3A-21F0-B948-8D8E-A0640002B610}" srcOrd="0" destOrd="0" presId="urn:microsoft.com/office/officeart/2005/8/layout/cycle2"/>
    <dgm:cxn modelId="{88EB45AD-4A98-164D-A4FA-C19897E4C180}" type="presOf" srcId="{30BB3B1A-B2AF-DD4C-824F-9A1CB0C63FD2}" destId="{9F6B1FB7-DF3A-5D43-8126-33BC0529FC4D}" srcOrd="0" destOrd="0" presId="urn:microsoft.com/office/officeart/2005/8/layout/cycle2"/>
    <dgm:cxn modelId="{F7309AB2-5F48-5B4A-A157-A1B75F37EDA3}" type="presOf" srcId="{9F2D55C6-CE98-8F4E-A098-1B376E963282}" destId="{CA8A87DB-CCF8-9540-9585-D121EAA6330F}" srcOrd="0" destOrd="0" presId="urn:microsoft.com/office/officeart/2005/8/layout/cycle2"/>
    <dgm:cxn modelId="{A6131AC1-D4A8-0349-917E-284301DCF7D4}" type="presOf" srcId="{D762E26E-BEF9-134F-A685-90BC87B89662}" destId="{38D36122-A71A-A34E-B473-21ED24970FBB}" srcOrd="1" destOrd="0" presId="urn:microsoft.com/office/officeart/2005/8/layout/cycle2"/>
    <dgm:cxn modelId="{8C5FCBCB-AAD0-1244-9A96-D7649D9D2DA4}" type="presOf" srcId="{5FA4158C-C1B1-F44D-AAD4-ABDD8F628222}" destId="{D3FB3E09-85D7-B847-A863-73441F08D346}" srcOrd="0" destOrd="0" presId="urn:microsoft.com/office/officeart/2005/8/layout/cycle2"/>
    <dgm:cxn modelId="{FB1F93CC-B726-DC43-B98F-7625A81984BE}" type="presOf" srcId="{98B30FD0-708D-D943-A8BD-B65F13E4E50E}" destId="{93BC4967-5F64-DF40-9117-BAA2E95B2485}" srcOrd="1" destOrd="0" presId="urn:microsoft.com/office/officeart/2005/8/layout/cycle2"/>
    <dgm:cxn modelId="{0D4DCCD3-E588-DB48-8924-8B4EB8D4312A}" type="presOf" srcId="{A09AED9A-245E-2F47-B904-DDA453FB4AB2}" destId="{AB6B4B63-66D6-DA44-B9E4-9EADC103BC58}" srcOrd="0" destOrd="0" presId="urn:microsoft.com/office/officeart/2005/8/layout/cycle2"/>
    <dgm:cxn modelId="{D42429E0-9009-3646-937F-DD8450E49969}" type="presOf" srcId="{A0A4FCF0-7854-7F40-B250-FF49F9E7D7FF}" destId="{B77E4E5C-AD3D-F54D-8722-82F849AF5DCE}" srcOrd="1" destOrd="0" presId="urn:microsoft.com/office/officeart/2005/8/layout/cycle2"/>
    <dgm:cxn modelId="{FFE9CAE6-54E3-CA46-A08F-2822DB2095DB}" srcId="{A09AED9A-245E-2F47-B904-DDA453FB4AB2}" destId="{119E03FD-A965-4B49-9718-EF0E7185AAC4}" srcOrd="1" destOrd="0" parTransId="{E26CF900-047D-6D4A-8E2C-07A0614424F6}" sibTransId="{92E2FE5F-FD08-6444-BE18-984B5171B412}"/>
    <dgm:cxn modelId="{8A348BF3-9153-9D4A-BC44-556B8E2C4E58}" type="presOf" srcId="{9297A01F-947D-0C4F-85F6-B13FBD5DC190}" destId="{D7752BDA-0995-5946-9C97-493053EBEA9C}" srcOrd="1" destOrd="0" presId="urn:microsoft.com/office/officeart/2005/8/layout/cycle2"/>
    <dgm:cxn modelId="{8AF7AFFB-D22B-8442-B28A-9A61591186D8}" srcId="{A09AED9A-245E-2F47-B904-DDA453FB4AB2}" destId="{FE8A05D3-0D09-3041-A30A-87B3E0D1CA75}" srcOrd="3" destOrd="0" parTransId="{B758F49C-0412-9746-9AD1-0774D550F4F0}" sibTransId="{98B30FD0-708D-D943-A8BD-B65F13E4E50E}"/>
    <dgm:cxn modelId="{50EE8F27-50B9-6E4F-A45F-EB9E5ECC39B6}" type="presParOf" srcId="{AB6B4B63-66D6-DA44-B9E4-9EADC103BC58}" destId="{9F6B1FB7-DF3A-5D43-8126-33BC0529FC4D}" srcOrd="0" destOrd="0" presId="urn:microsoft.com/office/officeart/2005/8/layout/cycle2"/>
    <dgm:cxn modelId="{910BF023-E347-6649-89CC-F77DB333ABE2}" type="presParOf" srcId="{AB6B4B63-66D6-DA44-B9E4-9EADC103BC58}" destId="{11365ADC-7C34-6140-8773-FDD18204D93A}" srcOrd="1" destOrd="0" presId="urn:microsoft.com/office/officeart/2005/8/layout/cycle2"/>
    <dgm:cxn modelId="{C187927F-0762-4F41-ABCC-ADF956C73EAC}" type="presParOf" srcId="{11365ADC-7C34-6140-8773-FDD18204D93A}" destId="{38D36122-A71A-A34E-B473-21ED24970FBB}" srcOrd="0" destOrd="0" presId="urn:microsoft.com/office/officeart/2005/8/layout/cycle2"/>
    <dgm:cxn modelId="{F8EA8B63-0127-624F-BFE4-6C769FE470D7}" type="presParOf" srcId="{AB6B4B63-66D6-DA44-B9E4-9EADC103BC58}" destId="{DB8EC33D-7790-5B4D-8ACE-0FE2C60E1C6D}" srcOrd="2" destOrd="0" presId="urn:microsoft.com/office/officeart/2005/8/layout/cycle2"/>
    <dgm:cxn modelId="{3241391E-D5B5-FC4C-BCAB-54FE3C3A3E8B}" type="presParOf" srcId="{AB6B4B63-66D6-DA44-B9E4-9EADC103BC58}" destId="{097C822A-A52E-A643-B759-49102BE6BAC5}" srcOrd="3" destOrd="0" presId="urn:microsoft.com/office/officeart/2005/8/layout/cycle2"/>
    <dgm:cxn modelId="{1B911C3D-2B44-BF44-A23E-1E3493E5B123}" type="presParOf" srcId="{097C822A-A52E-A643-B759-49102BE6BAC5}" destId="{6C976F0F-A316-3E45-BCC4-9A2AFB237B52}" srcOrd="0" destOrd="0" presId="urn:microsoft.com/office/officeart/2005/8/layout/cycle2"/>
    <dgm:cxn modelId="{DB7E6DF5-61BE-464D-A4CC-C30B458D9C7F}" type="presParOf" srcId="{AB6B4B63-66D6-DA44-B9E4-9EADC103BC58}" destId="{CA8A87DB-CCF8-9540-9585-D121EAA6330F}" srcOrd="4" destOrd="0" presId="urn:microsoft.com/office/officeart/2005/8/layout/cycle2"/>
    <dgm:cxn modelId="{63D5B863-DAD3-D74F-9C4D-43917CCDBED4}" type="presParOf" srcId="{AB6B4B63-66D6-DA44-B9E4-9EADC103BC58}" destId="{F8E07C82-2FC3-3B45-B385-A8521B7A8810}" srcOrd="5" destOrd="0" presId="urn:microsoft.com/office/officeart/2005/8/layout/cycle2"/>
    <dgm:cxn modelId="{23FC943B-ECC3-5743-82E1-29D001D93182}" type="presParOf" srcId="{F8E07C82-2FC3-3B45-B385-A8521B7A8810}" destId="{FFCF4D1D-1FF2-FF48-95EF-C240235EAD07}" srcOrd="0" destOrd="0" presId="urn:microsoft.com/office/officeart/2005/8/layout/cycle2"/>
    <dgm:cxn modelId="{28F17E88-66FC-8248-A7DC-1FBEBED84E68}" type="presParOf" srcId="{AB6B4B63-66D6-DA44-B9E4-9EADC103BC58}" destId="{FDF7482F-99B0-DB4B-AAAF-6FDFB98BB88E}" srcOrd="6" destOrd="0" presId="urn:microsoft.com/office/officeart/2005/8/layout/cycle2"/>
    <dgm:cxn modelId="{CECAE490-2E5B-1F4B-846A-6B02638675B5}" type="presParOf" srcId="{AB6B4B63-66D6-DA44-B9E4-9EADC103BC58}" destId="{5D691989-5BFE-404A-B150-8A220723D986}" srcOrd="7" destOrd="0" presId="urn:microsoft.com/office/officeart/2005/8/layout/cycle2"/>
    <dgm:cxn modelId="{45AD77CA-51C4-BC4C-94AF-D9B966D42823}" type="presParOf" srcId="{5D691989-5BFE-404A-B150-8A220723D986}" destId="{93BC4967-5F64-DF40-9117-BAA2E95B2485}" srcOrd="0" destOrd="0" presId="urn:microsoft.com/office/officeart/2005/8/layout/cycle2"/>
    <dgm:cxn modelId="{71F6A162-95C2-A843-81EC-FC425CED27F8}" type="presParOf" srcId="{AB6B4B63-66D6-DA44-B9E4-9EADC103BC58}" destId="{6AFB7B02-5968-BE43-B6CD-07DF3EB586B0}" srcOrd="8" destOrd="0" presId="urn:microsoft.com/office/officeart/2005/8/layout/cycle2"/>
    <dgm:cxn modelId="{ECCD14BA-C245-BC40-B470-1856C0183983}" type="presParOf" srcId="{AB6B4B63-66D6-DA44-B9E4-9EADC103BC58}" destId="{2A52D85B-ECFA-D34D-B90F-1E1607CC4986}" srcOrd="9" destOrd="0" presId="urn:microsoft.com/office/officeart/2005/8/layout/cycle2"/>
    <dgm:cxn modelId="{3D0CB428-9633-BE4B-876E-BA0783F43293}" type="presParOf" srcId="{2A52D85B-ECFA-D34D-B90F-1E1607CC4986}" destId="{B77E4E5C-AD3D-F54D-8722-82F849AF5DCE}" srcOrd="0" destOrd="0" presId="urn:microsoft.com/office/officeart/2005/8/layout/cycle2"/>
    <dgm:cxn modelId="{C47AB0C6-B659-284B-BA3A-E29C5819241B}" type="presParOf" srcId="{AB6B4B63-66D6-DA44-B9E4-9EADC103BC58}" destId="{0FF799BF-1EDB-FA4B-8915-194297E262D6}" srcOrd="10" destOrd="0" presId="urn:microsoft.com/office/officeart/2005/8/layout/cycle2"/>
    <dgm:cxn modelId="{FABFF4F8-1E7F-A148-9BEC-14DB532553CC}" type="presParOf" srcId="{AB6B4B63-66D6-DA44-B9E4-9EADC103BC58}" destId="{D3FB3E09-85D7-B847-A863-73441F08D346}" srcOrd="11" destOrd="0" presId="urn:microsoft.com/office/officeart/2005/8/layout/cycle2"/>
    <dgm:cxn modelId="{AB66C7F9-BEB1-8F48-AFA4-2CB7BFA2F1EF}" type="presParOf" srcId="{D3FB3E09-85D7-B847-A863-73441F08D346}" destId="{62A84C0D-199C-114A-822A-9383E18FEBEF}" srcOrd="0" destOrd="0" presId="urn:microsoft.com/office/officeart/2005/8/layout/cycle2"/>
    <dgm:cxn modelId="{04EF8B31-B805-A44F-8562-554E39D4CC96}" type="presParOf" srcId="{AB6B4B63-66D6-DA44-B9E4-9EADC103BC58}" destId="{71D1E4BE-D0D4-FD48-99A3-88A8A660E1FB}" srcOrd="12" destOrd="0" presId="urn:microsoft.com/office/officeart/2005/8/layout/cycle2"/>
    <dgm:cxn modelId="{6165EDC8-DAA1-4246-9F63-B60E9B74A1D2}" type="presParOf" srcId="{AB6B4B63-66D6-DA44-B9E4-9EADC103BC58}" destId="{5E7A0F3A-21F0-B948-8D8E-A0640002B610}" srcOrd="13" destOrd="0" presId="urn:microsoft.com/office/officeart/2005/8/layout/cycle2"/>
    <dgm:cxn modelId="{F37532AB-8339-3C46-ABCB-D6B1CDFC7B37}" type="presParOf" srcId="{5E7A0F3A-21F0-B948-8D8E-A0640002B610}" destId="{D7752BDA-0995-5946-9C97-493053EBEA9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B1FB7-DF3A-5D43-8126-33BC0529FC4D}">
      <dsp:nvSpPr>
        <dsp:cNvPr id="0" name=""/>
        <dsp:cNvSpPr/>
      </dsp:nvSpPr>
      <dsp:spPr>
        <a:xfrm>
          <a:off x="3695078" y="-191463"/>
          <a:ext cx="1477766" cy="136389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70C0"/>
              </a:solidFill>
            </a:rPr>
            <a:t>Cultivation</a:t>
          </a:r>
          <a:endParaRPr lang="en-GB" sz="1400" b="1" kern="1200" dirty="0">
            <a:solidFill>
              <a:srgbClr val="0070C0"/>
            </a:solidFill>
          </a:endParaRPr>
        </a:p>
      </dsp:txBody>
      <dsp:txXfrm>
        <a:off x="3911492" y="8274"/>
        <a:ext cx="1044938" cy="964417"/>
      </dsp:txXfrm>
    </dsp:sp>
    <dsp:sp modelId="{11365ADC-7C34-6140-8773-FDD18204D93A}">
      <dsp:nvSpPr>
        <dsp:cNvPr id="0" name=""/>
        <dsp:cNvSpPr/>
      </dsp:nvSpPr>
      <dsp:spPr>
        <a:xfrm rot="1552188">
          <a:off x="5188548" y="723322"/>
          <a:ext cx="310745" cy="4168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5193219" y="786352"/>
        <a:ext cx="217522" cy="250105"/>
      </dsp:txXfrm>
    </dsp:sp>
    <dsp:sp modelId="{DB8EC33D-7790-5B4D-8ACE-0FE2C60E1C6D}">
      <dsp:nvSpPr>
        <dsp:cNvPr id="0" name=""/>
        <dsp:cNvSpPr/>
      </dsp:nvSpPr>
      <dsp:spPr>
        <a:xfrm>
          <a:off x="5511283" y="723620"/>
          <a:ext cx="1586589" cy="134793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70C0"/>
              </a:solidFill>
            </a:rPr>
            <a:t>Aeration</a:t>
          </a:r>
          <a:r>
            <a:rPr lang="en-US" sz="1400" kern="1200" dirty="0"/>
            <a:t>, </a:t>
          </a:r>
          <a:r>
            <a:rPr lang="en-US" sz="1400" kern="1200" dirty="0">
              <a:solidFill>
                <a:srgbClr val="0070C0"/>
              </a:solidFill>
            </a:rPr>
            <a:t>oxygenation</a:t>
          </a:r>
          <a:endParaRPr lang="en-GB" sz="1400" kern="1200" dirty="0">
            <a:solidFill>
              <a:srgbClr val="0070C0"/>
            </a:solidFill>
          </a:endParaRPr>
        </a:p>
      </dsp:txBody>
      <dsp:txXfrm>
        <a:off x="5743634" y="921020"/>
        <a:ext cx="1121887" cy="953134"/>
      </dsp:txXfrm>
    </dsp:sp>
    <dsp:sp modelId="{097C822A-A52E-A643-B759-49102BE6BAC5}">
      <dsp:nvSpPr>
        <dsp:cNvPr id="0" name=""/>
        <dsp:cNvSpPr/>
      </dsp:nvSpPr>
      <dsp:spPr>
        <a:xfrm rot="6888809">
          <a:off x="5469094" y="2328961"/>
          <a:ext cx="616999" cy="4168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5557860" y="2355575"/>
        <a:ext cx="491947" cy="250105"/>
      </dsp:txXfrm>
    </dsp:sp>
    <dsp:sp modelId="{CA8A87DB-CCF8-9540-9585-D121EAA6330F}">
      <dsp:nvSpPr>
        <dsp:cNvPr id="0" name=""/>
        <dsp:cNvSpPr/>
      </dsp:nvSpPr>
      <dsp:spPr>
        <a:xfrm>
          <a:off x="4323976" y="3039116"/>
          <a:ext cx="1791601" cy="140949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70C0"/>
              </a:solidFill>
            </a:rPr>
            <a:t>Soil biology stimulation – bacteria, fungi etc.</a:t>
          </a:r>
          <a:endParaRPr lang="en-GB" sz="1400" kern="1200" dirty="0">
            <a:solidFill>
              <a:srgbClr val="0070C0"/>
            </a:solidFill>
          </a:endParaRPr>
        </a:p>
      </dsp:txBody>
      <dsp:txXfrm>
        <a:off x="4586350" y="3245531"/>
        <a:ext cx="1266853" cy="996661"/>
      </dsp:txXfrm>
    </dsp:sp>
    <dsp:sp modelId="{F8E07C82-2FC3-3B45-B385-A8521B7A8810}">
      <dsp:nvSpPr>
        <dsp:cNvPr id="0" name=""/>
        <dsp:cNvSpPr/>
      </dsp:nvSpPr>
      <dsp:spPr>
        <a:xfrm rot="21367477" flipH="1">
          <a:off x="6166291" y="3540278"/>
          <a:ext cx="697241" cy="5180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GB" sz="2300" kern="1200"/>
        </a:p>
      </dsp:txBody>
      <dsp:txXfrm>
        <a:off x="6321515" y="3638628"/>
        <a:ext cx="541839" cy="310804"/>
      </dsp:txXfrm>
    </dsp:sp>
    <dsp:sp modelId="{FDF7482F-99B0-DB4B-AAAF-6FDFB98BB88E}">
      <dsp:nvSpPr>
        <dsp:cNvPr id="0" name=""/>
        <dsp:cNvSpPr/>
      </dsp:nvSpPr>
      <dsp:spPr>
        <a:xfrm>
          <a:off x="6964116" y="3286317"/>
          <a:ext cx="1235084" cy="12350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70C0"/>
              </a:solidFill>
            </a:rPr>
            <a:t>Using carbon as energy source</a:t>
          </a:r>
          <a:endParaRPr lang="en-GB" sz="1400" kern="1200" dirty="0">
            <a:solidFill>
              <a:srgbClr val="0070C0"/>
            </a:solidFill>
          </a:endParaRPr>
        </a:p>
      </dsp:txBody>
      <dsp:txXfrm>
        <a:off x="7144990" y="3467191"/>
        <a:ext cx="873336" cy="873336"/>
      </dsp:txXfrm>
    </dsp:sp>
    <dsp:sp modelId="{5D691989-5BFE-404A-B150-8A220723D986}">
      <dsp:nvSpPr>
        <dsp:cNvPr id="0" name=""/>
        <dsp:cNvSpPr/>
      </dsp:nvSpPr>
      <dsp:spPr>
        <a:xfrm rot="10315341">
          <a:off x="3915950" y="4325815"/>
          <a:ext cx="754642" cy="5461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endParaRPr lang="en-GB" sz="2400" kern="1200"/>
        </a:p>
      </dsp:txBody>
      <dsp:txXfrm rot="10800000">
        <a:off x="4078988" y="4423537"/>
        <a:ext cx="590791" cy="327702"/>
      </dsp:txXfrm>
    </dsp:sp>
    <dsp:sp modelId="{6AFB7B02-5968-BE43-B6CD-07DF3EB586B0}">
      <dsp:nvSpPr>
        <dsp:cNvPr id="0" name=""/>
        <dsp:cNvSpPr/>
      </dsp:nvSpPr>
      <dsp:spPr>
        <a:xfrm>
          <a:off x="2156847" y="3609020"/>
          <a:ext cx="1756389" cy="188021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70C0"/>
              </a:solidFill>
            </a:rPr>
            <a:t>SOM breakdown and </a:t>
          </a:r>
          <a:r>
            <a:rPr lang="en-US" sz="1400" kern="1200" dirty="0" err="1">
              <a:solidFill>
                <a:srgbClr val="0070C0"/>
              </a:solidFill>
            </a:rPr>
            <a:t>mineralisation</a:t>
          </a:r>
          <a:endParaRPr lang="en-GB" sz="1400" kern="1200" dirty="0">
            <a:solidFill>
              <a:srgbClr val="0070C0"/>
            </a:solidFill>
          </a:endParaRPr>
        </a:p>
      </dsp:txBody>
      <dsp:txXfrm>
        <a:off x="2414064" y="3884372"/>
        <a:ext cx="1241955" cy="1329514"/>
      </dsp:txXfrm>
    </dsp:sp>
    <dsp:sp modelId="{2A52D85B-ECFA-D34D-B90F-1E1607CC4986}">
      <dsp:nvSpPr>
        <dsp:cNvPr id="0" name=""/>
        <dsp:cNvSpPr/>
      </dsp:nvSpPr>
      <dsp:spPr>
        <a:xfrm rot="15290367">
          <a:off x="2331833" y="2798028"/>
          <a:ext cx="628599" cy="6315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GB" sz="2800" kern="1200"/>
        </a:p>
      </dsp:txBody>
      <dsp:txXfrm rot="10800000">
        <a:off x="2450782" y="3015346"/>
        <a:ext cx="440019" cy="378931"/>
      </dsp:txXfrm>
    </dsp:sp>
    <dsp:sp modelId="{0FF799BF-1EDB-FA4B-8915-194297E262D6}">
      <dsp:nvSpPr>
        <dsp:cNvPr id="0" name=""/>
        <dsp:cNvSpPr/>
      </dsp:nvSpPr>
      <dsp:spPr>
        <a:xfrm>
          <a:off x="1535579" y="1278892"/>
          <a:ext cx="1574844" cy="128468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70C0"/>
              </a:solidFill>
            </a:rPr>
            <a:t>Nutrient mobilization e.g. N, P +</a:t>
          </a:r>
          <a:endParaRPr lang="en-GB" sz="1400" kern="1200" dirty="0">
            <a:solidFill>
              <a:srgbClr val="0070C0"/>
            </a:solidFill>
          </a:endParaRPr>
        </a:p>
      </dsp:txBody>
      <dsp:txXfrm>
        <a:off x="1766210" y="1467030"/>
        <a:ext cx="1113582" cy="908409"/>
      </dsp:txXfrm>
    </dsp:sp>
    <dsp:sp modelId="{D3FB3E09-85D7-B847-A863-73441F08D346}">
      <dsp:nvSpPr>
        <dsp:cNvPr id="0" name=""/>
        <dsp:cNvSpPr/>
      </dsp:nvSpPr>
      <dsp:spPr>
        <a:xfrm rot="8725212">
          <a:off x="1014191" y="2512962"/>
          <a:ext cx="219021" cy="4168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rtl="0">
            <a:lnSpc>
              <a:spcPct val="90000"/>
            </a:lnSpc>
            <a:spcBef>
              <a:spcPct val="0"/>
            </a:spcBef>
            <a:spcAft>
              <a:spcPct val="35000"/>
            </a:spcAft>
            <a:buNone/>
          </a:pPr>
          <a:endParaRPr lang="en-GB" sz="1900" kern="1200"/>
        </a:p>
      </dsp:txBody>
      <dsp:txXfrm rot="10800000">
        <a:off x="1074093" y="2577684"/>
        <a:ext cx="153315" cy="250105"/>
      </dsp:txXfrm>
    </dsp:sp>
    <dsp:sp modelId="{71D1E4BE-D0D4-FD48-99A3-88A8A660E1FB}">
      <dsp:nvSpPr>
        <dsp:cNvPr id="0" name=""/>
        <dsp:cNvSpPr/>
      </dsp:nvSpPr>
      <dsp:spPr>
        <a:xfrm>
          <a:off x="34288" y="2248997"/>
          <a:ext cx="1476815" cy="148182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70C0"/>
              </a:solidFill>
            </a:rPr>
            <a:t>Humus formation – stable SOM</a:t>
          </a:r>
          <a:endParaRPr lang="en-GB" sz="1400" kern="1200" dirty="0">
            <a:solidFill>
              <a:srgbClr val="0070C0"/>
            </a:solidFill>
          </a:endParaRPr>
        </a:p>
      </dsp:txBody>
      <dsp:txXfrm>
        <a:off x="250563" y="2466006"/>
        <a:ext cx="1044265" cy="1047811"/>
      </dsp:txXfrm>
    </dsp:sp>
    <dsp:sp modelId="{5E7A0F3A-21F0-B948-8D8E-A0640002B610}">
      <dsp:nvSpPr>
        <dsp:cNvPr id="0" name=""/>
        <dsp:cNvSpPr/>
      </dsp:nvSpPr>
      <dsp:spPr>
        <a:xfrm rot="2059207" flipH="1">
          <a:off x="1500027" y="3334801"/>
          <a:ext cx="954796" cy="5895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rtl="0">
            <a:lnSpc>
              <a:spcPct val="90000"/>
            </a:lnSpc>
            <a:spcBef>
              <a:spcPct val="0"/>
            </a:spcBef>
            <a:spcAft>
              <a:spcPct val="35000"/>
            </a:spcAft>
            <a:buNone/>
          </a:pPr>
          <a:endParaRPr lang="en-GB" sz="2600" kern="1200"/>
        </a:p>
      </dsp:txBody>
      <dsp:txXfrm>
        <a:off x="1661497" y="3502572"/>
        <a:ext cx="777930" cy="35373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6129-1F11-4D43-B755-B8BE7FC3F4BE}" type="datetimeFigureOut">
              <a:rPr lang="en-US" smtClean="0"/>
              <a:t>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C4118-2089-174E-9C2A-C738F8217917}" type="slidenum">
              <a:rPr lang="en-US" smtClean="0"/>
              <a:t>‹#›</a:t>
            </a:fld>
            <a:endParaRPr lang="en-US"/>
          </a:p>
        </p:txBody>
      </p:sp>
    </p:spTree>
    <p:extLst>
      <p:ext uri="{BB962C8B-B14F-4D97-AF65-F5344CB8AC3E}">
        <p14:creationId xmlns:p14="http://schemas.microsoft.com/office/powerpoint/2010/main" val="368099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Unsubstantiated claims that ”no till the holly grail of organic farming”? Misunderstanding of soil fertility and impact of tillage.</a:t>
            </a:r>
          </a:p>
          <a:p>
            <a:r>
              <a:rPr lang="en-US" dirty="0"/>
              <a:t>Soil erosion, soil compaction, loss of organic matter, damage to soil life and excessive fuel use are possible consequences of bad cultivation practices.</a:t>
            </a:r>
          </a:p>
          <a:p>
            <a:r>
              <a:rPr lang="en-US" dirty="0"/>
              <a:t>In reality only about 7% arable land in UK is no-till. Organic and agroecological farming does not need to be slaves to No-Till, which conventional farmers are adopting because of poor systems, fueled by agrochemical sales.</a:t>
            </a:r>
          </a:p>
          <a:p>
            <a:r>
              <a:rPr lang="en-US" dirty="0"/>
              <a:t>What is best practice?</a:t>
            </a:r>
          </a:p>
        </p:txBody>
      </p:sp>
      <p:sp>
        <p:nvSpPr>
          <p:cNvPr id="4" name="Slide Number Placeholder 3"/>
          <p:cNvSpPr>
            <a:spLocks noGrp="1"/>
          </p:cNvSpPr>
          <p:nvPr>
            <p:ph type="sldNum" sz="quarter" idx="5"/>
          </p:nvPr>
        </p:nvSpPr>
        <p:spPr/>
        <p:txBody>
          <a:bodyPr/>
          <a:lstStyle/>
          <a:p>
            <a:fld id="{1FBC4118-2089-174E-9C2A-C738F8217917}" type="slidenum">
              <a:rPr lang="en-US" smtClean="0"/>
              <a:t>1</a:t>
            </a:fld>
            <a:endParaRPr lang="en-US"/>
          </a:p>
        </p:txBody>
      </p:sp>
    </p:spTree>
    <p:extLst>
      <p:ext uri="{BB962C8B-B14F-4D97-AF65-F5344CB8AC3E}">
        <p14:creationId xmlns:p14="http://schemas.microsoft.com/office/powerpoint/2010/main" val="290134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Decomposition of “active” SOM, successive recycling, humification, formation of more stable humus – which is responsible for the physical benefits of SOM</a:t>
            </a:r>
          </a:p>
          <a:p>
            <a:endParaRPr lang="en-US" dirty="0"/>
          </a:p>
        </p:txBody>
      </p:sp>
      <p:sp>
        <p:nvSpPr>
          <p:cNvPr id="4" name="Slide Number Placeholder 3"/>
          <p:cNvSpPr>
            <a:spLocks noGrp="1"/>
          </p:cNvSpPr>
          <p:nvPr>
            <p:ph type="sldNum" sz="quarter" idx="5"/>
          </p:nvPr>
        </p:nvSpPr>
        <p:spPr/>
        <p:txBody>
          <a:bodyPr/>
          <a:lstStyle/>
          <a:p>
            <a:fld id="{1FBC4118-2089-174E-9C2A-C738F8217917}" type="slidenum">
              <a:rPr lang="en-US" smtClean="0"/>
              <a:t>2</a:t>
            </a:fld>
            <a:endParaRPr lang="en-US"/>
          </a:p>
        </p:txBody>
      </p:sp>
    </p:spTree>
    <p:extLst>
      <p:ext uri="{BB962C8B-B14F-4D97-AF65-F5344CB8AC3E}">
        <p14:creationId xmlns:p14="http://schemas.microsoft.com/office/powerpoint/2010/main" val="542141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tillage in climate mitigation is widely overstated”</a:t>
            </a:r>
          </a:p>
          <a:p>
            <a:r>
              <a:rPr lang="en-US" dirty="0"/>
              <a:t>The potential to continually increase SOM levels is limited and does not increase exponentially. It is influenced by soil type and the starting point. Need to consider the full soil profile.</a:t>
            </a:r>
          </a:p>
          <a:p>
            <a:r>
              <a:rPr lang="en-US" dirty="0"/>
              <a:t>Organic farming already includes diverse leys, green manures and often livestock manures and prohibits pesticides – so does it need to focus on no-till?</a:t>
            </a:r>
          </a:p>
          <a:p>
            <a:endParaRPr lang="en-US" dirty="0"/>
          </a:p>
          <a:p>
            <a:r>
              <a:rPr lang="en-US" dirty="0"/>
              <a:t>1 and 2 refers to the stocking rate/FYM use</a:t>
            </a:r>
          </a:p>
          <a:p>
            <a:endParaRPr lang="en-US" dirty="0"/>
          </a:p>
        </p:txBody>
      </p:sp>
      <p:sp>
        <p:nvSpPr>
          <p:cNvPr id="4" name="Slide Number Placeholder 3"/>
          <p:cNvSpPr>
            <a:spLocks noGrp="1"/>
          </p:cNvSpPr>
          <p:nvPr>
            <p:ph type="sldNum" sz="quarter" idx="5"/>
          </p:nvPr>
        </p:nvSpPr>
        <p:spPr/>
        <p:txBody>
          <a:bodyPr/>
          <a:lstStyle/>
          <a:p>
            <a:fld id="{1FBC4118-2089-174E-9C2A-C738F8217917}" type="slidenum">
              <a:rPr lang="en-US" smtClean="0"/>
              <a:t>3</a:t>
            </a:fld>
            <a:endParaRPr lang="en-US"/>
          </a:p>
        </p:txBody>
      </p:sp>
    </p:spTree>
    <p:extLst>
      <p:ext uri="{BB962C8B-B14F-4D97-AF65-F5344CB8AC3E}">
        <p14:creationId xmlns:p14="http://schemas.microsoft.com/office/powerpoint/2010/main" val="1871405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Mycorrhiza: drought, disease, nutrient transfer, soil structure</a:t>
            </a:r>
          </a:p>
          <a:p>
            <a:r>
              <a:rPr lang="en-US" dirty="0"/>
              <a:t>Some effect of ploughing on mycorrhiza population but not diversity</a:t>
            </a:r>
          </a:p>
          <a:p>
            <a:r>
              <a:rPr lang="en-US" dirty="0"/>
              <a:t>Spores are the source of mycelium each year</a:t>
            </a:r>
          </a:p>
          <a:p>
            <a:r>
              <a:rPr lang="en-US" dirty="0"/>
              <a:t>Multiple factors affecting biology activity </a:t>
            </a:r>
          </a:p>
        </p:txBody>
      </p:sp>
      <p:sp>
        <p:nvSpPr>
          <p:cNvPr id="4" name="Slide Number Placeholder 3"/>
          <p:cNvSpPr>
            <a:spLocks noGrp="1"/>
          </p:cNvSpPr>
          <p:nvPr>
            <p:ph type="sldNum" sz="quarter" idx="5"/>
          </p:nvPr>
        </p:nvSpPr>
        <p:spPr/>
        <p:txBody>
          <a:bodyPr/>
          <a:lstStyle/>
          <a:p>
            <a:fld id="{1FBC4118-2089-174E-9C2A-C738F8217917}" type="slidenum">
              <a:rPr lang="en-US" smtClean="0"/>
              <a:t>4</a:t>
            </a:fld>
            <a:endParaRPr lang="en-US"/>
          </a:p>
        </p:txBody>
      </p:sp>
    </p:spTree>
    <p:extLst>
      <p:ext uri="{BB962C8B-B14F-4D97-AF65-F5344CB8AC3E}">
        <p14:creationId xmlns:p14="http://schemas.microsoft.com/office/powerpoint/2010/main" val="2829079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C4118-2089-174E-9C2A-C738F8217917}" type="slidenum">
              <a:rPr lang="en-US" smtClean="0"/>
              <a:t>5</a:t>
            </a:fld>
            <a:endParaRPr lang="en-US"/>
          </a:p>
        </p:txBody>
      </p:sp>
    </p:spTree>
    <p:extLst>
      <p:ext uri="{BB962C8B-B14F-4D97-AF65-F5344CB8AC3E}">
        <p14:creationId xmlns:p14="http://schemas.microsoft.com/office/powerpoint/2010/main" val="645088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GB"/>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1/6/25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1/6/25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1/6/25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1/6/25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GB"/>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1/6/25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1/6/25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GB"/>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1/6/25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1/6/25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1/6/25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1/6/25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1/6/25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1/6/25</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hyperlink" Target="https://link.springer.com/article/10.1007/s13593-022-00843-y"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fibl.org/fileadmin/documents/shop/1783-powerpoint-dok-en.pdf" TargetMode="External"/><Relationship Id="rId13" Type="http://schemas.openxmlformats.org/officeDocument/2006/relationships/hyperlink" Target="https://www.sciencedirect.com/science/article/abs/pii/S0038071715000504" TargetMode="External"/><Relationship Id="rId3" Type="http://schemas.openxmlformats.org/officeDocument/2006/relationships/hyperlink" Target="https://www.researchgate.net/publication/335069898_The_uptake_of_different_tillage_practices_in_England" TargetMode="External"/><Relationship Id="rId7" Type="http://schemas.openxmlformats.org/officeDocument/2006/relationships/hyperlink" Target="http://nora.nerc.ac.uk/id/eprint/513034/1/technologies_carbon_SUM_Whitmore_et_al.pdf" TargetMode="External"/><Relationship Id="rId12" Type="http://schemas.openxmlformats.org/officeDocument/2006/relationships/hyperlink" Target="https://sustainablefoodtrust.org/news-views/speed-the-plough-or-the-direct-drill-and-spraye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nature.com/articles/nclimate2292" TargetMode="External"/><Relationship Id="rId11" Type="http://schemas.openxmlformats.org/officeDocument/2006/relationships/hyperlink" Target="https://sustainablefoodtrust.org/news-views/more-things-in-heaven-and-earth-mycorrhizal-fungi-ploughing-no-till-and-glyphosate/" TargetMode="External"/><Relationship Id="rId5" Type="http://schemas.openxmlformats.org/officeDocument/2006/relationships/hyperlink" Target="https://doi.org/10.1186/s13750-016-0052-0" TargetMode="External"/><Relationship Id="rId10" Type="http://schemas.openxmlformats.org/officeDocument/2006/relationships/hyperlink" Target="https://www.researchgate.net/publication/343013519_Occasional_tillage_in_no-tillage_systems_A_global_meta-analysis" TargetMode="External"/><Relationship Id="rId4" Type="http://schemas.openxmlformats.org/officeDocument/2006/relationships/hyperlink" Target="https://www.fao.org/4/a0100e/a0100e05.htm#:~:text=As%20they%20break%20down%20the,release%20process%20is%20called%20mineralization" TargetMode="External"/><Relationship Id="rId9" Type="http://schemas.openxmlformats.org/officeDocument/2006/relationships/hyperlink" Target="https://www.fibl.org/fileadmin/documents/shop/1741-dok-dossier-en.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8768-433F-3C85-D38C-5A3895EF6C0F}"/>
              </a:ext>
            </a:extLst>
          </p:cNvPr>
          <p:cNvSpPr>
            <a:spLocks noGrp="1"/>
          </p:cNvSpPr>
          <p:nvPr>
            <p:ph type="ctrTitle"/>
          </p:nvPr>
        </p:nvSpPr>
        <p:spPr/>
        <p:txBody>
          <a:bodyPr>
            <a:normAutofit/>
          </a:bodyPr>
          <a:lstStyle/>
          <a:p>
            <a:pPr algn="l"/>
            <a:r>
              <a:rPr lang="en-US" sz="3200" dirty="0">
                <a:latin typeface="Cambria" panose="02040503050406030204" pitchFamily="18" charset="0"/>
              </a:rPr>
              <a:t>Mark Measures</a:t>
            </a:r>
            <a:br>
              <a:rPr lang="en-US" sz="3200" dirty="0">
                <a:latin typeface="Cambria" panose="02040503050406030204" pitchFamily="18" charset="0"/>
              </a:rPr>
            </a:br>
            <a:r>
              <a:rPr lang="en-US" sz="3200" dirty="0">
                <a:latin typeface="Cambria" panose="02040503050406030204" pitchFamily="18" charset="0"/>
              </a:rPr>
              <a:t>Iain </a:t>
            </a:r>
            <a:r>
              <a:rPr lang="en-US" sz="3200" dirty="0" err="1">
                <a:latin typeface="Cambria" panose="02040503050406030204" pitchFamily="18" charset="0"/>
              </a:rPr>
              <a:t>Tolhurst</a:t>
            </a:r>
            <a:br>
              <a:rPr lang="en-US" sz="3200" dirty="0">
                <a:latin typeface="Cambria" panose="02040503050406030204" pitchFamily="18" charset="0"/>
              </a:rPr>
            </a:br>
            <a:r>
              <a:rPr lang="en-US" sz="3200" dirty="0">
                <a:latin typeface="Cambria" panose="02040503050406030204" pitchFamily="18" charset="0"/>
              </a:rPr>
              <a:t>Dominic Amos</a:t>
            </a:r>
            <a:br>
              <a:rPr lang="en-US" sz="3200" dirty="0">
                <a:latin typeface="Cambria" panose="02040503050406030204" pitchFamily="18" charset="0"/>
              </a:rPr>
            </a:br>
            <a:r>
              <a:rPr lang="en-US" sz="3200" dirty="0">
                <a:latin typeface="Cambria" panose="02040503050406030204" pitchFamily="18" charset="0"/>
              </a:rPr>
              <a:t>Richard </a:t>
            </a:r>
            <a:r>
              <a:rPr lang="en-US" sz="3200" dirty="0" err="1">
                <a:latin typeface="Cambria" panose="02040503050406030204" pitchFamily="18" charset="0"/>
              </a:rPr>
              <a:t>Gantlett</a:t>
            </a:r>
            <a:endParaRPr lang="en-US" sz="3200" dirty="0">
              <a:latin typeface="Cambria" panose="02040503050406030204" pitchFamily="18" charset="0"/>
            </a:endParaRPr>
          </a:p>
        </p:txBody>
      </p:sp>
      <p:sp>
        <p:nvSpPr>
          <p:cNvPr id="3" name="Subtitle 2">
            <a:extLst>
              <a:ext uri="{FF2B5EF4-FFF2-40B4-BE49-F238E27FC236}">
                <a16:creationId xmlns:a16="http://schemas.microsoft.com/office/drawing/2014/main" id="{66D4A105-E85F-A20A-FE3C-D0E87DD2D89A}"/>
              </a:ext>
            </a:extLst>
          </p:cNvPr>
          <p:cNvSpPr>
            <a:spLocks noGrp="1"/>
          </p:cNvSpPr>
          <p:nvPr>
            <p:ph type="subTitle" idx="1"/>
          </p:nvPr>
        </p:nvSpPr>
        <p:spPr>
          <a:xfrm>
            <a:off x="1338943" y="1023258"/>
            <a:ext cx="7162799" cy="2405742"/>
          </a:xfrm>
        </p:spPr>
        <p:txBody>
          <a:bodyPr>
            <a:normAutofit fontScale="85000" lnSpcReduction="20000"/>
          </a:bodyPr>
          <a:lstStyle/>
          <a:p>
            <a:pPr algn="l"/>
            <a:r>
              <a:rPr lang="en-US" sz="5600" b="1" dirty="0">
                <a:latin typeface="Cambria" panose="02040503050406030204" pitchFamily="18" charset="0"/>
              </a:rPr>
              <a:t>The Role of Tillage: science and best practice</a:t>
            </a:r>
          </a:p>
          <a:p>
            <a:pPr algn="l"/>
            <a:r>
              <a:rPr lang="en-US" sz="4400" dirty="0">
                <a:latin typeface="Cambria" panose="02040503050406030204" pitchFamily="18" charset="0"/>
              </a:rPr>
              <a:t> </a:t>
            </a:r>
          </a:p>
        </p:txBody>
      </p:sp>
      <p:pic>
        <p:nvPicPr>
          <p:cNvPr id="2049" name="Picture 1" descr="page16image1087684768">
            <a:extLst>
              <a:ext uri="{FF2B5EF4-FFF2-40B4-BE49-F238E27FC236}">
                <a16:creationId xmlns:a16="http://schemas.microsoft.com/office/drawing/2014/main" id="{F79827F0-ECD9-C0CC-17CF-C771884AE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6591" y="260731"/>
            <a:ext cx="1952932" cy="23471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1image1141528992">
            <a:extLst>
              <a:ext uri="{FF2B5EF4-FFF2-40B4-BE49-F238E27FC236}">
                <a16:creationId xmlns:a16="http://schemas.microsoft.com/office/drawing/2014/main" id="{8EF348B4-F348-BF40-383D-3211ABD6A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3957" y="2678675"/>
            <a:ext cx="46313" cy="4571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1image1141478944">
            <a:extLst>
              <a:ext uri="{FF2B5EF4-FFF2-40B4-BE49-F238E27FC236}">
                <a16:creationId xmlns:a16="http://schemas.microsoft.com/office/drawing/2014/main" id="{F859C8AC-031C-E329-C8CE-92E1553F9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957" y="2861187"/>
            <a:ext cx="2887817" cy="191073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Living mulch trial">
            <a:extLst>
              <a:ext uri="{FF2B5EF4-FFF2-40B4-BE49-F238E27FC236}">
                <a16:creationId xmlns:a16="http://schemas.microsoft.com/office/drawing/2014/main" id="{677E7642-B4FA-F641-0CB1-445AD7138C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0270" y="4957070"/>
            <a:ext cx="2887817" cy="162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415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AC20-8782-0F6A-EF10-FCBA5ABAF71F}"/>
              </a:ext>
            </a:extLst>
          </p:cNvPr>
          <p:cNvSpPr>
            <a:spLocks noGrp="1"/>
          </p:cNvSpPr>
          <p:nvPr>
            <p:ph type="title"/>
          </p:nvPr>
        </p:nvSpPr>
        <p:spPr>
          <a:xfrm>
            <a:off x="1047136" y="103240"/>
            <a:ext cx="9523004" cy="929147"/>
          </a:xfrm>
        </p:spPr>
        <p:txBody>
          <a:bodyPr>
            <a:normAutofit/>
          </a:bodyPr>
          <a:lstStyle/>
          <a:p>
            <a:pPr algn="l"/>
            <a:r>
              <a:rPr lang="en-US" sz="4800" b="1" dirty="0">
                <a:latin typeface="Cambria" panose="02040503050406030204" pitchFamily="18" charset="0"/>
              </a:rPr>
              <a:t>Soil fertility</a:t>
            </a:r>
          </a:p>
        </p:txBody>
      </p:sp>
      <p:graphicFrame>
        <p:nvGraphicFramePr>
          <p:cNvPr id="6" name="Content Placeholder 5">
            <a:extLst>
              <a:ext uri="{FF2B5EF4-FFF2-40B4-BE49-F238E27FC236}">
                <a16:creationId xmlns:a16="http://schemas.microsoft.com/office/drawing/2014/main" id="{28EBF9FB-D27A-887A-2688-9AF41E23919E}"/>
              </a:ext>
            </a:extLst>
          </p:cNvPr>
          <p:cNvGraphicFramePr>
            <a:graphicFrameLocks noGrp="1"/>
          </p:cNvGraphicFramePr>
          <p:nvPr>
            <p:ph idx="1"/>
            <p:extLst>
              <p:ext uri="{D42A27DB-BD31-4B8C-83A1-F6EECF244321}">
                <p14:modId xmlns:p14="http://schemas.microsoft.com/office/powerpoint/2010/main" val="4217746896"/>
              </p:ext>
            </p:extLst>
          </p:nvPr>
        </p:nvGraphicFramePr>
        <p:xfrm>
          <a:off x="2773598" y="752168"/>
          <a:ext cx="8199201" cy="5297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6" descr="soil at Cow Hall.jpg">
            <a:extLst>
              <a:ext uri="{FF2B5EF4-FFF2-40B4-BE49-F238E27FC236}">
                <a16:creationId xmlns:a16="http://schemas.microsoft.com/office/drawing/2014/main" id="{604612F9-AA88-5C23-E7AE-B69444A9B664}"/>
              </a:ext>
            </a:extLst>
          </p:cNvPr>
          <p:cNvPicPr>
            <a:picLocks noChangeAspect="1"/>
          </p:cNvPicPr>
          <p:nvPr/>
        </p:nvPicPr>
        <p:blipFill>
          <a:blip r:embed="rId8">
            <a:extLst>
              <a:ext uri="{28A0092B-C50C-407E-A947-70E740481C1C}">
                <a14:useLocalDpi xmlns:a14="http://schemas.microsoft.com/office/drawing/2010/main" val="0"/>
              </a:ext>
            </a:extLst>
          </a:blip>
          <a:srcRect t="14351" b="14351"/>
          <a:stretch>
            <a:fillRect/>
          </a:stretch>
        </p:blipFill>
        <p:spPr>
          <a:xfrm>
            <a:off x="-4913" y="4482998"/>
            <a:ext cx="3253548" cy="2375002"/>
          </a:xfrm>
          <a:prstGeom prst="rect">
            <a:avLst/>
          </a:prstGeom>
        </p:spPr>
      </p:pic>
    </p:spTree>
    <p:extLst>
      <p:ext uri="{BB962C8B-B14F-4D97-AF65-F5344CB8AC3E}">
        <p14:creationId xmlns:p14="http://schemas.microsoft.com/office/powerpoint/2010/main" val="418698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5916B-D174-3D23-782C-CBDB2B844623}"/>
              </a:ext>
            </a:extLst>
          </p:cNvPr>
          <p:cNvSpPr>
            <a:spLocks noGrp="1"/>
          </p:cNvSpPr>
          <p:nvPr>
            <p:ph type="title"/>
          </p:nvPr>
        </p:nvSpPr>
        <p:spPr>
          <a:xfrm>
            <a:off x="151853" y="130630"/>
            <a:ext cx="10418287" cy="1754656"/>
          </a:xfrm>
        </p:spPr>
        <p:txBody>
          <a:bodyPr>
            <a:normAutofit fontScale="90000"/>
          </a:bodyPr>
          <a:lstStyle/>
          <a:p>
            <a:pPr algn="l"/>
            <a:r>
              <a:rPr lang="en-US" sz="4400" b="1" dirty="0">
                <a:latin typeface="Cambria" panose="02040503050406030204" pitchFamily="18" charset="0"/>
              </a:rPr>
              <a:t>Soil carbon</a:t>
            </a:r>
            <a:br>
              <a:rPr lang="en-US" sz="4400" b="1" dirty="0">
                <a:latin typeface="Cambria" panose="02040503050406030204" pitchFamily="18" charset="0"/>
              </a:rPr>
            </a:br>
            <a:r>
              <a:rPr lang="en-US" sz="2200" b="1" dirty="0">
                <a:latin typeface="Cambria" panose="02040503050406030204" pitchFamily="18" charset="0"/>
              </a:rPr>
              <a:t>Results from long term trials</a:t>
            </a:r>
            <a:br>
              <a:rPr lang="en-US" sz="2200" b="1" dirty="0">
                <a:latin typeface="Cambria" panose="02040503050406030204" pitchFamily="18" charset="0"/>
              </a:rPr>
            </a:br>
            <a:r>
              <a:rPr lang="en-US" sz="2200" b="1" dirty="0">
                <a:latin typeface="Cambria" panose="02040503050406030204" pitchFamily="18" charset="0"/>
              </a:rPr>
              <a:t>FiBL DOC systems trial 42 years</a:t>
            </a:r>
            <a:br>
              <a:rPr lang="en-US" sz="2800" b="1" dirty="0">
                <a:latin typeface="Cambria" panose="02040503050406030204" pitchFamily="18" charset="0"/>
              </a:rPr>
            </a:br>
            <a:br>
              <a:rPr lang="en-US" sz="2800" b="1" dirty="0">
                <a:latin typeface="Cambria" panose="02040503050406030204" pitchFamily="18" charset="0"/>
              </a:rPr>
            </a:br>
            <a:endParaRPr lang="en-US" sz="2800" b="1" dirty="0">
              <a:latin typeface="Cambria" panose="02040503050406030204" pitchFamily="18" charset="0"/>
            </a:endParaRPr>
          </a:p>
        </p:txBody>
      </p:sp>
      <p:sp>
        <p:nvSpPr>
          <p:cNvPr id="5" name="Textfeld 3">
            <a:extLst>
              <a:ext uri="{FF2B5EF4-FFF2-40B4-BE49-F238E27FC236}">
                <a16:creationId xmlns:a16="http://schemas.microsoft.com/office/drawing/2014/main" id="{188E92E6-04A2-644E-828F-D73A85362D2C}"/>
              </a:ext>
            </a:extLst>
          </p:cNvPr>
          <p:cNvSpPr txBox="1"/>
          <p:nvPr/>
        </p:nvSpPr>
        <p:spPr>
          <a:xfrm>
            <a:off x="43867" y="6183969"/>
            <a:ext cx="6095999" cy="549381"/>
          </a:xfrm>
          <a:prstGeom prst="rect">
            <a:avLst/>
          </a:prstGeom>
          <a:noFill/>
        </p:spPr>
        <p:txBody>
          <a:bodyPr wrap="square" rtlCol="0">
            <a:spAutoFit/>
          </a:bodyPr>
          <a:lstStyle/>
          <a:p>
            <a:pPr marL="180000" indent="-180000">
              <a:lnSpc>
                <a:spcPct val="90000"/>
              </a:lnSpc>
              <a:buClr>
                <a:schemeClr val="accent1"/>
              </a:buClr>
              <a:buFont typeface="Arial" panose="020B0604020202020204" pitchFamily="34" charset="0"/>
              <a:buChar char="•"/>
            </a:pPr>
            <a:r>
              <a:rPr lang="en-GB" sz="1100" dirty="0"/>
              <a:t>All system at 0.7 LU, CONMIN and NOFERT loose SOC</a:t>
            </a:r>
            <a:endParaRPr lang="de-CH" sz="1100" dirty="0"/>
          </a:p>
          <a:p>
            <a:pPr marL="180000" indent="-180000">
              <a:lnSpc>
                <a:spcPct val="90000"/>
              </a:lnSpc>
              <a:buClr>
                <a:schemeClr val="accent1"/>
              </a:buClr>
              <a:buFont typeface="Arial" panose="020B0604020202020204" pitchFamily="34" charset="0"/>
              <a:buChar char="•"/>
            </a:pPr>
            <a:r>
              <a:rPr lang="en-GB" sz="1100" dirty="0"/>
              <a:t>Mixed farming with 1.4 LU can sustain SOC contents</a:t>
            </a:r>
          </a:p>
          <a:p>
            <a:pPr marL="180000" indent="-180000">
              <a:lnSpc>
                <a:spcPct val="90000"/>
              </a:lnSpc>
              <a:buClr>
                <a:schemeClr val="accent1"/>
              </a:buClr>
              <a:buFont typeface="Arial" panose="020B0604020202020204" pitchFamily="34" charset="0"/>
              <a:buChar char="•"/>
            </a:pPr>
            <a:r>
              <a:rPr lang="en-GB" sz="1100" dirty="0"/>
              <a:t>Increased SOC contents in BIODYN presumably due to input quality</a:t>
            </a:r>
          </a:p>
        </p:txBody>
      </p:sp>
      <p:pic>
        <p:nvPicPr>
          <p:cNvPr id="1025" name="Picture 1" descr="page23image655125040">
            <a:extLst>
              <a:ext uri="{FF2B5EF4-FFF2-40B4-BE49-F238E27FC236}">
                <a16:creationId xmlns:a16="http://schemas.microsoft.com/office/drawing/2014/main" id="{F641FD19-86B5-7D53-BC36-ED3052C7BAD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56545" y="1022623"/>
            <a:ext cx="7284160" cy="58353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9image1125998496">
            <a:extLst>
              <a:ext uri="{FF2B5EF4-FFF2-40B4-BE49-F238E27FC236}">
                <a16:creationId xmlns:a16="http://schemas.microsoft.com/office/drawing/2014/main" id="{8C17B6F1-7879-CEA6-AF10-FA997AE0B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43" y="1863163"/>
            <a:ext cx="2940014" cy="2079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441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9CFC0-111D-2B4C-A99B-030259851A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12476-06DE-D76D-BB53-197D1F0D1BE8}"/>
              </a:ext>
            </a:extLst>
          </p:cNvPr>
          <p:cNvSpPr>
            <a:spLocks noGrp="1"/>
          </p:cNvSpPr>
          <p:nvPr>
            <p:ph type="title"/>
          </p:nvPr>
        </p:nvSpPr>
        <p:spPr>
          <a:xfrm>
            <a:off x="176639" y="130630"/>
            <a:ext cx="10393501" cy="1754656"/>
          </a:xfrm>
        </p:spPr>
        <p:txBody>
          <a:bodyPr>
            <a:normAutofit fontScale="90000"/>
          </a:bodyPr>
          <a:lstStyle/>
          <a:p>
            <a:pPr algn="l"/>
            <a:r>
              <a:rPr lang="en-US" sz="4400" b="1" dirty="0">
                <a:latin typeface="Cambria" panose="02040503050406030204" pitchFamily="18" charset="0"/>
              </a:rPr>
              <a:t>Soil biological quality</a:t>
            </a:r>
            <a:br>
              <a:rPr lang="en-US" sz="4400" b="1" dirty="0">
                <a:latin typeface="Cambria" panose="02040503050406030204" pitchFamily="18" charset="0"/>
              </a:rPr>
            </a:br>
            <a:r>
              <a:rPr lang="en-US" sz="2200" b="1" dirty="0">
                <a:latin typeface="Cambria" panose="02040503050406030204" pitchFamily="18" charset="0"/>
              </a:rPr>
              <a:t>Results from long term trials</a:t>
            </a:r>
            <a:br>
              <a:rPr lang="en-US" sz="2200" b="1" dirty="0">
                <a:latin typeface="Cambria" panose="02040503050406030204" pitchFamily="18" charset="0"/>
              </a:rPr>
            </a:br>
            <a:r>
              <a:rPr lang="en-US" sz="2200" b="1" dirty="0">
                <a:latin typeface="Cambria" panose="02040503050406030204" pitchFamily="18" charset="0"/>
              </a:rPr>
              <a:t>FiBL DOC systems trial 42 years</a:t>
            </a:r>
            <a:br>
              <a:rPr lang="en-US" sz="2800" b="1" dirty="0">
                <a:latin typeface="Cambria" panose="02040503050406030204" pitchFamily="18" charset="0"/>
              </a:rPr>
            </a:br>
            <a:br>
              <a:rPr lang="en-US" sz="2800" b="1" dirty="0">
                <a:latin typeface="Cambria" panose="02040503050406030204" pitchFamily="18" charset="0"/>
              </a:rPr>
            </a:br>
            <a:endParaRPr lang="en-US" sz="2800" b="1" dirty="0">
              <a:latin typeface="Cambria" panose="02040503050406030204" pitchFamily="18" charset="0"/>
            </a:endParaRPr>
          </a:p>
        </p:txBody>
      </p:sp>
      <p:pic>
        <p:nvPicPr>
          <p:cNvPr id="7" name="Inhaltsplatzhalter 6">
            <a:extLst>
              <a:ext uri="{FF2B5EF4-FFF2-40B4-BE49-F238E27FC236}">
                <a16:creationId xmlns:a16="http://schemas.microsoft.com/office/drawing/2014/main" id="{37B6A6ED-4688-FE00-AC54-34CB5C906F97}"/>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3957496" y="927100"/>
            <a:ext cx="6956310" cy="5122864"/>
          </a:xfrm>
        </p:spPr>
      </p:pic>
      <p:sp>
        <p:nvSpPr>
          <p:cNvPr id="8" name="Textfeld 7">
            <a:extLst>
              <a:ext uri="{FF2B5EF4-FFF2-40B4-BE49-F238E27FC236}">
                <a16:creationId xmlns:a16="http://schemas.microsoft.com/office/drawing/2014/main" id="{21F8F7C4-BE4C-412E-836A-87A48D05EE00}"/>
              </a:ext>
            </a:extLst>
          </p:cNvPr>
          <p:cNvSpPr txBox="1"/>
          <p:nvPr/>
        </p:nvSpPr>
        <p:spPr>
          <a:xfrm>
            <a:off x="7580671" y="6217315"/>
            <a:ext cx="3885905" cy="510055"/>
          </a:xfrm>
          <a:prstGeom prst="rect">
            <a:avLst/>
          </a:prstGeom>
          <a:noFill/>
        </p:spPr>
        <p:txBody>
          <a:bodyPr wrap="square" tIns="90000" rIns="36000" rtlCol="0">
            <a:noAutofit/>
          </a:bodyPr>
          <a:lstStyle/>
          <a:p>
            <a:r>
              <a:rPr lang="de-CH" sz="1000" dirty="0">
                <a:solidFill>
                  <a:schemeClr val="accent1"/>
                </a:solidFill>
                <a:hlinkClick r:id="rId4">
                  <a:extLst>
                    <a:ext uri="{A12FA001-AC4F-418D-AE19-62706E023703}">
                      <ahyp:hlinkClr xmlns:ahyp="http://schemas.microsoft.com/office/drawing/2018/hyperlinkcolor" val="tx"/>
                    </a:ext>
                  </a:extLst>
                </a:hlinkClick>
              </a:rPr>
              <a:t>Krause et al. (2022): </a:t>
            </a:r>
            <a:r>
              <a:rPr lang="de-CH" sz="1000" dirty="0" err="1">
                <a:solidFill>
                  <a:schemeClr val="accent1"/>
                </a:solidFill>
                <a:hlinkClick r:id="rId4">
                  <a:extLst>
                    <a:ext uri="{A12FA001-AC4F-418D-AE19-62706E023703}">
                      <ahyp:hlinkClr xmlns:ahyp="http://schemas.microsoft.com/office/drawing/2018/hyperlinkcolor" val="tx"/>
                    </a:ext>
                  </a:extLst>
                </a:hlinkClick>
              </a:rPr>
              <a:t>Agronomy</a:t>
            </a:r>
            <a:r>
              <a:rPr lang="de-CH" sz="1000" dirty="0">
                <a:solidFill>
                  <a:schemeClr val="accent1"/>
                </a:solidFill>
                <a:hlinkClick r:id="rId4">
                  <a:extLst>
                    <a:ext uri="{A12FA001-AC4F-418D-AE19-62706E023703}">
                      <ahyp:hlinkClr xmlns:ahyp="http://schemas.microsoft.com/office/drawing/2018/hyperlinkcolor" val="tx"/>
                    </a:ext>
                  </a:extLst>
                </a:hlinkClick>
              </a:rPr>
              <a:t> </a:t>
            </a:r>
            <a:r>
              <a:rPr lang="de-CH" sz="1000" dirty="0" err="1">
                <a:solidFill>
                  <a:schemeClr val="accent1"/>
                </a:solidFill>
                <a:hlinkClick r:id="rId4">
                  <a:extLst>
                    <a:ext uri="{A12FA001-AC4F-418D-AE19-62706E023703}">
                      <ahyp:hlinkClr xmlns:ahyp="http://schemas.microsoft.com/office/drawing/2018/hyperlinkcolor" val="tx"/>
                    </a:ext>
                  </a:extLst>
                </a:hlinkClick>
              </a:rPr>
              <a:t>for</a:t>
            </a:r>
            <a:r>
              <a:rPr lang="de-CH" sz="1000" dirty="0">
                <a:solidFill>
                  <a:schemeClr val="accent1"/>
                </a:solidFill>
                <a:hlinkClick r:id="rId4">
                  <a:extLst>
                    <a:ext uri="{A12FA001-AC4F-418D-AE19-62706E023703}">
                      <ahyp:hlinkClr xmlns:ahyp="http://schemas.microsoft.com/office/drawing/2018/hyperlinkcolor" val="tx"/>
                    </a:ext>
                  </a:extLst>
                </a:hlinkClick>
              </a:rPr>
              <a:t> </a:t>
            </a:r>
            <a:r>
              <a:rPr lang="de-CH" sz="1000" dirty="0" err="1">
                <a:solidFill>
                  <a:schemeClr val="accent1"/>
                </a:solidFill>
                <a:hlinkClick r:id="rId4">
                  <a:extLst>
                    <a:ext uri="{A12FA001-AC4F-418D-AE19-62706E023703}">
                      <ahyp:hlinkClr xmlns:ahyp="http://schemas.microsoft.com/office/drawing/2018/hyperlinkcolor" val="tx"/>
                    </a:ext>
                  </a:extLst>
                </a:hlinkClick>
              </a:rPr>
              <a:t>Sustainable</a:t>
            </a:r>
            <a:r>
              <a:rPr lang="de-CH" sz="1000" dirty="0">
                <a:solidFill>
                  <a:schemeClr val="accent1"/>
                </a:solidFill>
                <a:hlinkClick r:id="rId4">
                  <a:extLst>
                    <a:ext uri="{A12FA001-AC4F-418D-AE19-62706E023703}">
                      <ahyp:hlinkClr xmlns:ahyp="http://schemas.microsoft.com/office/drawing/2018/hyperlinkcolor" val="tx"/>
                    </a:ext>
                  </a:extLst>
                </a:hlinkClick>
              </a:rPr>
              <a:t> Development</a:t>
            </a:r>
            <a:endParaRPr lang="de-CH" sz="1000" dirty="0">
              <a:solidFill>
                <a:schemeClr val="accent1"/>
              </a:solidFill>
            </a:endParaRPr>
          </a:p>
        </p:txBody>
      </p:sp>
      <p:pic>
        <p:nvPicPr>
          <p:cNvPr id="3074" name="Picture 2">
            <a:extLst>
              <a:ext uri="{FF2B5EF4-FFF2-40B4-BE49-F238E27FC236}">
                <a16:creationId xmlns:a16="http://schemas.microsoft.com/office/drawing/2014/main" id="{55AC205C-8761-1380-8858-1ABD68862B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639" y="1749288"/>
            <a:ext cx="3392813" cy="19999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5AD31F-7F05-A56D-8280-E77A92E53164}"/>
              </a:ext>
            </a:extLst>
          </p:cNvPr>
          <p:cNvSpPr txBox="1"/>
          <p:nvPr/>
        </p:nvSpPr>
        <p:spPr>
          <a:xfrm>
            <a:off x="176639" y="3326296"/>
            <a:ext cx="3507465" cy="400110"/>
          </a:xfrm>
          <a:prstGeom prst="rect">
            <a:avLst/>
          </a:prstGeom>
          <a:noFill/>
        </p:spPr>
        <p:txBody>
          <a:bodyPr wrap="square">
            <a:spAutoFit/>
          </a:bodyPr>
          <a:lstStyle/>
          <a:p>
            <a:pPr marL="228600" indent="-228600">
              <a:buAutoNum type="alphaUcPeriod"/>
            </a:pPr>
            <a:r>
              <a:rPr lang="en-US" sz="1000" dirty="0"/>
              <a:t>Picard</a:t>
            </a:r>
          </a:p>
          <a:p>
            <a:r>
              <a:rPr lang="en-US" sz="1000" dirty="0"/>
              <a:t>https://</a:t>
            </a:r>
            <a:r>
              <a:rPr lang="en-US" sz="1000" dirty="0" err="1"/>
              <a:t>commons.wikimedia.org</a:t>
            </a:r>
            <a:r>
              <a:rPr lang="en-US" sz="1000" dirty="0"/>
              <a:t>/wiki/File:Mycorhizes-01.jpg</a:t>
            </a:r>
          </a:p>
        </p:txBody>
      </p:sp>
      <p:pic>
        <p:nvPicPr>
          <p:cNvPr id="12" name="Picture 11" descr="A slug crawling in the grass&#10;&#10;Description automatically generated">
            <a:extLst>
              <a:ext uri="{FF2B5EF4-FFF2-40B4-BE49-F238E27FC236}">
                <a16:creationId xmlns:a16="http://schemas.microsoft.com/office/drawing/2014/main" id="{B5399316-84EF-D22E-FC0A-5293D4959AD2}"/>
              </a:ext>
            </a:extLst>
          </p:cNvPr>
          <p:cNvPicPr>
            <a:picLocks noChangeAspect="1"/>
          </p:cNvPicPr>
          <p:nvPr/>
        </p:nvPicPr>
        <p:blipFill>
          <a:blip r:embed="rId6"/>
          <a:stretch>
            <a:fillRect/>
          </a:stretch>
        </p:blipFill>
        <p:spPr>
          <a:xfrm>
            <a:off x="176639" y="4371433"/>
            <a:ext cx="2802166" cy="2100909"/>
          </a:xfrm>
          <a:prstGeom prst="rect">
            <a:avLst/>
          </a:prstGeom>
        </p:spPr>
      </p:pic>
    </p:spTree>
    <p:extLst>
      <p:ext uri="{BB962C8B-B14F-4D97-AF65-F5344CB8AC3E}">
        <p14:creationId xmlns:p14="http://schemas.microsoft.com/office/powerpoint/2010/main" val="1852910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5152C-6681-BAFE-3838-1A0E6CD38895}"/>
              </a:ext>
            </a:extLst>
          </p:cNvPr>
          <p:cNvSpPr>
            <a:spLocks noGrp="1"/>
          </p:cNvSpPr>
          <p:nvPr>
            <p:ph type="title"/>
          </p:nvPr>
        </p:nvSpPr>
        <p:spPr>
          <a:xfrm>
            <a:off x="2611808" y="273353"/>
            <a:ext cx="7958331" cy="666447"/>
          </a:xfrm>
        </p:spPr>
        <p:txBody>
          <a:bodyPr>
            <a:normAutofit fontScale="90000"/>
          </a:bodyPr>
          <a:lstStyle/>
          <a:p>
            <a:pPr algn="l"/>
            <a:r>
              <a:rPr lang="en-US" dirty="0">
                <a:latin typeface="Cambria" panose="02040503050406030204" pitchFamily="18" charset="0"/>
              </a:rPr>
              <a:t>References</a:t>
            </a:r>
            <a:br>
              <a:rPr lang="en-US" dirty="0">
                <a:latin typeface="Cambria" panose="02040503050406030204" pitchFamily="18" charset="0"/>
              </a:rPr>
            </a:br>
            <a:endParaRPr lang="en-US" dirty="0">
              <a:latin typeface="Cambria" panose="02040503050406030204" pitchFamily="18" charset="0"/>
            </a:endParaRPr>
          </a:p>
        </p:txBody>
      </p:sp>
      <p:sp>
        <p:nvSpPr>
          <p:cNvPr id="3" name="Content Placeholder 2">
            <a:extLst>
              <a:ext uri="{FF2B5EF4-FFF2-40B4-BE49-F238E27FC236}">
                <a16:creationId xmlns:a16="http://schemas.microsoft.com/office/drawing/2014/main" id="{E77FD378-AED5-130F-46BF-B71FDA14D061}"/>
              </a:ext>
            </a:extLst>
          </p:cNvPr>
          <p:cNvSpPr>
            <a:spLocks noGrp="1"/>
          </p:cNvSpPr>
          <p:nvPr>
            <p:ph idx="1"/>
          </p:nvPr>
        </p:nvSpPr>
        <p:spPr>
          <a:xfrm>
            <a:off x="2048933" y="728133"/>
            <a:ext cx="8521206" cy="5966581"/>
          </a:xfrm>
        </p:spPr>
        <p:txBody>
          <a:bodyPr>
            <a:normAutofit fontScale="47500" lnSpcReduction="20000"/>
          </a:bodyPr>
          <a:lstStyle/>
          <a:p>
            <a:endParaRPr lang="en-GB" sz="1800" u="sng" dirty="0">
              <a:solidFill>
                <a:srgbClr val="467886"/>
              </a:solidFill>
              <a:effectLst/>
              <a:latin typeface="Aptos" panose="020B0004020202020204" pitchFamily="34" charset="0"/>
              <a:ea typeface="DengXian" panose="02010600030101010101" pitchFamily="2" charset="-122"/>
              <a:cs typeface="Arial" panose="020B0604020202020204" pitchFamily="34" charset="0"/>
              <a:hlinkClick r:id="rId3"/>
            </a:endParaRPr>
          </a:p>
          <a:p>
            <a:endParaRPr lang="en-GB" sz="1800" u="sng" dirty="0">
              <a:solidFill>
                <a:srgbClr val="467886"/>
              </a:solidFill>
              <a:effectLst/>
              <a:latin typeface="Aptos" panose="020B0004020202020204" pitchFamily="34" charset="0"/>
              <a:ea typeface="DengXian" panose="02010600030101010101" pitchFamily="2" charset="-122"/>
              <a:cs typeface="Arial" panose="020B0604020202020204" pitchFamily="34" charset="0"/>
              <a:hlinkClick r:id="rId3"/>
            </a:endParaRPr>
          </a:p>
          <a:p>
            <a:r>
              <a:rPr lang="en-GB" sz="1800" kern="100" dirty="0">
                <a:effectLst/>
                <a:latin typeface="Cambria" panose="02040503050406030204" pitchFamily="18" charset="0"/>
                <a:ea typeface="DengXian" panose="02010600030101010101" pitchFamily="2" charset="-122"/>
                <a:cs typeface="Arial" panose="020B0604020202020204" pitchFamily="34" charset="0"/>
              </a:rPr>
              <a:t> </a:t>
            </a:r>
            <a:r>
              <a:rPr lang="en-GB" sz="1800" kern="100" dirty="0" err="1">
                <a:effectLst/>
                <a:latin typeface="Cambria" panose="02040503050406030204" pitchFamily="18" charset="0"/>
                <a:ea typeface="DengXian" panose="02010600030101010101" pitchFamily="2" charset="-122"/>
                <a:cs typeface="Arial" panose="020B0604020202020204" pitchFamily="34" charset="0"/>
              </a:rPr>
              <a:t>Alskaf</a:t>
            </a:r>
            <a:r>
              <a:rPr lang="en-GB" sz="1800" kern="100" dirty="0">
                <a:effectLst/>
                <a:latin typeface="Cambria" panose="02040503050406030204" pitchFamily="18" charset="0"/>
                <a:ea typeface="DengXian" panose="02010600030101010101" pitchFamily="2" charset="-122"/>
                <a:cs typeface="Arial" panose="020B0604020202020204" pitchFamily="34" charset="0"/>
              </a:rPr>
              <a:t>, K. et al 2019 The uptake of different tillage practices in England</a:t>
            </a:r>
            <a:r>
              <a:rPr lang="en-GB" sz="1800" u="sng" dirty="0">
                <a:solidFill>
                  <a:srgbClr val="467886"/>
                </a:solidFill>
                <a:effectLst/>
                <a:latin typeface="Aptos" panose="020B0004020202020204" pitchFamily="34" charset="0"/>
                <a:ea typeface="DengXian" panose="02010600030101010101" pitchFamily="2" charset="-122"/>
                <a:cs typeface="Arial" panose="020B0604020202020204" pitchFamily="34" charset="0"/>
                <a:hlinkClick r:id="rId3"/>
              </a:rPr>
              <a:t>  https://www.researchgate.net/publication/335069898_The_uptake_of_different_tillage_practices_in_England</a:t>
            </a:r>
            <a:r>
              <a:rPr lang="en-GB" sz="1800" u="sng" dirty="0">
                <a:solidFill>
                  <a:srgbClr val="467886"/>
                </a:solidFill>
                <a:effectLst/>
                <a:latin typeface="Aptos" panose="020B0004020202020204" pitchFamily="34" charset="0"/>
                <a:ea typeface="DengXian" panose="02010600030101010101" pitchFamily="2" charset="-122"/>
                <a:cs typeface="Arial" panose="020B0604020202020204" pitchFamily="34" charset="0"/>
              </a:rPr>
              <a:t> </a:t>
            </a:r>
            <a:r>
              <a:rPr lang="en-GB" sz="1800" dirty="0">
                <a:effectLst/>
              </a:rPr>
              <a:t> </a:t>
            </a:r>
          </a:p>
          <a:p>
            <a:r>
              <a:rPr lang="en-GB" sz="1800" kern="100" dirty="0">
                <a:effectLst/>
                <a:latin typeface="Cambria" panose="02040503050406030204" pitchFamily="18" charset="0"/>
                <a:ea typeface="DengXian" panose="02010600030101010101" pitchFamily="2" charset="-122"/>
                <a:cs typeface="Arial" panose="020B0604020202020204" pitchFamily="34" charset="0"/>
              </a:rPr>
              <a:t> FAO Organic mater decomposition and the soil food web Chapter 2</a:t>
            </a:r>
            <a:r>
              <a:rPr lang="en-GB" sz="1800" u="sng" kern="100" dirty="0">
                <a:solidFill>
                  <a:srgbClr val="467886"/>
                </a:solidFill>
                <a:effectLst/>
                <a:latin typeface="Cambria" panose="02040503050406030204" pitchFamily="18" charset="0"/>
                <a:ea typeface="DengXian" panose="02010600030101010101" pitchFamily="2" charset="-122"/>
                <a:cs typeface="Arial" panose="020B0604020202020204" pitchFamily="34" charset="0"/>
                <a:hlinkClick r:id="rId4"/>
              </a:rPr>
              <a:t>  https://www.fao.org/4/a0100e/a0100e05.htm#:~:text=As%20they%20break%20down%20the,release%20process%20is%20called%20mineralization</a:t>
            </a:r>
            <a:r>
              <a:rPr lang="en-GB" sz="1800" kern="100" dirty="0">
                <a:effectLst/>
                <a:latin typeface="Cambria" panose="02040503050406030204" pitchFamily="18" charset="0"/>
                <a:ea typeface="DengXian" panose="02010600030101010101" pitchFamily="2" charset="-122"/>
                <a:cs typeface="Arial" panose="020B0604020202020204" pitchFamily="34" charset="0"/>
              </a:rPr>
              <a:t>. </a:t>
            </a:r>
          </a:p>
          <a:p>
            <a:pPr>
              <a:lnSpc>
                <a:spcPct val="115000"/>
              </a:lnSpc>
              <a:spcAft>
                <a:spcPts val="800"/>
              </a:spcAft>
            </a:pPr>
            <a:r>
              <a:rPr lang="en-GB" sz="1800" kern="100" dirty="0" err="1">
                <a:effectLst/>
                <a:latin typeface="Cambria" panose="02040503050406030204" pitchFamily="18" charset="0"/>
                <a:ea typeface="DengXian" panose="02010600030101010101" pitchFamily="2" charset="-122"/>
                <a:cs typeface="Arial" panose="020B0604020202020204" pitchFamily="34" charset="0"/>
              </a:rPr>
              <a:t>Haddaway</a:t>
            </a:r>
            <a:r>
              <a:rPr lang="en-GB" sz="1800" kern="100" dirty="0">
                <a:effectLst/>
                <a:latin typeface="Cambria" panose="02040503050406030204" pitchFamily="18" charset="0"/>
                <a:ea typeface="DengXian" panose="02010600030101010101" pitchFamily="2" charset="-122"/>
                <a:cs typeface="Arial" panose="020B0604020202020204" pitchFamily="34" charset="0"/>
              </a:rPr>
              <a:t>, N. R. et al, 2016 ‘How does tillage intensity affect soil organic carbon? A systematic review protocol’, Environmental Evidence, 5 (1), </a:t>
            </a:r>
            <a:r>
              <a:rPr lang="en-GB" sz="1800" u="sng" kern="100" dirty="0">
                <a:solidFill>
                  <a:srgbClr val="467886"/>
                </a:solidFill>
                <a:effectLst/>
                <a:latin typeface="Cambria" panose="02040503050406030204" pitchFamily="18" charset="0"/>
                <a:ea typeface="DengXian" panose="02010600030101010101" pitchFamily="2" charset="-122"/>
                <a:cs typeface="Arial" panose="020B0604020202020204" pitchFamily="34" charset="0"/>
                <a:hlinkClick r:id="rId5"/>
              </a:rPr>
              <a:t>https://doi.org/10.1186/s13750-016-0052-0</a:t>
            </a:r>
            <a:r>
              <a:rPr lang="en-GB" sz="1800" kern="100" dirty="0">
                <a:effectLst/>
                <a:latin typeface="Cambria" panose="02040503050406030204" pitchFamily="18" charset="0"/>
                <a:ea typeface="DengXian" panose="02010600030101010101" pitchFamily="2" charset="-122"/>
                <a:cs typeface="Arial" panose="020B0604020202020204" pitchFamily="34" charset="0"/>
              </a:rPr>
              <a:t>  </a:t>
            </a:r>
          </a:p>
          <a:p>
            <a:r>
              <a:rPr lang="en-GB" sz="1800" dirty="0" err="1">
                <a:effectLst/>
                <a:latin typeface="Cambria" panose="02040503050406030204" pitchFamily="18" charset="0"/>
                <a:ea typeface="DengXian" panose="02010600030101010101" pitchFamily="2" charset="-122"/>
                <a:cs typeface="Arial" panose="020B0604020202020204" pitchFamily="34" charset="0"/>
              </a:rPr>
              <a:t>Powlson</a:t>
            </a:r>
            <a:r>
              <a:rPr lang="en-GB" sz="1800" dirty="0">
                <a:effectLst/>
                <a:latin typeface="Cambria" panose="02040503050406030204" pitchFamily="18" charset="0"/>
                <a:ea typeface="DengXian" panose="02010600030101010101" pitchFamily="2" charset="-122"/>
                <a:cs typeface="Arial" panose="020B0604020202020204" pitchFamily="34" charset="0"/>
              </a:rPr>
              <a:t>, D. S. et al, 2014, ‘Limited potential of no-till agriculture for climate change mitigation’, Nature Climate Change, 4, </a:t>
            </a:r>
            <a:r>
              <a:rPr lang="en-GB" sz="1800" u="sng" dirty="0">
                <a:solidFill>
                  <a:srgbClr val="467886"/>
                </a:solidFill>
                <a:effectLst/>
                <a:latin typeface="Cambria" panose="02040503050406030204" pitchFamily="18" charset="0"/>
                <a:ea typeface="DengXian" panose="02010600030101010101" pitchFamily="2" charset="-122"/>
                <a:cs typeface="Arial" panose="020B0604020202020204" pitchFamily="34" charset="0"/>
                <a:hlinkClick r:id="rId6"/>
              </a:rPr>
              <a:t>https://www.nature.com/articles/nclimate2292</a:t>
            </a:r>
            <a:r>
              <a:rPr lang="en-GB" sz="1800" dirty="0">
                <a:effectLst/>
                <a:latin typeface="Cambria" panose="02040503050406030204" pitchFamily="18" charset="0"/>
              </a:rPr>
              <a:t> </a:t>
            </a:r>
          </a:p>
          <a:p>
            <a:pPr>
              <a:lnSpc>
                <a:spcPct val="115000"/>
              </a:lnSpc>
              <a:spcAft>
                <a:spcPts val="800"/>
              </a:spcAft>
            </a:pPr>
            <a:r>
              <a:rPr lang="en-GB" sz="1800" kern="100" dirty="0">
                <a:effectLst/>
                <a:latin typeface="Cambria" panose="02040503050406030204" pitchFamily="18" charset="0"/>
                <a:ea typeface="DengXian" panose="02010600030101010101" pitchFamily="2" charset="-122"/>
                <a:cs typeface="Arial" panose="020B0604020202020204" pitchFamily="34" charset="0"/>
              </a:rPr>
              <a:t>Whitmore, A. P. et al, ‘Technologies for increasing carbon storage in soil to mitigate climate change’ </a:t>
            </a:r>
            <a:r>
              <a:rPr lang="en-GB" sz="1800" u="sng" kern="100" dirty="0">
                <a:solidFill>
                  <a:srgbClr val="467886"/>
                </a:solidFill>
                <a:effectLst/>
                <a:latin typeface="Cambria" panose="02040503050406030204" pitchFamily="18" charset="0"/>
                <a:ea typeface="DengXian" panose="02010600030101010101" pitchFamily="2" charset="-122"/>
                <a:cs typeface="Arial" panose="020B0604020202020204" pitchFamily="34" charset="0"/>
                <a:hlinkClick r:id="rId7"/>
              </a:rPr>
              <a:t>http://nora.nerc.ac.uk/id/eprint/513034/1/technologies_carbon_SUM_Whitmore_et_al.pdf</a:t>
            </a:r>
            <a:r>
              <a:rPr lang="en-GB" sz="1800" kern="100" dirty="0">
                <a:effectLst/>
                <a:latin typeface="Cambria" panose="02040503050406030204" pitchFamily="18" charset="0"/>
                <a:ea typeface="DengXian" panose="02010600030101010101" pitchFamily="2" charset="-122"/>
                <a:cs typeface="Arial" panose="020B0604020202020204" pitchFamily="34" charset="0"/>
              </a:rPr>
              <a:t>    </a:t>
            </a:r>
          </a:p>
          <a:p>
            <a:r>
              <a:rPr lang="en-GB" sz="1800" kern="100" dirty="0" err="1">
                <a:effectLst/>
                <a:latin typeface="Cambria" panose="02040503050406030204" pitchFamily="18" charset="0"/>
                <a:ea typeface="DengXian" panose="02010600030101010101" pitchFamily="2" charset="-122"/>
                <a:cs typeface="Arial" panose="020B0604020202020204" pitchFamily="34" charset="0"/>
              </a:rPr>
              <a:t>Fliessbach</a:t>
            </a:r>
            <a:r>
              <a:rPr lang="en-GB" sz="1800" kern="100" dirty="0">
                <a:effectLst/>
                <a:latin typeface="Cambria" panose="02040503050406030204" pitchFamily="18" charset="0"/>
                <a:ea typeface="DengXian" panose="02010600030101010101" pitchFamily="2" charset="-122"/>
                <a:cs typeface="Arial" panose="020B0604020202020204" pitchFamily="34" charset="0"/>
              </a:rPr>
              <a:t>, A. et al  FiBL DOK Trial 42 years of organic and conventional cropping systems</a:t>
            </a:r>
            <a:r>
              <a:rPr lang="en-GB" sz="1800" u="sng" kern="100" dirty="0">
                <a:solidFill>
                  <a:srgbClr val="467886"/>
                </a:solidFill>
                <a:effectLst/>
                <a:latin typeface="Cambria" panose="02040503050406030204" pitchFamily="18" charset="0"/>
                <a:ea typeface="DengXian" panose="02010600030101010101" pitchFamily="2" charset="-122"/>
                <a:cs typeface="Arial" panose="020B0604020202020204" pitchFamily="34" charset="0"/>
                <a:hlinkClick r:id="rId8"/>
              </a:rPr>
              <a:t>                                      https://www.fibl.org/fileadmin/documents/shop/1783-powerpoint-dok-en.pdf</a:t>
            </a:r>
            <a:r>
              <a:rPr lang="en-GB" sz="1800" kern="100" dirty="0">
                <a:effectLst/>
                <a:latin typeface="Cambria" panose="02040503050406030204" pitchFamily="18" charset="0"/>
                <a:ea typeface="DengXian" panose="02010600030101010101" pitchFamily="2" charset="-122"/>
                <a:cs typeface="Arial" panose="020B0604020202020204" pitchFamily="34" charset="0"/>
              </a:rPr>
              <a:t> </a:t>
            </a:r>
          </a:p>
          <a:p>
            <a:r>
              <a:rPr lang="en-GB" sz="1800" kern="100" dirty="0">
                <a:effectLst/>
                <a:latin typeface="Cambria" panose="02040503050406030204" pitchFamily="18" charset="0"/>
                <a:ea typeface="DengXian" panose="02010600030101010101" pitchFamily="2" charset="-122"/>
                <a:cs typeface="Arial" panose="020B0604020202020204" pitchFamily="34" charset="0"/>
                <a:hlinkClick r:id="rId9"/>
              </a:rPr>
              <a:t>https://www.fibl.org/fileadmin/documents/shop/1741-dok-dossier-en.pdf</a:t>
            </a:r>
            <a:r>
              <a:rPr lang="en-GB" sz="1800" kern="100" dirty="0">
                <a:effectLst/>
                <a:latin typeface="Cambria" panose="02040503050406030204" pitchFamily="18" charset="0"/>
                <a:ea typeface="DengXian" panose="02010600030101010101" pitchFamily="2" charset="-122"/>
                <a:cs typeface="Arial" panose="020B0604020202020204" pitchFamily="34" charset="0"/>
              </a:rPr>
              <a:t> </a:t>
            </a:r>
          </a:p>
          <a:p>
            <a:r>
              <a:rPr lang="en-GB" sz="1800" dirty="0" err="1">
                <a:latin typeface="var(--nova-font-family-sans-serif)"/>
              </a:rPr>
              <a:t>Piexoto</a:t>
            </a:r>
            <a:r>
              <a:rPr lang="en-GB" sz="1800" dirty="0">
                <a:latin typeface="var(--nova-font-family-sans-serif)"/>
              </a:rPr>
              <a:t>, D.S. et al, 2020 </a:t>
            </a:r>
            <a:r>
              <a:rPr lang="en-GB" sz="1800" b="0" i="0" u="none" strike="noStrike" dirty="0">
                <a:effectLst/>
                <a:latin typeface="Roboto" panose="02000000000000000000" pitchFamily="2" charset="0"/>
              </a:rPr>
              <a:t>Occasional tillage in no-tillage systems: A global meta-analysis </a:t>
            </a:r>
            <a:r>
              <a:rPr lang="en-GB" sz="1800" b="0" i="0" u="none" strike="noStrike" dirty="0">
                <a:effectLst/>
                <a:latin typeface="Roboto" panose="02000000000000000000" pitchFamily="2" charset="0"/>
                <a:hlinkClick r:id="rId10"/>
              </a:rPr>
              <a:t>https://www.researchgate.net/publication/343013519_Occasional_tillage_in_no-tillage_systems_A_global_meta-analysis</a:t>
            </a:r>
            <a:r>
              <a:rPr lang="en-GB" sz="1800" b="0" i="0" u="none" strike="noStrike" dirty="0">
                <a:effectLst/>
                <a:latin typeface="Roboto" panose="02000000000000000000" pitchFamily="2" charset="0"/>
              </a:rPr>
              <a:t> </a:t>
            </a:r>
          </a:p>
          <a:p>
            <a:r>
              <a:rPr lang="en-GB" sz="1800" dirty="0">
                <a:latin typeface="Roboto" panose="02000000000000000000" pitchFamily="2" charset="0"/>
              </a:rPr>
              <a:t>Young, R. 2023 More things in heaven and earth: Mycorrhizal fungi, ploughing, no-till and glyphosate </a:t>
            </a:r>
            <a:r>
              <a:rPr lang="en-GB" sz="1800" dirty="0">
                <a:latin typeface="Roboto" panose="02000000000000000000" pitchFamily="2" charset="0"/>
                <a:hlinkClick r:id="rId11"/>
              </a:rPr>
              <a:t>https://sustainablefoodtrust.org/news-views/more-things-in-heaven-and-earth-mycorrhizal-fungi-ploughing-no-till-and-glyphosate/</a:t>
            </a:r>
            <a:r>
              <a:rPr lang="en-GB" sz="1800" dirty="0">
                <a:latin typeface="Roboto" panose="02000000000000000000" pitchFamily="2" charset="0"/>
              </a:rPr>
              <a:t> </a:t>
            </a:r>
          </a:p>
          <a:p>
            <a:r>
              <a:rPr lang="en-GB" sz="1800" b="0" i="0" u="none" strike="noStrike" dirty="0" err="1">
                <a:effectLst/>
                <a:latin typeface="Roboto" panose="02000000000000000000" pitchFamily="2" charset="0"/>
              </a:rPr>
              <a:t>Yound</a:t>
            </a:r>
            <a:r>
              <a:rPr lang="en-GB" sz="1800" b="0" i="0" u="none" strike="noStrike" dirty="0">
                <a:effectLst/>
                <a:latin typeface="Roboto" panose="02000000000000000000" pitchFamily="2" charset="0"/>
              </a:rPr>
              <a:t>, R. 2023 Speed the plough or the direct drill and sprayer   </a:t>
            </a:r>
            <a:r>
              <a:rPr lang="en-GB" sz="1800" b="0" i="0" u="none" strike="noStrike" dirty="0">
                <a:effectLst/>
                <a:latin typeface="Roboto" panose="02000000000000000000" pitchFamily="2" charset="0"/>
                <a:hlinkClick r:id="rId12"/>
              </a:rPr>
              <a:t>https://sustainablefoodtrust.org/news-views/speed-the-plough-or-the-direct-drill-and-sprayer/</a:t>
            </a:r>
            <a:r>
              <a:rPr lang="en-GB" sz="1800" b="0" i="0" u="none" strike="noStrike" dirty="0">
                <a:effectLst/>
                <a:latin typeface="Roboto" panose="02000000000000000000" pitchFamily="2" charset="0"/>
              </a:rPr>
              <a:t> </a:t>
            </a:r>
          </a:p>
          <a:p>
            <a:r>
              <a:rPr lang="en-GB" sz="1800" kern="100" dirty="0">
                <a:effectLst/>
                <a:latin typeface="Cambria" panose="02040503050406030204" pitchFamily="18" charset="0"/>
                <a:ea typeface="DengXian" panose="02010600030101010101" pitchFamily="2" charset="-122"/>
                <a:cs typeface="Arial" panose="020B0604020202020204" pitchFamily="34" charset="0"/>
              </a:rPr>
              <a:t>Sale, V. et al 2015, Impact of conservation tillage and organic farming on the diversity of arbuscular mycorrhizal </a:t>
            </a:r>
            <a:r>
              <a:rPr lang="en-GB" sz="1800" kern="100" dirty="0">
                <a:latin typeface="Cambria" panose="02040503050406030204" pitchFamily="18" charset="0"/>
                <a:ea typeface="DengXian" panose="02010600030101010101" pitchFamily="2" charset="-122"/>
                <a:cs typeface="Arial" panose="020B0604020202020204" pitchFamily="34" charset="0"/>
              </a:rPr>
              <a:t>f</a:t>
            </a:r>
            <a:r>
              <a:rPr lang="en-GB" sz="1800" kern="100" dirty="0">
                <a:effectLst/>
                <a:latin typeface="Cambria" panose="02040503050406030204" pitchFamily="18" charset="0"/>
                <a:ea typeface="DengXian" panose="02010600030101010101" pitchFamily="2" charset="-122"/>
                <a:cs typeface="Arial" panose="020B0604020202020204" pitchFamily="34" charset="0"/>
              </a:rPr>
              <a:t>ungi  </a:t>
            </a:r>
            <a:r>
              <a:rPr lang="en-GB" sz="1800" kern="100" dirty="0">
                <a:effectLst/>
                <a:latin typeface="Cambria" panose="02040503050406030204" pitchFamily="18" charset="0"/>
                <a:ea typeface="DengXian" panose="02010600030101010101" pitchFamily="2" charset="-122"/>
                <a:cs typeface="Arial" panose="020B0604020202020204" pitchFamily="34" charset="0"/>
                <a:hlinkClick r:id="rId13"/>
              </a:rPr>
              <a:t>https://www.sciencedirect.com/science/article/abs/pii/S0038071715000504</a:t>
            </a:r>
            <a:r>
              <a:rPr lang="en-GB" sz="1800" kern="100" dirty="0">
                <a:effectLst/>
                <a:latin typeface="Cambria" panose="02040503050406030204" pitchFamily="18" charset="0"/>
                <a:ea typeface="DengXian" panose="02010600030101010101" pitchFamily="2" charset="-122"/>
                <a:cs typeface="Arial" panose="020B0604020202020204" pitchFamily="34" charset="0"/>
              </a:rPr>
              <a:t> </a:t>
            </a:r>
          </a:p>
          <a:p>
            <a:endParaRPr lang="en-GB" sz="1800" kern="100" dirty="0">
              <a:effectLst/>
              <a:latin typeface="Aptos" panose="020B0004020202020204" pitchFamily="34" charset="0"/>
              <a:ea typeface="DengXian" panose="02010600030101010101" pitchFamily="2" charset="-122"/>
              <a:cs typeface="Arial" panose="020B0604020202020204" pitchFamily="34" charset="0"/>
            </a:endParaRPr>
          </a:p>
          <a:p>
            <a:endParaRPr lang="en-US" sz="1400" dirty="0"/>
          </a:p>
        </p:txBody>
      </p:sp>
    </p:spTree>
    <p:extLst>
      <p:ext uri="{BB962C8B-B14F-4D97-AF65-F5344CB8AC3E}">
        <p14:creationId xmlns:p14="http://schemas.microsoft.com/office/powerpoint/2010/main" val="41846466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Madison</Template>
  <TotalTime>4395</TotalTime>
  <Words>812</Words>
  <Application>Microsoft Macintosh PowerPoint</Application>
  <PresentationFormat>Widescreen</PresentationFormat>
  <Paragraphs>52</Paragraphs>
  <Slides>5</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vt:i4>
      </vt:variant>
    </vt:vector>
  </HeadingPairs>
  <TitlesOfParts>
    <vt:vector size="14" baseType="lpstr">
      <vt:lpstr>MS Shell Dlg 2</vt:lpstr>
      <vt:lpstr>var(--nova-font-family-sans-serif)</vt:lpstr>
      <vt:lpstr>Aptos</vt:lpstr>
      <vt:lpstr>Arial</vt:lpstr>
      <vt:lpstr>Cambria</vt:lpstr>
      <vt:lpstr>Roboto</vt:lpstr>
      <vt:lpstr>Wingdings</vt:lpstr>
      <vt:lpstr>Wingdings 3</vt:lpstr>
      <vt:lpstr>Madison</vt:lpstr>
      <vt:lpstr>Mark Measures Iain Tolhurst Dominic Amos Richard Gantlett</vt:lpstr>
      <vt:lpstr>Soil fertility</vt:lpstr>
      <vt:lpstr>Soil carbon Results from long term trials FiBL DOC systems trial 42 years  </vt:lpstr>
      <vt:lpstr>Soil biological quality Results from long term trials FiBL DOC systems trial 42 years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mark measures</dc:creator>
  <cp:lastModifiedBy>mark measures</cp:lastModifiedBy>
  <cp:revision>15</cp:revision>
  <dcterms:created xsi:type="dcterms:W3CDTF">2024-12-31T11:55:49Z</dcterms:created>
  <dcterms:modified xsi:type="dcterms:W3CDTF">2025-01-06T09:11:51Z</dcterms:modified>
</cp:coreProperties>
</file>